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0"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18" r:id="rId62"/>
    <p:sldId id="319" r:id="rId63"/>
    <p:sldId id="320" r:id="rId64"/>
  </p:sldIdLst>
  <p:sldSz cx="12192000" cy="6858000"/>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B9CF196-AAF2-48E9-B182-3A81100194C4}" v="1" dt="2025-04-25T11:20:45.6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54" y="6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onio Maffei" userId="a119a52e-8f4f-40e6-be0f-4e5f9ee8d680" providerId="ADAL" clId="{9B9CF196-AAF2-48E9-B182-3A81100194C4}"/>
    <pc:docChg chg="modSld">
      <pc:chgData name="Antonio Maffei" userId="a119a52e-8f4f-40e6-be0f-4e5f9ee8d680" providerId="ADAL" clId="{9B9CF196-AAF2-48E9-B182-3A81100194C4}" dt="2025-04-25T11:20:49.257" v="1" actId="1076"/>
      <pc:docMkLst>
        <pc:docMk/>
      </pc:docMkLst>
      <pc:sldChg chg="addSp modSp mod">
        <pc:chgData name="Antonio Maffei" userId="a119a52e-8f4f-40e6-be0f-4e5f9ee8d680" providerId="ADAL" clId="{9B9CF196-AAF2-48E9-B182-3A81100194C4}" dt="2025-04-25T11:20:49.257" v="1" actId="1076"/>
        <pc:sldMkLst>
          <pc:docMk/>
          <pc:sldMk cId="261184590" sldId="257"/>
        </pc:sldMkLst>
        <pc:spChg chg="add mod">
          <ac:chgData name="Antonio Maffei" userId="a119a52e-8f4f-40e6-be0f-4e5f9ee8d680" providerId="ADAL" clId="{9B9CF196-AAF2-48E9-B182-3A81100194C4}" dt="2025-04-25T11:20:49.257" v="1" actId="1076"/>
          <ac:spMkLst>
            <pc:docMk/>
            <pc:sldMk cId="261184590" sldId="257"/>
            <ac:spMk id="9" creationId="{52B8CE5C-6D84-2FF1-231E-1C789AB0EDF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hr-H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hr-HR"/>
          </a:p>
        </p:txBody>
      </p:sp>
      <p:sp>
        <p:nvSpPr>
          <p:cNvPr id="4" name="Date Placeholder 3"/>
          <p:cNvSpPr>
            <a:spLocks noGrp="1"/>
          </p:cNvSpPr>
          <p:nvPr>
            <p:ph type="dt" sz="half" idx="10"/>
          </p:nvPr>
        </p:nvSpPr>
        <p:spPr/>
        <p:txBody>
          <a:bodyPr/>
          <a:lstStyle/>
          <a:p>
            <a:fld id="{C7591D19-503C-4696-A3DE-E8225C81BC97}" type="datetimeFigureOut">
              <a:rPr lang="hr-HR" smtClean="0"/>
              <a:t>25.4.2025.</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3326508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10"/>
          </p:nvPr>
        </p:nvSpPr>
        <p:spPr/>
        <p:txBody>
          <a:bodyPr/>
          <a:lstStyle/>
          <a:p>
            <a:fld id="{C7591D19-503C-4696-A3DE-E8225C81BC97}" type="datetimeFigureOut">
              <a:rPr lang="hr-HR" smtClean="0"/>
              <a:t>25.4.2025.</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1749212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hr-H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10"/>
          </p:nvPr>
        </p:nvSpPr>
        <p:spPr/>
        <p:txBody>
          <a:bodyPr/>
          <a:lstStyle/>
          <a:p>
            <a:fld id="{C7591D19-503C-4696-A3DE-E8225C81BC97}" type="datetimeFigureOut">
              <a:rPr lang="hr-HR" smtClean="0"/>
              <a:t>25.4.2025.</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3955240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10"/>
          </p:nvPr>
        </p:nvSpPr>
        <p:spPr/>
        <p:txBody>
          <a:bodyPr/>
          <a:lstStyle/>
          <a:p>
            <a:fld id="{C7591D19-503C-4696-A3DE-E8225C81BC97}" type="datetimeFigureOut">
              <a:rPr lang="hr-HR" smtClean="0"/>
              <a:t>25.4.2025.</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2302948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hr-H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591D19-503C-4696-A3DE-E8225C81BC97}" type="datetimeFigureOut">
              <a:rPr lang="hr-HR" smtClean="0"/>
              <a:t>25.4.2025.</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496551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5" name="Date Placeholder 4"/>
          <p:cNvSpPr>
            <a:spLocks noGrp="1"/>
          </p:cNvSpPr>
          <p:nvPr>
            <p:ph type="dt" sz="half" idx="10"/>
          </p:nvPr>
        </p:nvSpPr>
        <p:spPr/>
        <p:txBody>
          <a:bodyPr/>
          <a:lstStyle/>
          <a:p>
            <a:fld id="{C7591D19-503C-4696-A3DE-E8225C81BC97}" type="datetimeFigureOut">
              <a:rPr lang="hr-HR" smtClean="0"/>
              <a:t>25.4.2025.</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628404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hr-H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7" name="Date Placeholder 6"/>
          <p:cNvSpPr>
            <a:spLocks noGrp="1"/>
          </p:cNvSpPr>
          <p:nvPr>
            <p:ph type="dt" sz="half" idx="10"/>
          </p:nvPr>
        </p:nvSpPr>
        <p:spPr/>
        <p:txBody>
          <a:bodyPr/>
          <a:lstStyle/>
          <a:p>
            <a:fld id="{C7591D19-503C-4696-A3DE-E8225C81BC97}" type="datetimeFigureOut">
              <a:rPr lang="hr-HR" smtClean="0"/>
              <a:t>25.4.2025.</a:t>
            </a:fld>
            <a:endParaRPr lang="hr-HR"/>
          </a:p>
        </p:txBody>
      </p:sp>
      <p:sp>
        <p:nvSpPr>
          <p:cNvPr id="8" name="Footer Placeholder 7"/>
          <p:cNvSpPr>
            <a:spLocks noGrp="1"/>
          </p:cNvSpPr>
          <p:nvPr>
            <p:ph type="ftr" sz="quarter" idx="11"/>
          </p:nvPr>
        </p:nvSpPr>
        <p:spPr/>
        <p:txBody>
          <a:bodyPr/>
          <a:lstStyle/>
          <a:p>
            <a:endParaRPr lang="hr-HR"/>
          </a:p>
        </p:txBody>
      </p:sp>
      <p:sp>
        <p:nvSpPr>
          <p:cNvPr id="9" name="Slide Number Placeholder 8"/>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28861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Date Placeholder 2"/>
          <p:cNvSpPr>
            <a:spLocks noGrp="1"/>
          </p:cNvSpPr>
          <p:nvPr>
            <p:ph type="dt" sz="half" idx="10"/>
          </p:nvPr>
        </p:nvSpPr>
        <p:spPr/>
        <p:txBody>
          <a:bodyPr/>
          <a:lstStyle/>
          <a:p>
            <a:fld id="{C7591D19-503C-4696-A3DE-E8225C81BC97}" type="datetimeFigureOut">
              <a:rPr lang="hr-HR" smtClean="0"/>
              <a:t>25.4.2025.</a:t>
            </a:fld>
            <a:endParaRPr lang="hr-HR"/>
          </a:p>
        </p:txBody>
      </p:sp>
      <p:sp>
        <p:nvSpPr>
          <p:cNvPr id="4" name="Footer Placeholder 3"/>
          <p:cNvSpPr>
            <a:spLocks noGrp="1"/>
          </p:cNvSpPr>
          <p:nvPr>
            <p:ph type="ftr" sz="quarter" idx="11"/>
          </p:nvPr>
        </p:nvSpPr>
        <p:spPr/>
        <p:txBody>
          <a:bodyPr/>
          <a:lstStyle/>
          <a:p>
            <a:endParaRPr lang="hr-HR"/>
          </a:p>
        </p:txBody>
      </p:sp>
      <p:sp>
        <p:nvSpPr>
          <p:cNvPr id="5" name="Slide Number Placeholder 4"/>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3023748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591D19-503C-4696-A3DE-E8225C81BC97}" type="datetimeFigureOut">
              <a:rPr lang="hr-HR" smtClean="0"/>
              <a:t>25.4.2025.</a:t>
            </a:fld>
            <a:endParaRPr lang="hr-HR"/>
          </a:p>
        </p:txBody>
      </p:sp>
      <p:sp>
        <p:nvSpPr>
          <p:cNvPr id="3" name="Footer Placeholder 2"/>
          <p:cNvSpPr>
            <a:spLocks noGrp="1"/>
          </p:cNvSpPr>
          <p:nvPr>
            <p:ph type="ftr" sz="quarter" idx="11"/>
          </p:nvPr>
        </p:nvSpPr>
        <p:spPr/>
        <p:txBody>
          <a:bodyPr/>
          <a:lstStyle/>
          <a:p>
            <a:endParaRPr lang="hr-HR"/>
          </a:p>
        </p:txBody>
      </p:sp>
      <p:sp>
        <p:nvSpPr>
          <p:cNvPr id="4" name="Slide Number Placeholder 3"/>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160275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hr-H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591D19-503C-4696-A3DE-E8225C81BC97}" type="datetimeFigureOut">
              <a:rPr lang="hr-HR" smtClean="0"/>
              <a:t>25.4.2025.</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31359089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hr-H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591D19-503C-4696-A3DE-E8225C81BC97}" type="datetimeFigureOut">
              <a:rPr lang="hr-HR" smtClean="0"/>
              <a:t>25.4.2025.</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3465351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hr-H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591D19-503C-4696-A3DE-E8225C81BC97}" type="datetimeFigureOut">
              <a:rPr lang="hr-HR" smtClean="0"/>
              <a:t>25.4.2025.</a:t>
            </a:fld>
            <a:endParaRPr lang="hr-H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3A92DC-24E4-4919-AA73-6A5307874500}" type="slidenum">
              <a:rPr lang="hr-HR" smtClean="0"/>
              <a:t>‹#›</a:t>
            </a:fld>
            <a:endParaRPr lang="hr-HR"/>
          </a:p>
        </p:txBody>
      </p:sp>
    </p:spTree>
    <p:extLst>
      <p:ext uri="{BB962C8B-B14F-4D97-AF65-F5344CB8AC3E}">
        <p14:creationId xmlns:p14="http://schemas.microsoft.com/office/powerpoint/2010/main" val="29225714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hyperlink" Target="http://www.yorku.ca/mack/RN-Counterbalancing.html"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8.wmf"/></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5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5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34.wmf"/><Relationship Id="rId5" Type="http://schemas.openxmlformats.org/officeDocument/2006/relationships/oleObject" Target="../embeddings/oleObject3.bin"/><Relationship Id="rId4" Type="http://schemas.openxmlformats.org/officeDocument/2006/relationships/image" Target="../media/image33.wmf"/></Relationships>
</file>

<file path=ppt/slides/_rels/slide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0099" y="1122363"/>
            <a:ext cx="10567555" cy="1215592"/>
          </a:xfrm>
        </p:spPr>
        <p:txBody>
          <a:bodyPr anchor="t" anchorCtr="0">
            <a:normAutofit/>
          </a:bodyPr>
          <a:lstStyle/>
          <a:p>
            <a:pPr algn="l"/>
            <a:r>
              <a:rPr lang="en-US" sz="2800" dirty="0"/>
              <a:t>Course</a:t>
            </a:r>
            <a:br>
              <a:rPr lang="hr-HR" sz="4800" dirty="0"/>
            </a:br>
            <a:r>
              <a:rPr lang="en-US" sz="4800" b="1" dirty="0"/>
              <a:t>Human-Computer Interaction</a:t>
            </a:r>
          </a:p>
        </p:txBody>
      </p:sp>
      <p:sp>
        <p:nvSpPr>
          <p:cNvPr id="3" name="Subtitle 2"/>
          <p:cNvSpPr>
            <a:spLocks noGrp="1"/>
          </p:cNvSpPr>
          <p:nvPr>
            <p:ph type="subTitle" idx="1"/>
          </p:nvPr>
        </p:nvSpPr>
        <p:spPr>
          <a:xfrm>
            <a:off x="211282" y="6036080"/>
            <a:ext cx="8387192" cy="562147"/>
          </a:xfrm>
        </p:spPr>
        <p:txBody>
          <a:bodyPr>
            <a:normAutofit lnSpcReduction="10000"/>
          </a:bodyPr>
          <a:lstStyle/>
          <a:p>
            <a:pPr algn="l"/>
            <a:r>
              <a:rPr lang="hr-HR" sz="1800" baseline="30000" dirty="0"/>
              <a:t>*</a:t>
            </a:r>
            <a:r>
              <a:rPr lang="hr-HR" sz="1800" dirty="0"/>
              <a:t> </a:t>
            </a:r>
            <a:r>
              <a:rPr lang="en-US" sz="1800" dirty="0"/>
              <a:t>Learning</a:t>
            </a:r>
            <a:r>
              <a:rPr lang="hr-HR" sz="1800" dirty="0"/>
              <a:t> </a:t>
            </a:r>
            <a:r>
              <a:rPr lang="en-US" sz="1800" dirty="0"/>
              <a:t>materials (re)designed within the ERASMUS+ project BLISS</a:t>
            </a:r>
            <a:r>
              <a:rPr lang="hr-HR" sz="1800" dirty="0"/>
              <a:t>:</a:t>
            </a:r>
            <a:r>
              <a:rPr lang="en-US" sz="1800" dirty="0"/>
              <a:t> </a:t>
            </a:r>
            <a:br>
              <a:rPr lang="hr-HR" sz="1800" dirty="0"/>
            </a:br>
            <a:r>
              <a:rPr lang="en-US" sz="1800" i="1" dirty="0"/>
              <a:t>Blended Learning Implementation for </a:t>
            </a:r>
            <a:r>
              <a:rPr lang="en-US" sz="1800" i="1" dirty="0" err="1"/>
              <a:t>reSilient</a:t>
            </a:r>
            <a:r>
              <a:rPr lang="en-US" sz="1800" i="1" dirty="0"/>
              <a:t>, </a:t>
            </a:r>
            <a:r>
              <a:rPr lang="en-US" sz="1800" i="1" dirty="0" err="1"/>
              <a:t>acceSsible</a:t>
            </a:r>
            <a:r>
              <a:rPr lang="en-US" sz="1800" i="1" dirty="0"/>
              <a:t> and efficient higher education</a:t>
            </a:r>
          </a:p>
        </p:txBody>
      </p:sp>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8463" y="4630600"/>
            <a:ext cx="956675" cy="1252547"/>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0822" y="5815550"/>
            <a:ext cx="3314700" cy="695408"/>
          </a:xfrm>
          <a:prstGeom prst="rect">
            <a:avLst/>
          </a:prstGeom>
        </p:spPr>
      </p:pic>
      <p:sp>
        <p:nvSpPr>
          <p:cNvPr id="7" name="Title 1"/>
          <p:cNvSpPr txBox="1">
            <a:spLocks/>
          </p:cNvSpPr>
          <p:nvPr/>
        </p:nvSpPr>
        <p:spPr>
          <a:xfrm>
            <a:off x="812222" y="2361019"/>
            <a:ext cx="10567555" cy="1215592"/>
          </a:xfrm>
          <a:prstGeom prst="rect">
            <a:avLst/>
          </a:prstGeom>
        </p:spPr>
        <p:txBody>
          <a:bodyPr vert="horz" lIns="91440" tIns="45720" rIns="91440" bIns="45720" rtlCol="0" anchor="t" anchorCtr="0">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800" dirty="0"/>
              <a:t>Topic</a:t>
            </a:r>
            <a:br>
              <a:rPr lang="hr-HR" sz="4800" dirty="0"/>
            </a:br>
            <a:r>
              <a:rPr lang="en-US" sz="4800" b="1" dirty="0"/>
              <a:t>Statistical data analysis in HCI research</a:t>
            </a:r>
            <a:r>
              <a:rPr lang="hr-HR" sz="4800" b="1" dirty="0"/>
              <a:t> </a:t>
            </a:r>
            <a:r>
              <a:rPr lang="hr-HR" sz="4800" b="1" baseline="30000" dirty="0"/>
              <a:t>*</a:t>
            </a:r>
            <a:endParaRPr lang="en-US" sz="4800" b="1" baseline="30000" dirty="0"/>
          </a:p>
          <a:p>
            <a:pPr algn="l"/>
            <a:endParaRPr lang="en-US" sz="4800" b="1" dirty="0"/>
          </a:p>
        </p:txBody>
      </p:sp>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9" name="TextBox 8">
            <a:extLst>
              <a:ext uri="{FF2B5EF4-FFF2-40B4-BE49-F238E27FC236}">
                <a16:creationId xmlns:a16="http://schemas.microsoft.com/office/drawing/2014/main" id="{52B8CE5C-6D84-2FF1-231E-1C789AB0EDF1}"/>
              </a:ext>
            </a:extLst>
          </p:cNvPr>
          <p:cNvSpPr txBox="1"/>
          <p:nvPr/>
        </p:nvSpPr>
        <p:spPr>
          <a:xfrm>
            <a:off x="5271654" y="4045824"/>
            <a:ext cx="6096000" cy="1169551"/>
          </a:xfrm>
          <a:prstGeom prst="rect">
            <a:avLst/>
          </a:prstGeom>
          <a:solidFill>
            <a:schemeClr val="bg1"/>
          </a:solidFill>
        </p:spPr>
        <p:txBody>
          <a:bodyPr wrap="square">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dirty="0"/>
              <a:t>Disclaimer: 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Tree>
    <p:extLst>
      <p:ext uri="{BB962C8B-B14F-4D97-AF65-F5344CB8AC3E}">
        <p14:creationId xmlns:p14="http://schemas.microsoft.com/office/powerpoint/2010/main" val="2611845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Experiment types</a:t>
            </a:r>
          </a:p>
        </p:txBody>
      </p:sp>
      <p:sp>
        <p:nvSpPr>
          <p:cNvPr id="3" name="TextBox 2"/>
          <p:cNvSpPr txBox="1"/>
          <p:nvPr/>
        </p:nvSpPr>
        <p:spPr>
          <a:xfrm>
            <a:off x="417368" y="966355"/>
            <a:ext cx="11357263" cy="1938992"/>
          </a:xfrm>
          <a:prstGeom prst="rect">
            <a:avLst/>
          </a:prstGeom>
          <a:noFill/>
        </p:spPr>
        <p:txBody>
          <a:bodyPr wrap="square" rtlCol="0">
            <a:spAutoFit/>
          </a:bodyPr>
          <a:lstStyle/>
          <a:p>
            <a:pPr marL="285750" indent="-285750">
              <a:buFont typeface="Arial" panose="020B0604020202020204" pitchFamily="34" charset="0"/>
              <a:buChar char="•"/>
            </a:pPr>
            <a:r>
              <a:rPr lang="en-US" sz="3600" b="1" dirty="0"/>
              <a:t>Counterbalancing</a:t>
            </a:r>
            <a:endParaRPr lang="en-US" sz="2800" dirty="0"/>
          </a:p>
          <a:p>
            <a:pPr marL="914400" lvl="1" indent="-457200">
              <a:buFont typeface="Calibri" panose="020F0502020204030204" pitchFamily="34" charset="0"/>
              <a:buChar char="−"/>
            </a:pPr>
            <a:r>
              <a:rPr lang="en-US" sz="2800" dirty="0"/>
              <a:t>compensating the order effect in RM design</a:t>
            </a:r>
          </a:p>
          <a:p>
            <a:pPr marL="914400" lvl="1" indent="-457200">
              <a:buFont typeface="Calibri" panose="020F0502020204030204" pitchFamily="34" charset="0"/>
              <a:buChar char="−"/>
            </a:pPr>
            <a:r>
              <a:rPr lang="en-US" sz="2800" dirty="0"/>
              <a:t>Randomizing the order of conditions, or utilizing the balanced Latin squares (better approach)</a:t>
            </a:r>
          </a:p>
        </p:txBody>
      </p:sp>
      <p:pic>
        <p:nvPicPr>
          <p:cNvPr id="6" name="Picture 4" descr="bls.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0267" y="2999697"/>
            <a:ext cx="7186413" cy="37024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 name="Rectangle 4"/>
          <p:cNvSpPr/>
          <p:nvPr/>
        </p:nvSpPr>
        <p:spPr>
          <a:xfrm>
            <a:off x="6095999" y="5551116"/>
            <a:ext cx="5464701" cy="369332"/>
          </a:xfrm>
          <a:prstGeom prst="rect">
            <a:avLst/>
          </a:prstGeom>
          <a:solidFill>
            <a:schemeClr val="bg1"/>
          </a:solidFill>
        </p:spPr>
        <p:txBody>
          <a:bodyPr wrap="none">
            <a:spAutoFit/>
          </a:bodyPr>
          <a:lstStyle/>
          <a:p>
            <a:r>
              <a:rPr lang="hr-HR" b="1" dirty="0">
                <a:hlinkClick r:id="rId4"/>
              </a:rPr>
              <a:t>http://www.yorku.ca/mack/RN-Counterbalancing.html</a:t>
            </a:r>
            <a:endParaRPr lang="hr-HR" dirty="0"/>
          </a:p>
        </p:txBody>
      </p:sp>
    </p:spTree>
    <p:extLst>
      <p:ext uri="{BB962C8B-B14F-4D97-AF65-F5344CB8AC3E}">
        <p14:creationId xmlns:p14="http://schemas.microsoft.com/office/powerpoint/2010/main" val="3034435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Experiment types</a:t>
            </a:r>
          </a:p>
        </p:txBody>
      </p:sp>
      <p:sp>
        <p:nvSpPr>
          <p:cNvPr id="3" name="TextBox 2"/>
          <p:cNvSpPr txBox="1"/>
          <p:nvPr/>
        </p:nvSpPr>
        <p:spPr>
          <a:xfrm>
            <a:off x="415637" y="1101436"/>
            <a:ext cx="11357263" cy="4955203"/>
          </a:xfrm>
          <a:prstGeom prst="rect">
            <a:avLst/>
          </a:prstGeom>
          <a:noFill/>
        </p:spPr>
        <p:txBody>
          <a:bodyPr wrap="square" rtlCol="0">
            <a:spAutoFit/>
          </a:bodyPr>
          <a:lstStyle/>
          <a:p>
            <a:pPr marL="285750" indent="-285750">
              <a:buFont typeface="Arial" panose="020B0604020202020204" pitchFamily="34" charset="0"/>
              <a:buChar char="•"/>
            </a:pPr>
            <a:r>
              <a:rPr lang="en-US" sz="3600" b="1" dirty="0"/>
              <a:t>Independent design</a:t>
            </a:r>
          </a:p>
          <a:p>
            <a:endParaRPr lang="en-US" sz="2800" dirty="0"/>
          </a:p>
          <a:p>
            <a:pPr marL="914400" lvl="1" indent="-457200">
              <a:buFont typeface="Calibri" panose="020F0502020204030204" pitchFamily="34" charset="0"/>
              <a:buChar char="−"/>
            </a:pPr>
            <a:r>
              <a:rPr lang="en-US" sz="2800" dirty="0"/>
              <a:t>Different users participate in different experimental conditions</a:t>
            </a:r>
          </a:p>
          <a:p>
            <a:pPr marL="914400" lvl="1" indent="-457200">
              <a:buFont typeface="Calibri" panose="020F0502020204030204" pitchFamily="34" charset="0"/>
              <a:buChar char="−"/>
            </a:pPr>
            <a:r>
              <a:rPr lang="en-US" sz="2800" dirty="0"/>
              <a:t>Example: one user group tests the voice interface design, the other user group tests the touchscreen interface</a:t>
            </a:r>
          </a:p>
          <a:p>
            <a:pPr marL="914400" lvl="1" indent="-457200">
              <a:buFont typeface="Calibri" panose="020F0502020204030204" pitchFamily="34" charset="0"/>
              <a:buChar char="−"/>
            </a:pPr>
            <a:r>
              <a:rPr lang="en-US" sz="2800" i="1" dirty="0"/>
              <a:t>Between-subjects</a:t>
            </a:r>
            <a:r>
              <a:rPr lang="en-US" sz="2800" dirty="0"/>
              <a:t> design</a:t>
            </a:r>
          </a:p>
          <a:p>
            <a:pPr marL="914400" lvl="1" indent="-457200">
              <a:buFont typeface="Calibri" panose="020F0502020204030204" pitchFamily="34" charset="0"/>
              <a:buChar char="−"/>
            </a:pPr>
            <a:endParaRPr lang="en-US" sz="2800" dirty="0"/>
          </a:p>
          <a:p>
            <a:pPr marL="914400" lvl="1" indent="-457200">
              <a:buFont typeface="Calibri" panose="020F0502020204030204" pitchFamily="34" charset="0"/>
              <a:buChar char="−"/>
            </a:pPr>
            <a:r>
              <a:rPr lang="en-US" sz="2800" dirty="0"/>
              <a:t>Disadvantages:</a:t>
            </a:r>
          </a:p>
          <a:p>
            <a:pPr marL="1371600" lvl="2" indent="-457200">
              <a:buFont typeface="Calibri" panose="020F0502020204030204" pitchFamily="34" charset="0"/>
              <a:buChar char="−"/>
            </a:pPr>
            <a:r>
              <a:rPr lang="en-US" sz="2800" dirty="0"/>
              <a:t>more participants are needed </a:t>
            </a:r>
          </a:p>
          <a:p>
            <a:pPr marL="1371600" lvl="2" indent="-457200">
              <a:buFont typeface="Calibri" panose="020F0502020204030204" pitchFamily="34" charset="0"/>
              <a:buChar char="−"/>
            </a:pPr>
            <a:r>
              <a:rPr lang="en-US" sz="2800" dirty="0"/>
              <a:t>no control over "user variables" (individual differences such as age, gender, experience, physical condition...)</a:t>
            </a:r>
          </a:p>
        </p:txBody>
      </p:sp>
    </p:spTree>
    <p:extLst>
      <p:ext uri="{BB962C8B-B14F-4D97-AF65-F5344CB8AC3E}">
        <p14:creationId xmlns:p14="http://schemas.microsoft.com/office/powerpoint/2010/main" val="34341433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Experiment types</a:t>
            </a:r>
          </a:p>
        </p:txBody>
      </p:sp>
      <p:sp>
        <p:nvSpPr>
          <p:cNvPr id="3" name="TextBox 2"/>
          <p:cNvSpPr txBox="1"/>
          <p:nvPr/>
        </p:nvSpPr>
        <p:spPr>
          <a:xfrm>
            <a:off x="415637" y="1101436"/>
            <a:ext cx="11357263" cy="4955203"/>
          </a:xfrm>
          <a:prstGeom prst="rect">
            <a:avLst/>
          </a:prstGeom>
          <a:noFill/>
        </p:spPr>
        <p:txBody>
          <a:bodyPr wrap="square" rtlCol="0">
            <a:spAutoFit/>
          </a:bodyPr>
          <a:lstStyle/>
          <a:p>
            <a:pPr marL="285750" indent="-285750">
              <a:buFont typeface="Arial" panose="020B0604020202020204" pitchFamily="34" charset="0"/>
              <a:buChar char="•"/>
            </a:pPr>
            <a:r>
              <a:rPr lang="en-US" sz="3600" b="1" dirty="0"/>
              <a:t>Matched-pairs design</a:t>
            </a:r>
          </a:p>
          <a:p>
            <a:endParaRPr lang="en-US" sz="2800" dirty="0"/>
          </a:p>
          <a:p>
            <a:pPr marL="914400" lvl="1" indent="-457200">
              <a:buFont typeface="Calibri" panose="020F0502020204030204" pitchFamily="34" charset="0"/>
              <a:buChar char="−"/>
            </a:pPr>
            <a:r>
              <a:rPr lang="en-US" sz="2800" dirty="0"/>
              <a:t>Groups of users participating in the experiment are "matched" according to certain criteria (age, gender, experience,...)</a:t>
            </a:r>
          </a:p>
          <a:p>
            <a:pPr marL="914400" lvl="1" indent="-457200">
              <a:buFont typeface="Calibri" panose="020F0502020204030204" pitchFamily="34" charset="0"/>
              <a:buChar char="−"/>
            </a:pPr>
            <a:r>
              <a:rPr lang="en-US" sz="2800" dirty="0"/>
              <a:t>The "user variables" are somewhat controlled by matching them in pairs</a:t>
            </a:r>
          </a:p>
          <a:p>
            <a:pPr marL="914400" lvl="1" indent="-457200">
              <a:buFont typeface="Calibri" panose="020F0502020204030204" pitchFamily="34" charset="0"/>
              <a:buChar char="−"/>
            </a:pPr>
            <a:endParaRPr lang="en-US" sz="2800" dirty="0"/>
          </a:p>
          <a:p>
            <a:pPr marL="914400" lvl="1" indent="-457200">
              <a:buFont typeface="Calibri" panose="020F0502020204030204" pitchFamily="34" charset="0"/>
              <a:buChar char="−"/>
            </a:pPr>
            <a:r>
              <a:rPr lang="en-US" sz="2800" dirty="0"/>
              <a:t>Example: 100 participants matched in 50 pairs</a:t>
            </a:r>
          </a:p>
          <a:p>
            <a:pPr marL="1371600" lvl="2" indent="-457200">
              <a:buFont typeface="Calibri" panose="020F0502020204030204" pitchFamily="34" charset="0"/>
              <a:buChar char="−"/>
            </a:pPr>
            <a:r>
              <a:rPr lang="en-US" sz="2800" dirty="0"/>
              <a:t>Pair 1 (two female persons, aged 21 years)</a:t>
            </a:r>
          </a:p>
          <a:p>
            <a:pPr marL="1371600" lvl="2" indent="-457200">
              <a:buFont typeface="Calibri" panose="020F0502020204030204" pitchFamily="34" charset="0"/>
              <a:buChar char="−"/>
            </a:pPr>
            <a:r>
              <a:rPr lang="en-US" sz="2800" dirty="0"/>
              <a:t>Pair 2 (two men, age 35)</a:t>
            </a:r>
          </a:p>
          <a:p>
            <a:pPr marL="1371600" lvl="2" indent="-457200">
              <a:buFont typeface="Calibri" panose="020F0502020204030204" pitchFamily="34" charset="0"/>
              <a:buChar char="−"/>
            </a:pPr>
            <a:r>
              <a:rPr lang="en-US" sz="2800" dirty="0"/>
              <a:t>…</a:t>
            </a:r>
          </a:p>
        </p:txBody>
      </p:sp>
    </p:spTree>
    <p:extLst>
      <p:ext uri="{BB962C8B-B14F-4D97-AF65-F5344CB8AC3E}">
        <p14:creationId xmlns:p14="http://schemas.microsoft.com/office/powerpoint/2010/main" val="29869518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Experiment types</a:t>
            </a:r>
          </a:p>
        </p:txBody>
      </p:sp>
      <p:sp>
        <p:nvSpPr>
          <p:cNvPr id="3" name="TextBox 2"/>
          <p:cNvSpPr txBox="1"/>
          <p:nvPr/>
        </p:nvSpPr>
        <p:spPr>
          <a:xfrm>
            <a:off x="417368" y="890176"/>
            <a:ext cx="11357263" cy="3662541"/>
          </a:xfrm>
          <a:prstGeom prst="rect">
            <a:avLst/>
          </a:prstGeom>
          <a:noFill/>
        </p:spPr>
        <p:txBody>
          <a:bodyPr wrap="square" rtlCol="0">
            <a:spAutoFit/>
          </a:bodyPr>
          <a:lstStyle/>
          <a:p>
            <a:pPr marL="285750" indent="-285750">
              <a:buFont typeface="Arial" panose="020B0604020202020204" pitchFamily="34" charset="0"/>
              <a:buChar char="•"/>
            </a:pPr>
            <a:r>
              <a:rPr lang="en-US" sz="3600" b="1" dirty="0"/>
              <a:t>Longitudinal</a:t>
            </a:r>
            <a:r>
              <a:rPr lang="hr-HR" sz="3600" b="1" dirty="0"/>
              <a:t> </a:t>
            </a:r>
            <a:r>
              <a:rPr lang="hr-HR" sz="3600" b="1" dirty="0" err="1"/>
              <a:t>study</a:t>
            </a:r>
            <a:endParaRPr lang="en-US" sz="3600" b="1" dirty="0"/>
          </a:p>
          <a:p>
            <a:endParaRPr lang="en-US" sz="2800" dirty="0"/>
          </a:p>
          <a:p>
            <a:pPr marL="914400" lvl="1" indent="-457200">
              <a:buFont typeface="Calibri" panose="020F0502020204030204" pitchFamily="34" charset="0"/>
              <a:buChar char="−"/>
            </a:pPr>
            <a:r>
              <a:rPr lang="en-US" sz="2800" dirty="0"/>
              <a:t>Involves testing users over a prolonged period while their improvement in performance is measured</a:t>
            </a:r>
          </a:p>
          <a:p>
            <a:pPr marL="914400" lvl="1" indent="-457200">
              <a:buFont typeface="Calibri" panose="020F0502020204030204" pitchFamily="34" charset="0"/>
              <a:buChar char="−"/>
            </a:pPr>
            <a:r>
              <a:rPr lang="en-US" sz="2800" dirty="0"/>
              <a:t>“Amount of practice” is an independent variable</a:t>
            </a:r>
          </a:p>
          <a:p>
            <a:pPr marL="914400" lvl="1" indent="-457200">
              <a:buFont typeface="Calibri" panose="020F0502020204030204" pitchFamily="34" charset="0"/>
              <a:buChar char="−"/>
            </a:pPr>
            <a:r>
              <a:rPr lang="en-US" sz="2800" dirty="0"/>
              <a:t>Cost-benefit progression in learning a new interaction technique can be inspected</a:t>
            </a:r>
          </a:p>
          <a:p>
            <a:pPr marL="914400" lvl="1" indent="-457200">
              <a:buFont typeface="Calibri" panose="020F0502020204030204" pitchFamily="34" charset="0"/>
              <a:buChar char="−"/>
            </a:pPr>
            <a:endParaRPr lang="en-US" sz="2800" dirty="0"/>
          </a:p>
        </p:txBody>
      </p:sp>
      <p:pic>
        <p:nvPicPr>
          <p:cNvPr id="5" name="Picture 4"/>
          <p:cNvPicPr>
            <a:picLocks noChangeAspect="1"/>
          </p:cNvPicPr>
          <p:nvPr/>
        </p:nvPicPr>
        <p:blipFill>
          <a:blip r:embed="rId3"/>
          <a:stretch>
            <a:fillRect/>
          </a:stretch>
        </p:blipFill>
        <p:spPr>
          <a:xfrm>
            <a:off x="3709553" y="4152236"/>
            <a:ext cx="4297507" cy="2623680"/>
          </a:xfrm>
          <a:prstGeom prst="rect">
            <a:avLst/>
          </a:prstGeom>
        </p:spPr>
      </p:pic>
      <p:sp>
        <p:nvSpPr>
          <p:cNvPr id="7" name="TextBox 6"/>
          <p:cNvSpPr txBox="1"/>
          <p:nvPr/>
        </p:nvSpPr>
        <p:spPr>
          <a:xfrm>
            <a:off x="7531315" y="5362141"/>
            <a:ext cx="3202493" cy="954107"/>
          </a:xfrm>
          <a:prstGeom prst="rect">
            <a:avLst/>
          </a:prstGeom>
          <a:noFill/>
        </p:spPr>
        <p:txBody>
          <a:bodyPr wrap="square" rtlCol="0">
            <a:spAutoFit/>
          </a:bodyPr>
          <a:lstStyle/>
          <a:p>
            <a:pPr lvl="1"/>
            <a:r>
              <a:rPr lang="en-US" sz="1400" dirty="0">
                <a:solidFill>
                  <a:schemeClr val="bg1">
                    <a:lumMod val="65000"/>
                  </a:schemeClr>
                </a:solidFill>
              </a:rPr>
              <a:t>From: I. Scott </a:t>
            </a:r>
            <a:r>
              <a:rPr lang="en-US" sz="1400" dirty="0" err="1">
                <a:solidFill>
                  <a:schemeClr val="bg1">
                    <a:lumMod val="65000"/>
                  </a:schemeClr>
                </a:solidFill>
              </a:rPr>
              <a:t>MacKenzie</a:t>
            </a:r>
            <a:r>
              <a:rPr lang="en-US" sz="1400" dirty="0">
                <a:solidFill>
                  <a:schemeClr val="bg1">
                    <a:lumMod val="65000"/>
                  </a:schemeClr>
                </a:solidFill>
              </a:rPr>
              <a:t>. </a:t>
            </a:r>
            <a:br>
              <a:rPr lang="hr-HR" sz="1400" dirty="0">
                <a:solidFill>
                  <a:schemeClr val="bg1">
                    <a:lumMod val="65000"/>
                  </a:schemeClr>
                </a:solidFill>
              </a:rPr>
            </a:br>
            <a:r>
              <a:rPr lang="en-US" sz="1400" dirty="0">
                <a:solidFill>
                  <a:schemeClr val="bg1">
                    <a:lumMod val="65000"/>
                  </a:schemeClr>
                </a:solidFill>
              </a:rPr>
              <a:t>Human-Computer Interaction: </a:t>
            </a:r>
            <a:br>
              <a:rPr lang="hr-HR" sz="1400" dirty="0">
                <a:solidFill>
                  <a:schemeClr val="bg1">
                    <a:lumMod val="65000"/>
                  </a:schemeClr>
                </a:solidFill>
              </a:rPr>
            </a:br>
            <a:r>
              <a:rPr lang="en-US" sz="1400" dirty="0">
                <a:solidFill>
                  <a:schemeClr val="bg1">
                    <a:lumMod val="65000"/>
                  </a:schemeClr>
                </a:solidFill>
              </a:rPr>
              <a:t>An Empirical Research Perspective, </a:t>
            </a:r>
            <a:br>
              <a:rPr lang="hr-HR" sz="1400" dirty="0">
                <a:solidFill>
                  <a:schemeClr val="bg1">
                    <a:lumMod val="65000"/>
                  </a:schemeClr>
                </a:solidFill>
              </a:rPr>
            </a:br>
            <a:r>
              <a:rPr lang="en-US" sz="1400" dirty="0">
                <a:solidFill>
                  <a:schemeClr val="bg1">
                    <a:lumMod val="65000"/>
                  </a:schemeClr>
                </a:solidFill>
              </a:rPr>
              <a:t>Morgan Kaufmann, 2013.</a:t>
            </a:r>
          </a:p>
        </p:txBody>
      </p:sp>
    </p:spTree>
    <p:extLst>
      <p:ext uri="{BB962C8B-B14F-4D97-AF65-F5344CB8AC3E}">
        <p14:creationId xmlns:p14="http://schemas.microsoft.com/office/powerpoint/2010/main" val="42247995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The</a:t>
            </a:r>
            <a:r>
              <a:rPr lang="hr-HR" sz="4800" dirty="0"/>
              <a:t> </a:t>
            </a:r>
            <a:r>
              <a:rPr lang="en-US" sz="4800" dirty="0"/>
              <a:t>number</a:t>
            </a:r>
            <a:r>
              <a:rPr lang="hr-HR" sz="4800" dirty="0"/>
              <a:t> </a:t>
            </a:r>
            <a:r>
              <a:rPr lang="en-US" sz="4800" dirty="0"/>
              <a:t>of</a:t>
            </a:r>
            <a:r>
              <a:rPr lang="hr-HR" sz="4800" dirty="0"/>
              <a:t> </a:t>
            </a:r>
            <a:r>
              <a:rPr lang="en-US" sz="4800" dirty="0"/>
              <a:t>participants</a:t>
            </a:r>
          </a:p>
        </p:txBody>
      </p:sp>
      <p:sp>
        <p:nvSpPr>
          <p:cNvPr id="3" name="TextBox 2"/>
          <p:cNvSpPr txBox="1"/>
          <p:nvPr/>
        </p:nvSpPr>
        <p:spPr>
          <a:xfrm>
            <a:off x="396586" y="1056431"/>
            <a:ext cx="11357263" cy="5632311"/>
          </a:xfrm>
          <a:prstGeom prst="rect">
            <a:avLst/>
          </a:prstGeom>
          <a:noFill/>
        </p:spPr>
        <p:txBody>
          <a:bodyPr wrap="square" rtlCol="0">
            <a:spAutoFit/>
          </a:bodyPr>
          <a:lstStyle/>
          <a:p>
            <a:pPr marL="285750" indent="-285750">
              <a:buFont typeface="Arial" panose="020B0604020202020204" pitchFamily="34" charset="0"/>
              <a:buChar char="•"/>
            </a:pPr>
            <a:r>
              <a:rPr lang="en-US" sz="3600" b="1" dirty="0" err="1"/>
              <a:t>Jakob</a:t>
            </a:r>
            <a:r>
              <a:rPr lang="en-US" sz="3600" b="1" dirty="0"/>
              <a:t> Nielsen</a:t>
            </a:r>
          </a:p>
          <a:p>
            <a:pPr marL="914400" lvl="1" indent="-457200">
              <a:buFont typeface="Calibri" panose="020F0502020204030204" pitchFamily="34" charset="0"/>
              <a:buChar char="−"/>
            </a:pPr>
            <a:r>
              <a:rPr lang="en-US" sz="2800" dirty="0"/>
              <a:t>5 users can find at least 80% of usability problems</a:t>
            </a:r>
          </a:p>
          <a:p>
            <a:pPr marL="914400" lvl="1" indent="-457200">
              <a:buFont typeface="Calibri" panose="020F0502020204030204" pitchFamily="34" charset="0"/>
              <a:buChar char="−"/>
            </a:pPr>
            <a:r>
              <a:rPr lang="en-US" sz="2800" dirty="0"/>
              <a:t>Typical for heuristic evaluation methods</a:t>
            </a:r>
          </a:p>
          <a:p>
            <a:pPr marL="914400" lvl="1" indent="-457200">
              <a:buFont typeface="Calibri" panose="020F0502020204030204" pitchFamily="34" charset="0"/>
              <a:buChar char="−"/>
            </a:pPr>
            <a:r>
              <a:rPr lang="en-US" sz="2800" dirty="0"/>
              <a:t>HCI &amp; usability experts are required</a:t>
            </a:r>
          </a:p>
          <a:p>
            <a:pPr lvl="1"/>
            <a:endParaRPr lang="en-US" sz="2800" dirty="0"/>
          </a:p>
          <a:p>
            <a:pPr marL="285750" indent="-285750">
              <a:buFont typeface="Arial" panose="020B0604020202020204" pitchFamily="34" charset="0"/>
              <a:buChar char="•"/>
            </a:pPr>
            <a:r>
              <a:rPr lang="en-US" sz="3600" b="1" dirty="0"/>
              <a:t>10±2 rule (Hwang &amp; </a:t>
            </a:r>
            <a:r>
              <a:rPr lang="en-US" sz="3600" b="1" dirty="0" err="1"/>
              <a:t>Salvendy</a:t>
            </a:r>
            <a:r>
              <a:rPr lang="en-US" sz="3600" b="1" dirty="0"/>
              <a:t>)</a:t>
            </a:r>
          </a:p>
          <a:p>
            <a:pPr marL="914400" lvl="1" indent="-457200">
              <a:buFont typeface="Calibri" panose="020F0502020204030204" pitchFamily="34" charset="0"/>
              <a:buChar char="−"/>
            </a:pPr>
            <a:r>
              <a:rPr lang="en-US" sz="2800" dirty="0"/>
              <a:t>Applicable for heuristic evaluation (HE), cognitive walkthrough (CW), and think-aloud (TA) protocols</a:t>
            </a:r>
          </a:p>
          <a:p>
            <a:pPr lvl="1"/>
            <a:endParaRPr lang="en-US" sz="2800" dirty="0"/>
          </a:p>
          <a:p>
            <a:pPr marL="285750" indent="-285750">
              <a:buFont typeface="Arial" panose="020B0604020202020204" pitchFamily="34" charset="0"/>
              <a:buChar char="•"/>
            </a:pPr>
            <a:r>
              <a:rPr lang="en-US" sz="3600" b="1" dirty="0"/>
              <a:t>N=30</a:t>
            </a:r>
            <a:endParaRPr lang="hr-HR" sz="3600" b="1" dirty="0"/>
          </a:p>
          <a:p>
            <a:pPr marL="914400" lvl="1" indent="-457200">
              <a:buFont typeface="Calibri" panose="020F0502020204030204" pitchFamily="34" charset="0"/>
              <a:buChar char="−"/>
            </a:pPr>
            <a:r>
              <a:rPr lang="en-US" sz="2800" dirty="0"/>
              <a:t>A large enough number to seek for true (not random!) experimental implications</a:t>
            </a:r>
          </a:p>
        </p:txBody>
      </p:sp>
    </p:spTree>
    <p:extLst>
      <p:ext uri="{BB962C8B-B14F-4D97-AF65-F5344CB8AC3E}">
        <p14:creationId xmlns:p14="http://schemas.microsoft.com/office/powerpoint/2010/main" val="24249851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Measurement</a:t>
            </a:r>
            <a:r>
              <a:rPr lang="hr-HR" sz="4800" dirty="0"/>
              <a:t> (</a:t>
            </a:r>
            <a:r>
              <a:rPr lang="en-US" sz="4800" dirty="0"/>
              <a:t>typical</a:t>
            </a:r>
            <a:r>
              <a:rPr lang="hr-HR" sz="4800" dirty="0"/>
              <a:t>)</a:t>
            </a:r>
            <a:endParaRPr lang="en-US" sz="4800" dirty="0"/>
          </a:p>
        </p:txBody>
      </p:sp>
      <p:sp>
        <p:nvSpPr>
          <p:cNvPr id="3" name="TextBox 2"/>
          <p:cNvSpPr txBox="1"/>
          <p:nvPr/>
        </p:nvSpPr>
        <p:spPr>
          <a:xfrm>
            <a:off x="417368" y="1118777"/>
            <a:ext cx="11357263" cy="4647426"/>
          </a:xfrm>
          <a:prstGeom prst="rect">
            <a:avLst/>
          </a:prstGeom>
          <a:noFill/>
        </p:spPr>
        <p:txBody>
          <a:bodyPr wrap="square" rtlCol="0">
            <a:spAutoFit/>
          </a:bodyPr>
          <a:lstStyle/>
          <a:p>
            <a:pPr marL="285750" indent="-285750">
              <a:buFont typeface="Arial" panose="020B0604020202020204" pitchFamily="34" charset="0"/>
              <a:buChar char="•"/>
            </a:pPr>
            <a:r>
              <a:rPr lang="en-US" sz="3600" b="1" dirty="0"/>
              <a:t>What</a:t>
            </a:r>
          </a:p>
          <a:p>
            <a:pPr marL="914400" lvl="1" indent="-457200">
              <a:buFont typeface="Calibri" panose="020F0502020204030204" pitchFamily="34" charset="0"/>
              <a:buChar char="−"/>
            </a:pPr>
            <a:r>
              <a:rPr lang="en-US" sz="2800" dirty="0"/>
              <a:t>Task execution time</a:t>
            </a:r>
          </a:p>
          <a:p>
            <a:pPr marL="914400" lvl="1" indent="-457200">
              <a:buFont typeface="Calibri" panose="020F0502020204030204" pitchFamily="34" charset="0"/>
              <a:buChar char="−"/>
            </a:pPr>
            <a:r>
              <a:rPr lang="en-US" sz="2800" dirty="0"/>
              <a:t>Number of errors (error rates)</a:t>
            </a:r>
          </a:p>
          <a:p>
            <a:pPr marL="914400" lvl="1" indent="-457200">
              <a:buFont typeface="Calibri" panose="020F0502020204030204" pitchFamily="34" charset="0"/>
              <a:buChar char="−"/>
            </a:pPr>
            <a:r>
              <a:rPr lang="en-US" sz="2800" dirty="0"/>
              <a:t>Satisfaction (subjective impression)</a:t>
            </a:r>
          </a:p>
          <a:p>
            <a:pPr marL="914400" lvl="1" indent="-457200">
              <a:buFont typeface="Calibri" panose="020F0502020204030204" pitchFamily="34" charset="0"/>
              <a:buChar char="−"/>
            </a:pPr>
            <a:endParaRPr lang="en-US" sz="2800" dirty="0"/>
          </a:p>
          <a:p>
            <a:pPr marL="285750" indent="-285750">
              <a:buFont typeface="Arial" panose="020B0604020202020204" pitchFamily="34" charset="0"/>
              <a:buChar char="•"/>
            </a:pPr>
            <a:r>
              <a:rPr lang="en-US" sz="3600" b="1" dirty="0"/>
              <a:t>How</a:t>
            </a:r>
          </a:p>
          <a:p>
            <a:pPr marL="914400" lvl="1" indent="-457200">
              <a:buFont typeface="Calibri" panose="020F0502020204030204" pitchFamily="34" charset="0"/>
              <a:buChar char="−"/>
            </a:pPr>
            <a:r>
              <a:rPr lang="en-US" sz="2800" dirty="0"/>
              <a:t>Software-based (task/interaction logging implementation)</a:t>
            </a:r>
          </a:p>
          <a:p>
            <a:pPr marL="914400" lvl="1" indent="-457200">
              <a:buFont typeface="Calibri" panose="020F0502020204030204" pitchFamily="34" charset="0"/>
              <a:buChar char="−"/>
            </a:pPr>
            <a:r>
              <a:rPr lang="en-US" sz="2800" dirty="0"/>
              <a:t>Monitoring (observation)</a:t>
            </a:r>
          </a:p>
          <a:p>
            <a:pPr marL="914400" lvl="1" indent="-457200">
              <a:buFont typeface="Calibri" panose="020F0502020204030204" pitchFamily="34" charset="0"/>
              <a:buChar char="−"/>
            </a:pPr>
            <a:r>
              <a:rPr lang="en-US" sz="2800" dirty="0"/>
              <a:t>Recording (A/V)</a:t>
            </a:r>
          </a:p>
          <a:p>
            <a:pPr marL="914400" lvl="1" indent="-457200">
              <a:buFont typeface="Calibri" panose="020F0502020204030204" pitchFamily="34" charset="0"/>
              <a:buChar char="−"/>
            </a:pPr>
            <a:r>
              <a:rPr lang="en-US" sz="2800" dirty="0"/>
              <a:t>Questionnaires and interviews</a:t>
            </a:r>
          </a:p>
        </p:txBody>
      </p:sp>
    </p:spTree>
    <p:extLst>
      <p:ext uri="{BB962C8B-B14F-4D97-AF65-F5344CB8AC3E}">
        <p14:creationId xmlns:p14="http://schemas.microsoft.com/office/powerpoint/2010/main" val="2972372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Statistical data analysis</a:t>
            </a:r>
          </a:p>
        </p:txBody>
      </p:sp>
      <p:pic>
        <p:nvPicPr>
          <p:cNvPr id="12" name="Picture 2" descr="C:\Users\Sandi\Desktop\Alcoholism-statistic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7007" y="1279643"/>
            <a:ext cx="7387937" cy="4618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rot="987849">
            <a:off x="1338807" y="5334769"/>
            <a:ext cx="3804805" cy="646331"/>
          </a:xfrm>
          <a:prstGeom prst="rect">
            <a:avLst/>
          </a:prstGeom>
          <a:noFill/>
        </p:spPr>
        <p:txBody>
          <a:bodyPr wrap="square" rtlCol="0">
            <a:spAutoFit/>
          </a:bodyPr>
          <a:lstStyle/>
          <a:p>
            <a:r>
              <a:rPr lang="hr-HR" sz="3600" b="1" dirty="0"/>
              <a:t>Central </a:t>
            </a:r>
            <a:r>
              <a:rPr lang="en-US" sz="3600" b="1" dirty="0"/>
              <a:t>Tendency</a:t>
            </a:r>
            <a:endParaRPr lang="en-US" sz="2800" dirty="0"/>
          </a:p>
        </p:txBody>
      </p:sp>
      <p:sp>
        <p:nvSpPr>
          <p:cNvPr id="3" name="TextBox 2"/>
          <p:cNvSpPr txBox="1"/>
          <p:nvPr/>
        </p:nvSpPr>
        <p:spPr>
          <a:xfrm rot="19096841">
            <a:off x="1541218" y="2255695"/>
            <a:ext cx="3735064" cy="646331"/>
          </a:xfrm>
          <a:prstGeom prst="rect">
            <a:avLst/>
          </a:prstGeom>
          <a:noFill/>
        </p:spPr>
        <p:txBody>
          <a:bodyPr wrap="square" rtlCol="0">
            <a:spAutoFit/>
          </a:bodyPr>
          <a:lstStyle/>
          <a:p>
            <a:r>
              <a:rPr lang="en-US" sz="3600" b="1" dirty="0"/>
              <a:t>Hypothesis Testing</a:t>
            </a:r>
            <a:endParaRPr lang="en-US" sz="2800" dirty="0"/>
          </a:p>
        </p:txBody>
      </p:sp>
      <p:sp>
        <p:nvSpPr>
          <p:cNvPr id="9" name="TextBox 8"/>
          <p:cNvSpPr txBox="1"/>
          <p:nvPr/>
        </p:nvSpPr>
        <p:spPr>
          <a:xfrm rot="2041792">
            <a:off x="5946391" y="1998196"/>
            <a:ext cx="4007288" cy="646331"/>
          </a:xfrm>
          <a:prstGeom prst="rect">
            <a:avLst/>
          </a:prstGeom>
          <a:noFill/>
        </p:spPr>
        <p:txBody>
          <a:bodyPr wrap="square" rtlCol="0">
            <a:spAutoFit/>
          </a:bodyPr>
          <a:lstStyle/>
          <a:p>
            <a:r>
              <a:rPr lang="en-US" sz="3600" b="1" dirty="0"/>
              <a:t>Statistical</a:t>
            </a:r>
            <a:r>
              <a:rPr lang="hr-HR" sz="3600" b="1" dirty="0"/>
              <a:t> </a:t>
            </a:r>
            <a:r>
              <a:rPr lang="en-US" sz="3600" b="1" dirty="0"/>
              <a:t>tests</a:t>
            </a:r>
            <a:endParaRPr lang="en-US" sz="2800" dirty="0"/>
          </a:p>
        </p:txBody>
      </p:sp>
      <p:sp>
        <p:nvSpPr>
          <p:cNvPr id="10" name="TextBox 9"/>
          <p:cNvSpPr txBox="1"/>
          <p:nvPr/>
        </p:nvSpPr>
        <p:spPr>
          <a:xfrm rot="20680770">
            <a:off x="7150352" y="4845793"/>
            <a:ext cx="3412094" cy="1200329"/>
          </a:xfrm>
          <a:prstGeom prst="rect">
            <a:avLst/>
          </a:prstGeom>
          <a:noFill/>
        </p:spPr>
        <p:txBody>
          <a:bodyPr wrap="square" rtlCol="0">
            <a:spAutoFit/>
          </a:bodyPr>
          <a:lstStyle/>
          <a:p>
            <a:r>
              <a:rPr lang="en-US" sz="3600" b="1" dirty="0"/>
              <a:t>Parametric</a:t>
            </a:r>
            <a:r>
              <a:rPr lang="hr-HR" sz="3600" b="1" dirty="0"/>
              <a:t> vs. </a:t>
            </a:r>
            <a:br>
              <a:rPr lang="hr-HR" sz="3600" b="1" dirty="0"/>
            </a:br>
            <a:r>
              <a:rPr lang="en-US" sz="3600" b="1" dirty="0"/>
              <a:t>non-parametric</a:t>
            </a:r>
            <a:endParaRPr lang="en-US" sz="2800" dirty="0"/>
          </a:p>
        </p:txBody>
      </p:sp>
      <p:sp>
        <p:nvSpPr>
          <p:cNvPr id="11" name="TextBox 10"/>
          <p:cNvSpPr txBox="1"/>
          <p:nvPr/>
        </p:nvSpPr>
        <p:spPr>
          <a:xfrm rot="20960069">
            <a:off x="8949710" y="3178483"/>
            <a:ext cx="2633016" cy="646331"/>
          </a:xfrm>
          <a:prstGeom prst="rect">
            <a:avLst/>
          </a:prstGeom>
          <a:noFill/>
        </p:spPr>
        <p:txBody>
          <a:bodyPr wrap="square" rtlCol="0">
            <a:spAutoFit/>
          </a:bodyPr>
          <a:lstStyle/>
          <a:p>
            <a:r>
              <a:rPr lang="en-US" sz="3600" b="1" dirty="0"/>
              <a:t>Correlations</a:t>
            </a:r>
            <a:endParaRPr lang="en-US" sz="2800" dirty="0"/>
          </a:p>
        </p:txBody>
      </p:sp>
    </p:spTree>
    <p:extLst>
      <p:ext uri="{BB962C8B-B14F-4D97-AF65-F5344CB8AC3E}">
        <p14:creationId xmlns:p14="http://schemas.microsoft.com/office/powerpoint/2010/main" val="1475386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Measures of central tendency</a:t>
            </a:r>
          </a:p>
        </p:txBody>
      </p:sp>
      <p:sp>
        <p:nvSpPr>
          <p:cNvPr id="3" name="TextBox 2"/>
          <p:cNvSpPr txBox="1"/>
          <p:nvPr/>
        </p:nvSpPr>
        <p:spPr>
          <a:xfrm>
            <a:off x="2189885" y="1118777"/>
            <a:ext cx="7536006" cy="3231654"/>
          </a:xfrm>
          <a:prstGeom prst="rect">
            <a:avLst/>
          </a:prstGeom>
          <a:noFill/>
        </p:spPr>
        <p:txBody>
          <a:bodyPr wrap="square" rtlCol="0">
            <a:spAutoFit/>
          </a:bodyPr>
          <a:lstStyle/>
          <a:p>
            <a:pPr marL="285750" indent="-285750">
              <a:buFont typeface="Arial" panose="020B0604020202020204" pitchFamily="34" charset="0"/>
              <a:buChar char="•"/>
            </a:pPr>
            <a:r>
              <a:rPr lang="en-US" sz="3200" b="1" dirty="0"/>
              <a:t>(Arithmetic) Mean</a:t>
            </a:r>
          </a:p>
          <a:p>
            <a:pPr marL="914400" lvl="1" indent="-457200">
              <a:buFont typeface="Calibri" panose="020F0502020204030204" pitchFamily="34" charset="0"/>
              <a:buChar char="−"/>
            </a:pPr>
            <a:endParaRPr lang="en-US" sz="2800" dirty="0"/>
          </a:p>
          <a:p>
            <a:pPr marL="285750" indent="-285750">
              <a:buFont typeface="Arial" panose="020B0604020202020204" pitchFamily="34" charset="0"/>
              <a:buChar char="•"/>
            </a:pPr>
            <a:r>
              <a:rPr lang="en-US" sz="3200" b="1" dirty="0"/>
              <a:t>Median</a:t>
            </a:r>
          </a:p>
          <a:p>
            <a:pPr marL="914400" lvl="1" indent="-457200">
              <a:buFont typeface="Calibri" panose="020F0502020204030204" pitchFamily="34" charset="0"/>
              <a:buChar char="−"/>
            </a:pPr>
            <a:r>
              <a:rPr lang="en-US" sz="2800" dirty="0"/>
              <a:t>the middle value that separates the higher half from the lower half of the data</a:t>
            </a:r>
          </a:p>
          <a:p>
            <a:pPr marL="914400" lvl="1" indent="-457200">
              <a:buFont typeface="Calibri" panose="020F0502020204030204" pitchFamily="34" charset="0"/>
              <a:buChar char="−"/>
            </a:pPr>
            <a:r>
              <a:rPr lang="en-US" sz="2800" dirty="0"/>
              <a:t>not skewed by a small proportion of extremely large or small values</a:t>
            </a:r>
          </a:p>
        </p:txBody>
      </p:sp>
      <p:graphicFrame>
        <p:nvGraphicFramePr>
          <p:cNvPr id="6" name="Table 5"/>
          <p:cNvGraphicFramePr>
            <a:graphicFrameLocks noGrp="1"/>
          </p:cNvGraphicFramePr>
          <p:nvPr>
            <p:extLst>
              <p:ext uri="{D42A27DB-BD31-4B8C-83A1-F6EECF244321}">
                <p14:modId xmlns:p14="http://schemas.microsoft.com/office/powerpoint/2010/main" val="813250384"/>
              </p:ext>
            </p:extLst>
          </p:nvPr>
        </p:nvGraphicFramePr>
        <p:xfrm>
          <a:off x="278462" y="1118777"/>
          <a:ext cx="1643062" cy="3352800"/>
        </p:xfrm>
        <a:graphic>
          <a:graphicData uri="http://schemas.openxmlformats.org/drawingml/2006/table">
            <a:tbl>
              <a:tblPr firstRow="1" bandRow="1">
                <a:tableStyleId>{5C22544A-7EE6-4342-B048-85BDC9FD1C3A}</a:tableStyleId>
              </a:tblPr>
              <a:tblGrid>
                <a:gridCol w="785812">
                  <a:extLst>
                    <a:ext uri="{9D8B030D-6E8A-4147-A177-3AD203B41FA5}">
                      <a16:colId xmlns:a16="http://schemas.microsoft.com/office/drawing/2014/main" val="20000"/>
                    </a:ext>
                  </a:extLst>
                </a:gridCol>
                <a:gridCol w="857250">
                  <a:extLst>
                    <a:ext uri="{9D8B030D-6E8A-4147-A177-3AD203B41FA5}">
                      <a16:colId xmlns:a16="http://schemas.microsoft.com/office/drawing/2014/main" val="20001"/>
                    </a:ext>
                  </a:extLst>
                </a:gridCol>
              </a:tblGrid>
              <a:tr h="0">
                <a:tc>
                  <a:txBody>
                    <a:bodyPr/>
                    <a:lstStyle/>
                    <a:p>
                      <a:r>
                        <a:rPr lang="hr-HR" sz="1400" dirty="0" err="1"/>
                        <a:t>User</a:t>
                      </a:r>
                      <a:endParaRPr lang="hr-HR" sz="1400" dirty="0"/>
                    </a:p>
                  </a:txBody>
                  <a:tcPr marL="91439" marR="91439"/>
                </a:tc>
                <a:tc>
                  <a:txBody>
                    <a:bodyPr/>
                    <a:lstStyle/>
                    <a:p>
                      <a:r>
                        <a:rPr lang="hr-HR" sz="1400" dirty="0"/>
                        <a:t>Time</a:t>
                      </a:r>
                      <a:r>
                        <a:rPr lang="hr-HR" sz="1400" baseline="0" dirty="0"/>
                        <a:t> [s]</a:t>
                      </a:r>
                      <a:endParaRPr lang="hr-HR" sz="1400" dirty="0"/>
                    </a:p>
                  </a:txBody>
                  <a:tcPr marL="91439" marR="91439"/>
                </a:tc>
                <a:extLst>
                  <a:ext uri="{0D108BD9-81ED-4DB2-BD59-A6C34878D82A}">
                    <a16:rowId xmlns:a16="http://schemas.microsoft.com/office/drawing/2014/main" val="10000"/>
                  </a:ext>
                </a:extLst>
              </a:tr>
              <a:tr h="162359">
                <a:tc>
                  <a:txBody>
                    <a:bodyPr/>
                    <a:lstStyle/>
                    <a:p>
                      <a:r>
                        <a:rPr lang="hr-HR" sz="1400" dirty="0"/>
                        <a:t>1</a:t>
                      </a:r>
                    </a:p>
                  </a:txBody>
                  <a:tcPr marL="91439" marR="91439"/>
                </a:tc>
                <a:tc>
                  <a:txBody>
                    <a:bodyPr/>
                    <a:lstStyle/>
                    <a:p>
                      <a:r>
                        <a:rPr lang="hr-HR" sz="1400" dirty="0"/>
                        <a:t>35</a:t>
                      </a:r>
                    </a:p>
                  </a:txBody>
                  <a:tcPr marL="91439" marR="91439"/>
                </a:tc>
                <a:extLst>
                  <a:ext uri="{0D108BD9-81ED-4DB2-BD59-A6C34878D82A}">
                    <a16:rowId xmlns:a16="http://schemas.microsoft.com/office/drawing/2014/main" val="10001"/>
                  </a:ext>
                </a:extLst>
              </a:tr>
              <a:tr h="162359">
                <a:tc>
                  <a:txBody>
                    <a:bodyPr/>
                    <a:lstStyle/>
                    <a:p>
                      <a:r>
                        <a:rPr lang="hr-HR" sz="1400" dirty="0"/>
                        <a:t>2</a:t>
                      </a:r>
                    </a:p>
                  </a:txBody>
                  <a:tcPr marL="91439" marR="91439"/>
                </a:tc>
                <a:tc>
                  <a:txBody>
                    <a:bodyPr/>
                    <a:lstStyle/>
                    <a:p>
                      <a:r>
                        <a:rPr lang="hr-HR" sz="1400" dirty="0"/>
                        <a:t>32</a:t>
                      </a:r>
                    </a:p>
                  </a:txBody>
                  <a:tcPr marL="91439" marR="91439"/>
                </a:tc>
                <a:extLst>
                  <a:ext uri="{0D108BD9-81ED-4DB2-BD59-A6C34878D82A}">
                    <a16:rowId xmlns:a16="http://schemas.microsoft.com/office/drawing/2014/main" val="10002"/>
                  </a:ext>
                </a:extLst>
              </a:tr>
              <a:tr h="162359">
                <a:tc>
                  <a:txBody>
                    <a:bodyPr/>
                    <a:lstStyle/>
                    <a:p>
                      <a:r>
                        <a:rPr lang="hr-HR" sz="1400" dirty="0"/>
                        <a:t>3</a:t>
                      </a:r>
                    </a:p>
                  </a:txBody>
                  <a:tcPr marL="91439" marR="91439"/>
                </a:tc>
                <a:tc>
                  <a:txBody>
                    <a:bodyPr/>
                    <a:lstStyle/>
                    <a:p>
                      <a:r>
                        <a:rPr lang="hr-HR" sz="1400" dirty="0"/>
                        <a:t>40</a:t>
                      </a:r>
                    </a:p>
                  </a:txBody>
                  <a:tcPr marL="91439" marR="91439"/>
                </a:tc>
                <a:extLst>
                  <a:ext uri="{0D108BD9-81ED-4DB2-BD59-A6C34878D82A}">
                    <a16:rowId xmlns:a16="http://schemas.microsoft.com/office/drawing/2014/main" val="10003"/>
                  </a:ext>
                </a:extLst>
              </a:tr>
              <a:tr h="162359">
                <a:tc>
                  <a:txBody>
                    <a:bodyPr/>
                    <a:lstStyle/>
                    <a:p>
                      <a:r>
                        <a:rPr lang="hr-HR" sz="1400" dirty="0"/>
                        <a:t>4</a:t>
                      </a:r>
                    </a:p>
                  </a:txBody>
                  <a:tcPr marL="91439" marR="91439"/>
                </a:tc>
                <a:tc>
                  <a:txBody>
                    <a:bodyPr/>
                    <a:lstStyle/>
                    <a:p>
                      <a:r>
                        <a:rPr lang="hr-HR" sz="1400" dirty="0"/>
                        <a:t>10</a:t>
                      </a:r>
                    </a:p>
                  </a:txBody>
                  <a:tcPr marL="91439" marR="91439"/>
                </a:tc>
                <a:extLst>
                  <a:ext uri="{0D108BD9-81ED-4DB2-BD59-A6C34878D82A}">
                    <a16:rowId xmlns:a16="http://schemas.microsoft.com/office/drawing/2014/main" val="10004"/>
                  </a:ext>
                </a:extLst>
              </a:tr>
              <a:tr h="162359">
                <a:tc>
                  <a:txBody>
                    <a:bodyPr/>
                    <a:lstStyle/>
                    <a:p>
                      <a:r>
                        <a:rPr lang="hr-HR" sz="1400" dirty="0"/>
                        <a:t>5</a:t>
                      </a:r>
                    </a:p>
                  </a:txBody>
                  <a:tcPr marL="91439" marR="91439"/>
                </a:tc>
                <a:tc>
                  <a:txBody>
                    <a:bodyPr/>
                    <a:lstStyle/>
                    <a:p>
                      <a:r>
                        <a:rPr lang="hr-HR" sz="1400" dirty="0"/>
                        <a:t>35</a:t>
                      </a:r>
                    </a:p>
                  </a:txBody>
                  <a:tcPr marL="91439" marR="91439"/>
                </a:tc>
                <a:extLst>
                  <a:ext uri="{0D108BD9-81ED-4DB2-BD59-A6C34878D82A}">
                    <a16:rowId xmlns:a16="http://schemas.microsoft.com/office/drawing/2014/main" val="10005"/>
                  </a:ext>
                </a:extLst>
              </a:tr>
              <a:tr h="162359">
                <a:tc>
                  <a:txBody>
                    <a:bodyPr/>
                    <a:lstStyle/>
                    <a:p>
                      <a:r>
                        <a:rPr lang="hr-HR" sz="1400" dirty="0"/>
                        <a:t>6</a:t>
                      </a:r>
                    </a:p>
                  </a:txBody>
                  <a:tcPr marL="91439" marR="91439"/>
                </a:tc>
                <a:tc>
                  <a:txBody>
                    <a:bodyPr/>
                    <a:lstStyle/>
                    <a:p>
                      <a:r>
                        <a:rPr lang="hr-HR" sz="1400" dirty="0"/>
                        <a:t>27</a:t>
                      </a:r>
                    </a:p>
                  </a:txBody>
                  <a:tcPr marL="91439" marR="91439"/>
                </a:tc>
                <a:extLst>
                  <a:ext uri="{0D108BD9-81ED-4DB2-BD59-A6C34878D82A}">
                    <a16:rowId xmlns:a16="http://schemas.microsoft.com/office/drawing/2014/main" val="10006"/>
                  </a:ext>
                </a:extLst>
              </a:tr>
              <a:tr h="162359">
                <a:tc>
                  <a:txBody>
                    <a:bodyPr/>
                    <a:lstStyle/>
                    <a:p>
                      <a:r>
                        <a:rPr lang="hr-HR" sz="1400" dirty="0"/>
                        <a:t>7</a:t>
                      </a:r>
                    </a:p>
                  </a:txBody>
                  <a:tcPr marL="91439" marR="91439"/>
                </a:tc>
                <a:tc>
                  <a:txBody>
                    <a:bodyPr/>
                    <a:lstStyle/>
                    <a:p>
                      <a:r>
                        <a:rPr lang="hr-HR" sz="1400" dirty="0"/>
                        <a:t>25</a:t>
                      </a:r>
                    </a:p>
                  </a:txBody>
                  <a:tcPr marL="91439" marR="91439"/>
                </a:tc>
                <a:extLst>
                  <a:ext uri="{0D108BD9-81ED-4DB2-BD59-A6C34878D82A}">
                    <a16:rowId xmlns:a16="http://schemas.microsoft.com/office/drawing/2014/main" val="10007"/>
                  </a:ext>
                </a:extLst>
              </a:tr>
              <a:tr h="162359">
                <a:tc>
                  <a:txBody>
                    <a:bodyPr/>
                    <a:lstStyle/>
                    <a:p>
                      <a:r>
                        <a:rPr lang="hr-HR" sz="1400" dirty="0"/>
                        <a:t>8</a:t>
                      </a:r>
                    </a:p>
                  </a:txBody>
                  <a:tcPr marL="91439" marR="91439"/>
                </a:tc>
                <a:tc>
                  <a:txBody>
                    <a:bodyPr/>
                    <a:lstStyle/>
                    <a:p>
                      <a:r>
                        <a:rPr lang="hr-HR" sz="1400" dirty="0"/>
                        <a:t>35</a:t>
                      </a:r>
                    </a:p>
                  </a:txBody>
                  <a:tcPr marL="91439" marR="91439"/>
                </a:tc>
                <a:extLst>
                  <a:ext uri="{0D108BD9-81ED-4DB2-BD59-A6C34878D82A}">
                    <a16:rowId xmlns:a16="http://schemas.microsoft.com/office/drawing/2014/main" val="10008"/>
                  </a:ext>
                </a:extLst>
              </a:tr>
              <a:tr h="162359">
                <a:tc>
                  <a:txBody>
                    <a:bodyPr/>
                    <a:lstStyle/>
                    <a:p>
                      <a:r>
                        <a:rPr lang="hr-HR" sz="1400" dirty="0"/>
                        <a:t>9</a:t>
                      </a:r>
                    </a:p>
                  </a:txBody>
                  <a:tcPr marL="91439" marR="91439"/>
                </a:tc>
                <a:tc>
                  <a:txBody>
                    <a:bodyPr/>
                    <a:lstStyle/>
                    <a:p>
                      <a:r>
                        <a:rPr lang="hr-HR" sz="1400" dirty="0"/>
                        <a:t>33</a:t>
                      </a:r>
                    </a:p>
                  </a:txBody>
                  <a:tcPr marL="91439" marR="91439"/>
                </a:tc>
                <a:extLst>
                  <a:ext uri="{0D108BD9-81ED-4DB2-BD59-A6C34878D82A}">
                    <a16:rowId xmlns:a16="http://schemas.microsoft.com/office/drawing/2014/main" val="10009"/>
                  </a:ext>
                </a:extLst>
              </a:tr>
              <a:tr h="162359">
                <a:tc>
                  <a:txBody>
                    <a:bodyPr/>
                    <a:lstStyle/>
                    <a:p>
                      <a:r>
                        <a:rPr lang="hr-HR" sz="1400" dirty="0"/>
                        <a:t>10</a:t>
                      </a:r>
                    </a:p>
                  </a:txBody>
                  <a:tcPr marL="91439" marR="91439"/>
                </a:tc>
                <a:tc>
                  <a:txBody>
                    <a:bodyPr/>
                    <a:lstStyle/>
                    <a:p>
                      <a:r>
                        <a:rPr lang="hr-HR" sz="1400" dirty="0"/>
                        <a:t>34</a:t>
                      </a:r>
                    </a:p>
                  </a:txBody>
                  <a:tcPr marL="91439" marR="91439"/>
                </a:tc>
                <a:extLst>
                  <a:ext uri="{0D108BD9-81ED-4DB2-BD59-A6C34878D82A}">
                    <a16:rowId xmlns:a16="http://schemas.microsoft.com/office/drawing/2014/main" val="10010"/>
                  </a:ext>
                </a:extLst>
              </a:tr>
            </a:tbl>
          </a:graphicData>
        </a:graphic>
      </p:graphicFrame>
      <p:graphicFrame>
        <p:nvGraphicFramePr>
          <p:cNvPr id="7" name="Object 2"/>
          <p:cNvGraphicFramePr>
            <a:graphicFrameLocks noChangeAspect="1"/>
          </p:cNvGraphicFramePr>
          <p:nvPr>
            <p:extLst>
              <p:ext uri="{D42A27DB-BD31-4B8C-83A1-F6EECF244321}">
                <p14:modId xmlns:p14="http://schemas.microsoft.com/office/powerpoint/2010/main" val="2145166844"/>
              </p:ext>
            </p:extLst>
          </p:nvPr>
        </p:nvGraphicFramePr>
        <p:xfrm>
          <a:off x="7061923" y="1073771"/>
          <a:ext cx="1853478" cy="777683"/>
        </p:xfrm>
        <a:graphic>
          <a:graphicData uri="http://schemas.openxmlformats.org/presentationml/2006/ole">
            <mc:AlternateContent xmlns:mc="http://schemas.openxmlformats.org/markup-compatibility/2006">
              <mc:Choice xmlns:v="urn:schemas-microsoft-com:vml" Requires="v">
                <p:oleObj name="Equation" r:id="rId3" imgW="1028254" imgH="431613" progId="Equation.3">
                  <p:embed/>
                </p:oleObj>
              </mc:Choice>
              <mc:Fallback>
                <p:oleObj name="Equation" r:id="rId3" imgW="1028254" imgH="431613" progId="Equation.3">
                  <p:embed/>
                  <p:pic>
                    <p:nvPicPr>
                      <p:cNvPr id="7"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61923" y="1073771"/>
                        <a:ext cx="1853478" cy="777683"/>
                      </a:xfrm>
                      <a:prstGeom prst="rect">
                        <a:avLst/>
                      </a:prstGeom>
                      <a:noFill/>
                      <a:ln>
                        <a:noFill/>
                      </a:ln>
                    </p:spPr>
                  </p:pic>
                </p:oleObj>
              </mc:Fallback>
            </mc:AlternateContent>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360524414"/>
              </p:ext>
            </p:extLst>
          </p:nvPr>
        </p:nvGraphicFramePr>
        <p:xfrm>
          <a:off x="10508454" y="1194921"/>
          <a:ext cx="1214437" cy="3352800"/>
        </p:xfrm>
        <a:graphic>
          <a:graphicData uri="http://schemas.openxmlformats.org/drawingml/2006/table">
            <a:tbl>
              <a:tblPr firstRow="1" bandRow="1">
                <a:tableStyleId>{5C22544A-7EE6-4342-B048-85BDC9FD1C3A}</a:tableStyleId>
              </a:tblPr>
              <a:tblGrid>
                <a:gridCol w="1214437">
                  <a:extLst>
                    <a:ext uri="{9D8B030D-6E8A-4147-A177-3AD203B41FA5}">
                      <a16:colId xmlns:a16="http://schemas.microsoft.com/office/drawing/2014/main" val="20000"/>
                    </a:ext>
                  </a:extLst>
                </a:gridCol>
              </a:tblGrid>
              <a:tr h="201325">
                <a:tc>
                  <a:txBody>
                    <a:bodyPr/>
                    <a:lstStyle/>
                    <a:p>
                      <a:r>
                        <a:rPr lang="hr-HR" sz="1400" dirty="0"/>
                        <a:t>Time [s]</a:t>
                      </a:r>
                      <a:r>
                        <a:rPr lang="hr-HR" sz="1400" baseline="0" dirty="0"/>
                        <a:t> </a:t>
                      </a:r>
                      <a:r>
                        <a:rPr lang="hr-HR" sz="1400" dirty="0"/>
                        <a:t>/ </a:t>
                      </a:r>
                      <a:r>
                        <a:rPr lang="hr-HR" sz="1400" dirty="0" err="1"/>
                        <a:t>asc</a:t>
                      </a:r>
                      <a:r>
                        <a:rPr lang="hr-HR" sz="1400" dirty="0"/>
                        <a:t>.</a:t>
                      </a:r>
                    </a:p>
                  </a:txBody>
                  <a:tcPr marL="91439" marR="91439"/>
                </a:tc>
                <a:extLst>
                  <a:ext uri="{0D108BD9-81ED-4DB2-BD59-A6C34878D82A}">
                    <a16:rowId xmlns:a16="http://schemas.microsoft.com/office/drawing/2014/main" val="10000"/>
                  </a:ext>
                </a:extLst>
              </a:tr>
              <a:tr h="201325">
                <a:tc>
                  <a:txBody>
                    <a:bodyPr/>
                    <a:lstStyle/>
                    <a:p>
                      <a:r>
                        <a:rPr lang="hr-HR" sz="1400" dirty="0"/>
                        <a:t>10</a:t>
                      </a:r>
                    </a:p>
                  </a:txBody>
                  <a:tcPr marL="91439" marR="91439"/>
                </a:tc>
                <a:extLst>
                  <a:ext uri="{0D108BD9-81ED-4DB2-BD59-A6C34878D82A}">
                    <a16:rowId xmlns:a16="http://schemas.microsoft.com/office/drawing/2014/main" val="10001"/>
                  </a:ext>
                </a:extLst>
              </a:tr>
              <a:tr h="201325">
                <a:tc>
                  <a:txBody>
                    <a:bodyPr/>
                    <a:lstStyle/>
                    <a:p>
                      <a:r>
                        <a:rPr lang="hr-HR" sz="1400" dirty="0"/>
                        <a:t>25</a:t>
                      </a:r>
                    </a:p>
                  </a:txBody>
                  <a:tcPr marL="91439" marR="91439"/>
                </a:tc>
                <a:extLst>
                  <a:ext uri="{0D108BD9-81ED-4DB2-BD59-A6C34878D82A}">
                    <a16:rowId xmlns:a16="http://schemas.microsoft.com/office/drawing/2014/main" val="10002"/>
                  </a:ext>
                </a:extLst>
              </a:tr>
              <a:tr h="201325">
                <a:tc>
                  <a:txBody>
                    <a:bodyPr/>
                    <a:lstStyle/>
                    <a:p>
                      <a:r>
                        <a:rPr lang="hr-HR" sz="1400" dirty="0"/>
                        <a:t>27</a:t>
                      </a:r>
                    </a:p>
                  </a:txBody>
                  <a:tcPr marL="91439" marR="91439"/>
                </a:tc>
                <a:extLst>
                  <a:ext uri="{0D108BD9-81ED-4DB2-BD59-A6C34878D82A}">
                    <a16:rowId xmlns:a16="http://schemas.microsoft.com/office/drawing/2014/main" val="10003"/>
                  </a:ext>
                </a:extLst>
              </a:tr>
              <a:tr h="201325">
                <a:tc>
                  <a:txBody>
                    <a:bodyPr/>
                    <a:lstStyle/>
                    <a:p>
                      <a:r>
                        <a:rPr lang="hr-HR" sz="1400" dirty="0"/>
                        <a:t>32</a:t>
                      </a:r>
                    </a:p>
                  </a:txBody>
                  <a:tcPr marL="91439" marR="91439"/>
                </a:tc>
                <a:extLst>
                  <a:ext uri="{0D108BD9-81ED-4DB2-BD59-A6C34878D82A}">
                    <a16:rowId xmlns:a16="http://schemas.microsoft.com/office/drawing/2014/main" val="10004"/>
                  </a:ext>
                </a:extLst>
              </a:tr>
              <a:tr h="201325">
                <a:tc>
                  <a:txBody>
                    <a:bodyPr/>
                    <a:lstStyle/>
                    <a:p>
                      <a:r>
                        <a:rPr lang="hr-HR" sz="1400" dirty="0"/>
                        <a:t>33</a:t>
                      </a:r>
                    </a:p>
                  </a:txBody>
                  <a:tcPr marL="91439" marR="91439"/>
                </a:tc>
                <a:extLst>
                  <a:ext uri="{0D108BD9-81ED-4DB2-BD59-A6C34878D82A}">
                    <a16:rowId xmlns:a16="http://schemas.microsoft.com/office/drawing/2014/main" val="10005"/>
                  </a:ext>
                </a:extLst>
              </a:tr>
              <a:tr h="201325">
                <a:tc>
                  <a:txBody>
                    <a:bodyPr/>
                    <a:lstStyle/>
                    <a:p>
                      <a:r>
                        <a:rPr lang="hr-HR" sz="1400" dirty="0"/>
                        <a:t>34</a:t>
                      </a:r>
                    </a:p>
                  </a:txBody>
                  <a:tcPr marL="91439" marR="91439"/>
                </a:tc>
                <a:extLst>
                  <a:ext uri="{0D108BD9-81ED-4DB2-BD59-A6C34878D82A}">
                    <a16:rowId xmlns:a16="http://schemas.microsoft.com/office/drawing/2014/main" val="10006"/>
                  </a:ext>
                </a:extLst>
              </a:tr>
              <a:tr h="201325">
                <a:tc>
                  <a:txBody>
                    <a:bodyPr/>
                    <a:lstStyle/>
                    <a:p>
                      <a:r>
                        <a:rPr lang="hr-HR" sz="1400" dirty="0"/>
                        <a:t>35</a:t>
                      </a:r>
                    </a:p>
                  </a:txBody>
                  <a:tcPr marL="91439" marR="91439"/>
                </a:tc>
                <a:extLst>
                  <a:ext uri="{0D108BD9-81ED-4DB2-BD59-A6C34878D82A}">
                    <a16:rowId xmlns:a16="http://schemas.microsoft.com/office/drawing/2014/main" val="10007"/>
                  </a:ext>
                </a:extLst>
              </a:tr>
              <a:tr h="201325">
                <a:tc>
                  <a:txBody>
                    <a:bodyPr/>
                    <a:lstStyle/>
                    <a:p>
                      <a:r>
                        <a:rPr lang="hr-HR" sz="1400" dirty="0"/>
                        <a:t>35</a:t>
                      </a:r>
                    </a:p>
                  </a:txBody>
                  <a:tcPr marL="91439" marR="91439"/>
                </a:tc>
                <a:extLst>
                  <a:ext uri="{0D108BD9-81ED-4DB2-BD59-A6C34878D82A}">
                    <a16:rowId xmlns:a16="http://schemas.microsoft.com/office/drawing/2014/main" val="10008"/>
                  </a:ext>
                </a:extLst>
              </a:tr>
              <a:tr h="201325">
                <a:tc>
                  <a:txBody>
                    <a:bodyPr/>
                    <a:lstStyle/>
                    <a:p>
                      <a:r>
                        <a:rPr lang="hr-HR" sz="1400" dirty="0"/>
                        <a:t>35</a:t>
                      </a:r>
                    </a:p>
                  </a:txBody>
                  <a:tcPr marL="91439" marR="91439"/>
                </a:tc>
                <a:extLst>
                  <a:ext uri="{0D108BD9-81ED-4DB2-BD59-A6C34878D82A}">
                    <a16:rowId xmlns:a16="http://schemas.microsoft.com/office/drawing/2014/main" val="10009"/>
                  </a:ext>
                </a:extLst>
              </a:tr>
              <a:tr h="201325">
                <a:tc>
                  <a:txBody>
                    <a:bodyPr/>
                    <a:lstStyle/>
                    <a:p>
                      <a:r>
                        <a:rPr lang="hr-HR" sz="1400" dirty="0"/>
                        <a:t>40</a:t>
                      </a:r>
                    </a:p>
                  </a:txBody>
                  <a:tcPr marL="91439" marR="91439"/>
                </a:tc>
                <a:extLst>
                  <a:ext uri="{0D108BD9-81ED-4DB2-BD59-A6C34878D82A}">
                    <a16:rowId xmlns:a16="http://schemas.microsoft.com/office/drawing/2014/main" val="10010"/>
                  </a:ext>
                </a:extLst>
              </a:tr>
            </a:tbl>
          </a:graphicData>
        </a:graphic>
      </p:graphicFrame>
      <p:sp>
        <p:nvSpPr>
          <p:cNvPr id="5" name="Right Arrow 4"/>
          <p:cNvSpPr/>
          <p:nvPr/>
        </p:nvSpPr>
        <p:spPr>
          <a:xfrm>
            <a:off x="6070493" y="1030572"/>
            <a:ext cx="571500" cy="8208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0" name="Right Arrow 9"/>
          <p:cNvSpPr/>
          <p:nvPr/>
        </p:nvSpPr>
        <p:spPr>
          <a:xfrm>
            <a:off x="9725890" y="2611722"/>
            <a:ext cx="571500" cy="8208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cxnSp>
        <p:nvCxnSpPr>
          <p:cNvPr id="11" name="Straight Connector 10"/>
          <p:cNvCxnSpPr/>
          <p:nvPr/>
        </p:nvCxnSpPr>
        <p:spPr>
          <a:xfrm>
            <a:off x="10508454" y="3022163"/>
            <a:ext cx="642938" cy="1587"/>
          </a:xfrm>
          <a:prstGeom prst="line">
            <a:avLst/>
          </a:prstGeom>
          <a:ln w="73025">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189885" y="4701112"/>
            <a:ext cx="5132206" cy="1446550"/>
          </a:xfrm>
          <a:prstGeom prst="rect">
            <a:avLst/>
          </a:prstGeom>
          <a:noFill/>
        </p:spPr>
        <p:txBody>
          <a:bodyPr wrap="square" rtlCol="0">
            <a:spAutoFit/>
          </a:bodyPr>
          <a:lstStyle/>
          <a:p>
            <a:pPr marL="285750" indent="-285750">
              <a:buFont typeface="Arial" panose="020B0604020202020204" pitchFamily="34" charset="0"/>
              <a:buChar char="•"/>
            </a:pPr>
            <a:r>
              <a:rPr lang="hr-HR" sz="3200" b="1" dirty="0"/>
              <a:t>Mode</a:t>
            </a:r>
            <a:endParaRPr lang="en-US" sz="3200" b="1" dirty="0"/>
          </a:p>
          <a:p>
            <a:pPr marL="914400" lvl="1" indent="-457200">
              <a:buFont typeface="Calibri" panose="020F0502020204030204" pitchFamily="34" charset="0"/>
              <a:buChar char="−"/>
            </a:pPr>
            <a:r>
              <a:rPr lang="en-US" sz="2800" dirty="0"/>
              <a:t>the value that appears most often in a set of data</a:t>
            </a:r>
          </a:p>
        </p:txBody>
      </p:sp>
      <p:graphicFrame>
        <p:nvGraphicFramePr>
          <p:cNvPr id="13" name="Table 12"/>
          <p:cNvGraphicFramePr>
            <a:graphicFrameLocks noGrp="1"/>
          </p:cNvGraphicFramePr>
          <p:nvPr>
            <p:extLst>
              <p:ext uri="{D42A27DB-BD31-4B8C-83A1-F6EECF244321}">
                <p14:modId xmlns:p14="http://schemas.microsoft.com/office/powerpoint/2010/main" val="1775708440"/>
              </p:ext>
            </p:extLst>
          </p:nvPr>
        </p:nvGraphicFramePr>
        <p:xfrm>
          <a:off x="8268565" y="4052787"/>
          <a:ext cx="2000250" cy="2743200"/>
        </p:xfrm>
        <a:graphic>
          <a:graphicData uri="http://schemas.openxmlformats.org/drawingml/2006/table">
            <a:tbl>
              <a:tblPr firstRow="1" bandRow="1">
                <a:tableStyleId>{5C22544A-7EE6-4342-B048-85BDC9FD1C3A}</a:tableStyleId>
              </a:tblPr>
              <a:tblGrid>
                <a:gridCol w="956641">
                  <a:extLst>
                    <a:ext uri="{9D8B030D-6E8A-4147-A177-3AD203B41FA5}">
                      <a16:colId xmlns:a16="http://schemas.microsoft.com/office/drawing/2014/main" val="20000"/>
                    </a:ext>
                  </a:extLst>
                </a:gridCol>
                <a:gridCol w="1043609">
                  <a:extLst>
                    <a:ext uri="{9D8B030D-6E8A-4147-A177-3AD203B41FA5}">
                      <a16:colId xmlns:a16="http://schemas.microsoft.com/office/drawing/2014/main" val="20001"/>
                    </a:ext>
                  </a:extLst>
                </a:gridCol>
              </a:tblGrid>
              <a:tr h="162359">
                <a:tc>
                  <a:txBody>
                    <a:bodyPr/>
                    <a:lstStyle/>
                    <a:p>
                      <a:r>
                        <a:rPr lang="hr-HR" sz="1400" dirty="0"/>
                        <a:t>Time [s]</a:t>
                      </a:r>
                    </a:p>
                  </a:txBody>
                  <a:tcPr marL="91439" marR="91439"/>
                </a:tc>
                <a:tc>
                  <a:txBody>
                    <a:bodyPr/>
                    <a:lstStyle/>
                    <a:p>
                      <a:r>
                        <a:rPr lang="hr-HR" sz="1400" dirty="0" err="1"/>
                        <a:t>Frequency</a:t>
                      </a:r>
                      <a:endParaRPr lang="hr-HR" sz="1400" dirty="0"/>
                    </a:p>
                  </a:txBody>
                  <a:tcPr marL="91439" marR="91439"/>
                </a:tc>
                <a:extLst>
                  <a:ext uri="{0D108BD9-81ED-4DB2-BD59-A6C34878D82A}">
                    <a16:rowId xmlns:a16="http://schemas.microsoft.com/office/drawing/2014/main" val="10000"/>
                  </a:ext>
                </a:extLst>
              </a:tr>
              <a:tr h="162359">
                <a:tc>
                  <a:txBody>
                    <a:bodyPr/>
                    <a:lstStyle/>
                    <a:p>
                      <a:r>
                        <a:rPr lang="hr-HR" sz="1400" dirty="0"/>
                        <a:t>10</a:t>
                      </a:r>
                    </a:p>
                  </a:txBody>
                  <a:tcPr marL="91439" marR="91439"/>
                </a:tc>
                <a:tc>
                  <a:txBody>
                    <a:bodyPr/>
                    <a:lstStyle/>
                    <a:p>
                      <a:r>
                        <a:rPr lang="hr-HR" sz="1400" dirty="0"/>
                        <a:t>1</a:t>
                      </a:r>
                    </a:p>
                  </a:txBody>
                  <a:tcPr marL="91439" marR="91439"/>
                </a:tc>
                <a:extLst>
                  <a:ext uri="{0D108BD9-81ED-4DB2-BD59-A6C34878D82A}">
                    <a16:rowId xmlns:a16="http://schemas.microsoft.com/office/drawing/2014/main" val="10001"/>
                  </a:ext>
                </a:extLst>
              </a:tr>
              <a:tr h="162359">
                <a:tc>
                  <a:txBody>
                    <a:bodyPr/>
                    <a:lstStyle/>
                    <a:p>
                      <a:r>
                        <a:rPr lang="hr-HR" sz="1400" dirty="0"/>
                        <a:t>25</a:t>
                      </a:r>
                    </a:p>
                  </a:txBody>
                  <a:tcPr marL="91439" marR="91439"/>
                </a:tc>
                <a:tc>
                  <a:txBody>
                    <a:bodyPr/>
                    <a:lstStyle/>
                    <a:p>
                      <a:r>
                        <a:rPr lang="hr-HR" sz="1400" dirty="0"/>
                        <a:t>1</a:t>
                      </a:r>
                    </a:p>
                  </a:txBody>
                  <a:tcPr marL="91439" marR="91439"/>
                </a:tc>
                <a:extLst>
                  <a:ext uri="{0D108BD9-81ED-4DB2-BD59-A6C34878D82A}">
                    <a16:rowId xmlns:a16="http://schemas.microsoft.com/office/drawing/2014/main" val="10002"/>
                  </a:ext>
                </a:extLst>
              </a:tr>
              <a:tr h="162359">
                <a:tc>
                  <a:txBody>
                    <a:bodyPr/>
                    <a:lstStyle/>
                    <a:p>
                      <a:r>
                        <a:rPr lang="hr-HR" sz="1400" dirty="0"/>
                        <a:t>27</a:t>
                      </a:r>
                    </a:p>
                  </a:txBody>
                  <a:tcPr marL="91439" marR="91439"/>
                </a:tc>
                <a:tc>
                  <a:txBody>
                    <a:bodyPr/>
                    <a:lstStyle/>
                    <a:p>
                      <a:r>
                        <a:rPr lang="hr-HR" sz="1400" dirty="0"/>
                        <a:t>1</a:t>
                      </a:r>
                    </a:p>
                  </a:txBody>
                  <a:tcPr marL="91439" marR="91439"/>
                </a:tc>
                <a:extLst>
                  <a:ext uri="{0D108BD9-81ED-4DB2-BD59-A6C34878D82A}">
                    <a16:rowId xmlns:a16="http://schemas.microsoft.com/office/drawing/2014/main" val="10003"/>
                  </a:ext>
                </a:extLst>
              </a:tr>
              <a:tr h="162359">
                <a:tc>
                  <a:txBody>
                    <a:bodyPr/>
                    <a:lstStyle/>
                    <a:p>
                      <a:r>
                        <a:rPr lang="hr-HR" sz="1400" dirty="0"/>
                        <a:t>32</a:t>
                      </a:r>
                    </a:p>
                  </a:txBody>
                  <a:tcPr marL="91439" marR="91439"/>
                </a:tc>
                <a:tc>
                  <a:txBody>
                    <a:bodyPr/>
                    <a:lstStyle/>
                    <a:p>
                      <a:r>
                        <a:rPr lang="hr-HR" sz="1400" dirty="0"/>
                        <a:t>1</a:t>
                      </a:r>
                    </a:p>
                  </a:txBody>
                  <a:tcPr marL="91439" marR="91439"/>
                </a:tc>
                <a:extLst>
                  <a:ext uri="{0D108BD9-81ED-4DB2-BD59-A6C34878D82A}">
                    <a16:rowId xmlns:a16="http://schemas.microsoft.com/office/drawing/2014/main" val="10004"/>
                  </a:ext>
                </a:extLst>
              </a:tr>
              <a:tr h="162359">
                <a:tc>
                  <a:txBody>
                    <a:bodyPr/>
                    <a:lstStyle/>
                    <a:p>
                      <a:r>
                        <a:rPr lang="hr-HR" sz="1400" dirty="0"/>
                        <a:t>33</a:t>
                      </a:r>
                    </a:p>
                  </a:txBody>
                  <a:tcPr marL="91439" marR="91439"/>
                </a:tc>
                <a:tc>
                  <a:txBody>
                    <a:bodyPr/>
                    <a:lstStyle/>
                    <a:p>
                      <a:r>
                        <a:rPr lang="hr-HR" sz="1400" dirty="0"/>
                        <a:t>1</a:t>
                      </a:r>
                    </a:p>
                  </a:txBody>
                  <a:tcPr marL="91439" marR="91439"/>
                </a:tc>
                <a:extLst>
                  <a:ext uri="{0D108BD9-81ED-4DB2-BD59-A6C34878D82A}">
                    <a16:rowId xmlns:a16="http://schemas.microsoft.com/office/drawing/2014/main" val="10005"/>
                  </a:ext>
                </a:extLst>
              </a:tr>
              <a:tr h="162359">
                <a:tc>
                  <a:txBody>
                    <a:bodyPr/>
                    <a:lstStyle/>
                    <a:p>
                      <a:r>
                        <a:rPr lang="hr-HR" sz="1400" dirty="0"/>
                        <a:t>34</a:t>
                      </a:r>
                    </a:p>
                  </a:txBody>
                  <a:tcPr marL="91439" marR="91439"/>
                </a:tc>
                <a:tc>
                  <a:txBody>
                    <a:bodyPr/>
                    <a:lstStyle/>
                    <a:p>
                      <a:r>
                        <a:rPr lang="hr-HR" sz="1400" dirty="0"/>
                        <a:t>1</a:t>
                      </a:r>
                    </a:p>
                  </a:txBody>
                  <a:tcPr marL="91439" marR="91439"/>
                </a:tc>
                <a:extLst>
                  <a:ext uri="{0D108BD9-81ED-4DB2-BD59-A6C34878D82A}">
                    <a16:rowId xmlns:a16="http://schemas.microsoft.com/office/drawing/2014/main" val="10006"/>
                  </a:ext>
                </a:extLst>
              </a:tr>
              <a:tr h="162359">
                <a:tc>
                  <a:txBody>
                    <a:bodyPr/>
                    <a:lstStyle/>
                    <a:p>
                      <a:r>
                        <a:rPr lang="hr-HR" sz="1400" dirty="0"/>
                        <a:t>35</a:t>
                      </a:r>
                    </a:p>
                  </a:txBody>
                  <a:tcPr marL="91439" marR="91439"/>
                </a:tc>
                <a:tc>
                  <a:txBody>
                    <a:bodyPr/>
                    <a:lstStyle/>
                    <a:p>
                      <a:r>
                        <a:rPr lang="hr-HR" sz="1400" dirty="0"/>
                        <a:t>3</a:t>
                      </a:r>
                    </a:p>
                  </a:txBody>
                  <a:tcPr marL="91439" marR="91439"/>
                </a:tc>
                <a:extLst>
                  <a:ext uri="{0D108BD9-81ED-4DB2-BD59-A6C34878D82A}">
                    <a16:rowId xmlns:a16="http://schemas.microsoft.com/office/drawing/2014/main" val="10007"/>
                  </a:ext>
                </a:extLst>
              </a:tr>
              <a:tr h="162359">
                <a:tc>
                  <a:txBody>
                    <a:bodyPr/>
                    <a:lstStyle/>
                    <a:p>
                      <a:r>
                        <a:rPr lang="hr-HR" sz="1400" dirty="0"/>
                        <a:t>40</a:t>
                      </a:r>
                    </a:p>
                  </a:txBody>
                  <a:tcPr marL="91439" marR="91439"/>
                </a:tc>
                <a:tc>
                  <a:txBody>
                    <a:bodyPr/>
                    <a:lstStyle/>
                    <a:p>
                      <a:r>
                        <a:rPr lang="hr-HR" sz="1400" dirty="0"/>
                        <a:t>1</a:t>
                      </a:r>
                    </a:p>
                  </a:txBody>
                  <a:tcPr marL="91439" marR="91439"/>
                </a:tc>
                <a:extLst>
                  <a:ext uri="{0D108BD9-81ED-4DB2-BD59-A6C34878D82A}">
                    <a16:rowId xmlns:a16="http://schemas.microsoft.com/office/drawing/2014/main" val="10008"/>
                  </a:ext>
                </a:extLst>
              </a:tr>
            </a:tbl>
          </a:graphicData>
        </a:graphic>
      </p:graphicFrame>
      <p:sp>
        <p:nvSpPr>
          <p:cNvPr id="14" name="Right Arrow 13"/>
          <p:cNvSpPr/>
          <p:nvPr/>
        </p:nvSpPr>
        <p:spPr>
          <a:xfrm>
            <a:off x="7322091" y="5262843"/>
            <a:ext cx="571500" cy="8208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5" name="Oval 14"/>
          <p:cNvSpPr/>
          <p:nvPr/>
        </p:nvSpPr>
        <p:spPr>
          <a:xfrm>
            <a:off x="8060099" y="6194057"/>
            <a:ext cx="792956" cy="27947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hr-HR"/>
          </a:p>
        </p:txBody>
      </p:sp>
      <p:sp>
        <p:nvSpPr>
          <p:cNvPr id="16" name="TextBox 15"/>
          <p:cNvSpPr txBox="1"/>
          <p:nvPr/>
        </p:nvSpPr>
        <p:spPr>
          <a:xfrm>
            <a:off x="11151392" y="2837497"/>
            <a:ext cx="593432" cy="369332"/>
          </a:xfrm>
          <a:prstGeom prst="rect">
            <a:avLst/>
          </a:prstGeom>
          <a:noFill/>
        </p:spPr>
        <p:txBody>
          <a:bodyPr wrap="none" rtlCol="0">
            <a:spAutoFit/>
          </a:bodyPr>
          <a:lstStyle/>
          <a:p>
            <a:r>
              <a:rPr lang="hr-HR" b="1" dirty="0">
                <a:solidFill>
                  <a:srgbClr val="FF0000"/>
                </a:solidFill>
              </a:rPr>
              <a:t>33.5</a:t>
            </a:r>
          </a:p>
        </p:txBody>
      </p:sp>
    </p:spTree>
    <p:extLst>
      <p:ext uri="{BB962C8B-B14F-4D97-AF65-F5344CB8AC3E}">
        <p14:creationId xmlns:p14="http://schemas.microsoft.com/office/powerpoint/2010/main" val="29695731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Measurement</a:t>
            </a:r>
            <a:r>
              <a:rPr lang="hr-HR" sz="4800" dirty="0"/>
              <a:t> </a:t>
            </a:r>
            <a:r>
              <a:rPr lang="en-US" sz="4800" dirty="0"/>
              <a:t>scales</a:t>
            </a:r>
          </a:p>
        </p:txBody>
      </p:sp>
      <p:sp>
        <p:nvSpPr>
          <p:cNvPr id="3" name="TextBox 2"/>
          <p:cNvSpPr txBox="1"/>
          <p:nvPr/>
        </p:nvSpPr>
        <p:spPr>
          <a:xfrm>
            <a:off x="417368" y="955819"/>
            <a:ext cx="11357263" cy="1200329"/>
          </a:xfrm>
          <a:prstGeom prst="rect">
            <a:avLst/>
          </a:prstGeom>
          <a:noFill/>
        </p:spPr>
        <p:txBody>
          <a:bodyPr wrap="square" rtlCol="0">
            <a:spAutoFit/>
          </a:bodyPr>
          <a:lstStyle/>
          <a:p>
            <a:pPr marL="285750" indent="-285750">
              <a:buFont typeface="Arial" panose="020B0604020202020204" pitchFamily="34" charset="0"/>
              <a:buChar char="•"/>
            </a:pPr>
            <a:r>
              <a:rPr lang="en-US" sz="3600" dirty="0"/>
              <a:t>Measurement scales of data, properties of data, and appropriate statistical tests</a:t>
            </a:r>
            <a:endParaRPr lang="en-US" sz="2800" dirty="0"/>
          </a:p>
        </p:txBody>
      </p:sp>
      <p:sp>
        <p:nvSpPr>
          <p:cNvPr id="9" name="TextBox 8"/>
          <p:cNvSpPr txBox="1"/>
          <p:nvPr/>
        </p:nvSpPr>
        <p:spPr>
          <a:xfrm>
            <a:off x="1244818" y="6239075"/>
            <a:ext cx="9229220" cy="307777"/>
          </a:xfrm>
          <a:prstGeom prst="rect">
            <a:avLst/>
          </a:prstGeom>
          <a:noFill/>
        </p:spPr>
        <p:txBody>
          <a:bodyPr wrap="square" rtlCol="0">
            <a:spAutoFit/>
          </a:bodyPr>
          <a:lstStyle/>
          <a:p>
            <a:pPr lvl="1"/>
            <a:r>
              <a:rPr lang="en-US" sz="1400" dirty="0">
                <a:solidFill>
                  <a:schemeClr val="bg1">
                    <a:lumMod val="65000"/>
                  </a:schemeClr>
                </a:solidFill>
              </a:rPr>
              <a:t>From: I. Scott </a:t>
            </a:r>
            <a:r>
              <a:rPr lang="en-US" sz="1400" dirty="0" err="1">
                <a:solidFill>
                  <a:schemeClr val="bg1">
                    <a:lumMod val="65000"/>
                  </a:schemeClr>
                </a:solidFill>
              </a:rPr>
              <a:t>MacKenzie</a:t>
            </a:r>
            <a:r>
              <a:rPr lang="en-US" sz="1400" dirty="0">
                <a:solidFill>
                  <a:schemeClr val="bg1">
                    <a:lumMod val="65000"/>
                  </a:schemeClr>
                </a:solidFill>
              </a:rPr>
              <a:t>. Human-Computer Interaction: An Empirical Research Perspective, Morgan Kaufmann, 2013.</a:t>
            </a:r>
          </a:p>
        </p:txBody>
      </p:sp>
      <p:pic>
        <p:nvPicPr>
          <p:cNvPr id="6" name="Picture 5"/>
          <p:cNvPicPr>
            <a:picLocks noChangeAspect="1"/>
          </p:cNvPicPr>
          <p:nvPr/>
        </p:nvPicPr>
        <p:blipFill>
          <a:blip r:embed="rId3"/>
          <a:stretch>
            <a:fillRect/>
          </a:stretch>
        </p:blipFill>
        <p:spPr>
          <a:xfrm>
            <a:off x="2100821" y="2499881"/>
            <a:ext cx="7990356" cy="3703238"/>
          </a:xfrm>
          <a:prstGeom prst="rect">
            <a:avLst/>
          </a:prstGeom>
        </p:spPr>
      </p:pic>
      <p:sp>
        <p:nvSpPr>
          <p:cNvPr id="10" name="Right Arrow 9"/>
          <p:cNvSpPr/>
          <p:nvPr/>
        </p:nvSpPr>
        <p:spPr>
          <a:xfrm>
            <a:off x="1729852" y="3313395"/>
            <a:ext cx="741938" cy="323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2" name="Right Arrow 11"/>
          <p:cNvSpPr/>
          <p:nvPr/>
        </p:nvSpPr>
        <p:spPr>
          <a:xfrm>
            <a:off x="1729852" y="3847444"/>
            <a:ext cx="741938" cy="323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3" name="Right Arrow 12"/>
          <p:cNvSpPr/>
          <p:nvPr/>
        </p:nvSpPr>
        <p:spPr>
          <a:xfrm>
            <a:off x="1729852" y="4514600"/>
            <a:ext cx="741938" cy="323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4" name="Right Arrow 13"/>
          <p:cNvSpPr/>
          <p:nvPr/>
        </p:nvSpPr>
        <p:spPr>
          <a:xfrm>
            <a:off x="1729852" y="5453781"/>
            <a:ext cx="741938" cy="323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5" name="Oval 14"/>
          <p:cNvSpPr/>
          <p:nvPr/>
        </p:nvSpPr>
        <p:spPr>
          <a:xfrm>
            <a:off x="8136080" y="3335366"/>
            <a:ext cx="1839192" cy="83550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hr-HR"/>
          </a:p>
        </p:txBody>
      </p:sp>
      <p:sp>
        <p:nvSpPr>
          <p:cNvPr id="16" name="Oval 15"/>
          <p:cNvSpPr/>
          <p:nvPr/>
        </p:nvSpPr>
        <p:spPr>
          <a:xfrm>
            <a:off x="8136081" y="4613565"/>
            <a:ext cx="1839191" cy="116364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hr-HR"/>
          </a:p>
        </p:txBody>
      </p:sp>
    </p:spTree>
    <p:extLst>
      <p:ext uri="{BB962C8B-B14F-4D97-AF65-F5344CB8AC3E}">
        <p14:creationId xmlns:p14="http://schemas.microsoft.com/office/powerpoint/2010/main" val="40516551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Parametric and non-parametric tests</a:t>
            </a:r>
          </a:p>
        </p:txBody>
      </p:sp>
      <p:sp>
        <p:nvSpPr>
          <p:cNvPr id="3" name="TextBox 2"/>
          <p:cNvSpPr txBox="1"/>
          <p:nvPr/>
        </p:nvSpPr>
        <p:spPr>
          <a:xfrm>
            <a:off x="417368" y="1118777"/>
            <a:ext cx="11357263" cy="4647426"/>
          </a:xfrm>
          <a:prstGeom prst="rect">
            <a:avLst/>
          </a:prstGeom>
          <a:noFill/>
        </p:spPr>
        <p:txBody>
          <a:bodyPr wrap="square" rtlCol="0">
            <a:spAutoFit/>
          </a:bodyPr>
          <a:lstStyle/>
          <a:p>
            <a:pPr marL="285750" indent="-285750">
              <a:buFont typeface="Arial" panose="020B0604020202020204" pitchFamily="34" charset="0"/>
              <a:buChar char="•"/>
            </a:pPr>
            <a:r>
              <a:rPr lang="en-US" sz="3600" b="1" dirty="0"/>
              <a:t>Parametric test</a:t>
            </a:r>
          </a:p>
          <a:p>
            <a:pPr marL="914400" lvl="1" indent="-457200">
              <a:buFont typeface="Calibri" panose="020F0502020204030204" pitchFamily="34" charset="0"/>
              <a:buChar char="−"/>
            </a:pPr>
            <a:r>
              <a:rPr lang="en-US" sz="2800" dirty="0"/>
              <a:t>Based on the assumption that the obtained data are normally distributed </a:t>
            </a:r>
          </a:p>
          <a:p>
            <a:pPr marL="914400" lvl="1" indent="-457200">
              <a:buFont typeface="Calibri" panose="020F0502020204030204" pitchFamily="34" charset="0"/>
              <a:buChar char="−"/>
            </a:pPr>
            <a:r>
              <a:rPr lang="en-US" sz="2800" dirty="0"/>
              <a:t>(Robust to minor asymmetries)</a:t>
            </a:r>
          </a:p>
          <a:p>
            <a:pPr marL="914400" lvl="1" indent="-457200">
              <a:buFont typeface="Calibri" panose="020F0502020204030204" pitchFamily="34" charset="0"/>
              <a:buChar char="−"/>
            </a:pPr>
            <a:r>
              <a:rPr lang="en-US" sz="2800" dirty="0"/>
              <a:t>Most commonly used </a:t>
            </a:r>
            <a:r>
              <a:rPr lang="hr-HR" sz="2800" dirty="0"/>
              <a:t>for</a:t>
            </a:r>
            <a:r>
              <a:rPr lang="en-US" sz="2800" dirty="0"/>
              <a:t> interval data (</a:t>
            </a:r>
            <a:r>
              <a:rPr lang="en-US" sz="2800" dirty="0">
                <a:solidFill>
                  <a:srgbClr val="FF0000"/>
                </a:solidFill>
              </a:rPr>
              <a:t>e.g. task execution time</a:t>
            </a:r>
            <a:r>
              <a:rPr lang="en-US" sz="2800" dirty="0"/>
              <a:t>)</a:t>
            </a:r>
          </a:p>
          <a:p>
            <a:pPr marL="914400" lvl="1" indent="-457200">
              <a:buFont typeface="Calibri" panose="020F0502020204030204" pitchFamily="34" charset="0"/>
              <a:buChar char="−"/>
            </a:pPr>
            <a:endParaRPr lang="en-US" sz="2800" dirty="0"/>
          </a:p>
          <a:p>
            <a:pPr marL="285750" indent="-285750">
              <a:buFont typeface="Arial" panose="020B0604020202020204" pitchFamily="34" charset="0"/>
              <a:buChar char="•"/>
            </a:pPr>
            <a:r>
              <a:rPr lang="en-US" sz="3600" b="1" dirty="0"/>
              <a:t>Non-parametric test</a:t>
            </a:r>
          </a:p>
          <a:p>
            <a:pPr marL="914400" lvl="1" indent="-457200">
              <a:buFont typeface="Calibri" panose="020F0502020204030204" pitchFamily="34" charset="0"/>
              <a:buChar char="−"/>
            </a:pPr>
            <a:r>
              <a:rPr lang="en-US" sz="2800" dirty="0"/>
              <a:t>Not subjected to the assumption of a normal data distribution</a:t>
            </a:r>
          </a:p>
          <a:p>
            <a:pPr marL="914400" lvl="1" indent="-457200">
              <a:buFont typeface="Calibri" panose="020F0502020204030204" pitchFamily="34" charset="0"/>
              <a:buChar char="−"/>
            </a:pPr>
            <a:r>
              <a:rPr lang="en-US" sz="2800" dirty="0"/>
              <a:t>Most commonly used for nominal or ordinal data </a:t>
            </a:r>
            <a:br>
              <a:rPr lang="en-US" sz="2800" dirty="0"/>
            </a:br>
            <a:r>
              <a:rPr lang="en-US" sz="2800" dirty="0"/>
              <a:t>(</a:t>
            </a:r>
            <a:r>
              <a:rPr lang="en-US" sz="2800" dirty="0">
                <a:solidFill>
                  <a:srgbClr val="FF0000"/>
                </a:solidFill>
              </a:rPr>
              <a:t>e.g. questionnaire responses</a:t>
            </a:r>
            <a:r>
              <a:rPr lang="en-US" sz="2800" dirty="0"/>
              <a:t>, rating scores, or assessments on a scale)</a:t>
            </a:r>
          </a:p>
        </p:txBody>
      </p:sp>
      <p:sp>
        <p:nvSpPr>
          <p:cNvPr id="6" name="Right Arrow 5"/>
          <p:cNvSpPr/>
          <p:nvPr/>
        </p:nvSpPr>
        <p:spPr>
          <a:xfrm rot="7247517">
            <a:off x="8823992" y="2375439"/>
            <a:ext cx="733437" cy="6394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7" name="Right Arrow 6"/>
          <p:cNvSpPr/>
          <p:nvPr/>
        </p:nvSpPr>
        <p:spPr>
          <a:xfrm rot="14447828">
            <a:off x="3136310" y="5710987"/>
            <a:ext cx="733437" cy="6394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122498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7" name="Title 1"/>
          <p:cNvSpPr txBox="1">
            <a:spLocks/>
          </p:cNvSpPr>
          <p:nvPr/>
        </p:nvSpPr>
        <p:spPr>
          <a:xfrm>
            <a:off x="517454" y="1997336"/>
            <a:ext cx="10777464" cy="2875999"/>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20000"/>
              </a:lnSpc>
            </a:pPr>
            <a:r>
              <a:rPr lang="en-US" sz="3600" b="1" dirty="0">
                <a:solidFill>
                  <a:srgbClr val="FF0000"/>
                </a:solidFill>
                <a:latin typeface="+mn-lt"/>
              </a:rPr>
              <a:t>Select</a:t>
            </a:r>
            <a:r>
              <a:rPr lang="en-US" sz="3600" dirty="0">
                <a:latin typeface="+mn-lt"/>
              </a:rPr>
              <a:t> and </a:t>
            </a:r>
            <a:r>
              <a:rPr lang="en-US" sz="3600" b="1" dirty="0">
                <a:solidFill>
                  <a:srgbClr val="FF0000"/>
                </a:solidFill>
                <a:latin typeface="+mn-lt"/>
              </a:rPr>
              <a:t>apply</a:t>
            </a:r>
            <a:r>
              <a:rPr lang="en-US" sz="3600" dirty="0">
                <a:latin typeface="+mn-lt"/>
              </a:rPr>
              <a:t> </a:t>
            </a:r>
            <a:br>
              <a:rPr lang="hr-HR" sz="3600" dirty="0">
                <a:latin typeface="+mn-lt"/>
              </a:rPr>
            </a:br>
            <a:r>
              <a:rPr lang="en-US" sz="3600" dirty="0">
                <a:latin typeface="+mn-lt"/>
              </a:rPr>
              <a:t>appropriate statistical tests </a:t>
            </a:r>
            <a:br>
              <a:rPr lang="hr-HR" sz="3600" dirty="0">
                <a:latin typeface="+mn-lt"/>
              </a:rPr>
            </a:br>
            <a:r>
              <a:rPr lang="en-US" sz="3600" dirty="0">
                <a:latin typeface="+mn-lt"/>
              </a:rPr>
              <a:t>on data obtained from a HCI experiment, </a:t>
            </a:r>
            <a:br>
              <a:rPr lang="hr-HR" sz="3600" dirty="0">
                <a:latin typeface="+mn-lt"/>
              </a:rPr>
            </a:br>
            <a:r>
              <a:rPr lang="en-US" sz="3600" dirty="0">
                <a:latin typeface="+mn-lt"/>
              </a:rPr>
              <a:t>and </a:t>
            </a:r>
            <a:r>
              <a:rPr lang="en-US" sz="3600" b="1" dirty="0">
                <a:solidFill>
                  <a:srgbClr val="FF0000"/>
                </a:solidFill>
                <a:latin typeface="+mn-lt"/>
              </a:rPr>
              <a:t>derive</a:t>
            </a:r>
            <a:r>
              <a:rPr lang="en-US" sz="3600" dirty="0">
                <a:latin typeface="+mn-lt"/>
              </a:rPr>
              <a:t> the conclusions according to their</a:t>
            </a:r>
            <a:r>
              <a:rPr lang="hr-HR" sz="3600" dirty="0">
                <a:latin typeface="+mn-lt"/>
              </a:rPr>
              <a:t> </a:t>
            </a:r>
            <a:r>
              <a:rPr lang="en-US" sz="3600" dirty="0">
                <a:latin typeface="+mn-lt"/>
              </a:rPr>
              <a:t>outcomes.</a:t>
            </a: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3" y="122080"/>
            <a:ext cx="7182210" cy="646016"/>
          </a:xfrm>
        </p:spPr>
        <p:txBody>
          <a:bodyPr anchor="t" anchorCtr="0">
            <a:normAutofit fontScale="90000"/>
          </a:bodyPr>
          <a:lstStyle/>
          <a:p>
            <a:pPr algn="l"/>
            <a:r>
              <a:rPr lang="en-US" sz="4800" dirty="0"/>
              <a:t>Intended Learning Outcome</a:t>
            </a:r>
          </a:p>
        </p:txBody>
      </p:sp>
    </p:spTree>
    <p:extLst>
      <p:ext uri="{BB962C8B-B14F-4D97-AF65-F5344CB8AC3E}">
        <p14:creationId xmlns:p14="http://schemas.microsoft.com/office/powerpoint/2010/main" val="17779613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Statistical</a:t>
            </a:r>
            <a:r>
              <a:rPr lang="hr-HR" sz="4800" dirty="0"/>
              <a:t> </a:t>
            </a:r>
            <a:r>
              <a:rPr lang="en-US" sz="4800" dirty="0"/>
              <a:t>test</a:t>
            </a:r>
            <a:r>
              <a:rPr lang="hr-HR" sz="4800" dirty="0"/>
              <a:t>s </a:t>
            </a:r>
            <a:r>
              <a:rPr lang="en-US" sz="4800" dirty="0"/>
              <a:t>utilization</a:t>
            </a:r>
          </a:p>
        </p:txBody>
      </p:sp>
      <p:sp>
        <p:nvSpPr>
          <p:cNvPr id="3" name="TextBox 2"/>
          <p:cNvSpPr txBox="1"/>
          <p:nvPr/>
        </p:nvSpPr>
        <p:spPr>
          <a:xfrm>
            <a:off x="417368" y="1118777"/>
            <a:ext cx="11357263" cy="5570756"/>
          </a:xfrm>
          <a:prstGeom prst="rect">
            <a:avLst/>
          </a:prstGeom>
          <a:noFill/>
        </p:spPr>
        <p:txBody>
          <a:bodyPr wrap="square" rtlCol="0">
            <a:spAutoFit/>
          </a:bodyPr>
          <a:lstStyle/>
          <a:p>
            <a:pPr marL="457200" indent="-457200">
              <a:buFont typeface="Arial" panose="020B0604020202020204" pitchFamily="34" charset="0"/>
              <a:buChar char="•"/>
            </a:pPr>
            <a:r>
              <a:rPr lang="en-US" sz="3200" b="1" dirty="0"/>
              <a:t>Comparing (formally) the means of two (or more) samples</a:t>
            </a:r>
          </a:p>
          <a:p>
            <a:endParaRPr lang="en-US" sz="3200" dirty="0"/>
          </a:p>
          <a:p>
            <a:pPr marL="457200" indent="-457200">
              <a:buFont typeface="Arial" panose="020B0604020202020204" pitchFamily="34" charset="0"/>
              <a:buChar char="•"/>
            </a:pPr>
            <a:r>
              <a:rPr lang="en-US" sz="3200" b="1" dirty="0"/>
              <a:t>Hypothesis testing</a:t>
            </a:r>
            <a:r>
              <a:rPr lang="en-US" sz="3200" dirty="0"/>
              <a:t>, with a </a:t>
            </a:r>
            <a:r>
              <a:rPr lang="en-US" sz="3200" u="sng" dirty="0"/>
              <a:t>null hypothesis </a:t>
            </a:r>
            <a:r>
              <a:rPr lang="en-US" sz="3200" dirty="0"/>
              <a:t>that the difference in group means is zero</a:t>
            </a:r>
          </a:p>
          <a:p>
            <a:pPr marL="914400" lvl="1" indent="-457200">
              <a:buFont typeface="Calibri" panose="020F0502020204030204" pitchFamily="34" charset="0"/>
              <a:buChar char="−"/>
            </a:pPr>
            <a:r>
              <a:rPr lang="en-US" sz="2800" dirty="0"/>
              <a:t>determining the likelihood of the null hypothesis being true (tenable) or false (rejected)</a:t>
            </a:r>
          </a:p>
          <a:p>
            <a:pPr lvl="1"/>
            <a:endParaRPr lang="en-US" sz="2800" dirty="0"/>
          </a:p>
          <a:p>
            <a:pPr marL="457200" indent="-457200">
              <a:buFont typeface="Arial" panose="020B0604020202020204" pitchFamily="34" charset="0"/>
              <a:buChar char="•"/>
            </a:pPr>
            <a:r>
              <a:rPr lang="en-US" sz="3200" b="1" dirty="0"/>
              <a:t>Tests of difference</a:t>
            </a:r>
          </a:p>
          <a:p>
            <a:pPr marL="1371600" lvl="2" indent="-457200">
              <a:buFont typeface="Calibri" panose="020F0502020204030204" pitchFamily="34" charset="0"/>
              <a:buChar char="−"/>
            </a:pPr>
            <a:r>
              <a:rPr lang="en-US" sz="2800" dirty="0"/>
              <a:t>is there a difference in the means?</a:t>
            </a:r>
          </a:p>
          <a:p>
            <a:pPr marL="1371600" lvl="2" indent="-457200">
              <a:buFont typeface="Calibri" panose="020F0502020204030204" pitchFamily="34" charset="0"/>
              <a:buChar char="−"/>
            </a:pPr>
            <a:r>
              <a:rPr lang="en-US" sz="2800" dirty="0"/>
              <a:t>is the difference statistically significant?</a:t>
            </a:r>
          </a:p>
          <a:p>
            <a:pPr marL="1371600" lvl="2" indent="-457200">
              <a:buFont typeface="Calibri" panose="020F0502020204030204" pitchFamily="34" charset="0"/>
              <a:buChar char="−"/>
            </a:pPr>
            <a:r>
              <a:rPr lang="en-US" sz="2800" dirty="0"/>
              <a:t>is the difference caused by distinguishable properties in the test conditions?</a:t>
            </a:r>
          </a:p>
        </p:txBody>
      </p:sp>
    </p:spTree>
    <p:extLst>
      <p:ext uri="{BB962C8B-B14F-4D97-AF65-F5344CB8AC3E}">
        <p14:creationId xmlns:p14="http://schemas.microsoft.com/office/powerpoint/2010/main" val="11471222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Commonly</a:t>
            </a:r>
            <a:r>
              <a:rPr lang="hr-HR" sz="4800" dirty="0"/>
              <a:t> </a:t>
            </a:r>
            <a:r>
              <a:rPr lang="en-US" sz="4800" dirty="0"/>
              <a:t>used</a:t>
            </a:r>
            <a:r>
              <a:rPr lang="hr-HR" sz="4800" dirty="0"/>
              <a:t> </a:t>
            </a:r>
            <a:r>
              <a:rPr lang="en-US" sz="4800" dirty="0"/>
              <a:t>statistical</a:t>
            </a:r>
            <a:r>
              <a:rPr lang="hr-HR" sz="4800" dirty="0"/>
              <a:t> </a:t>
            </a:r>
            <a:r>
              <a:rPr lang="en-US" sz="4800" dirty="0"/>
              <a:t>test</a:t>
            </a:r>
            <a:r>
              <a:rPr lang="hr-HR" sz="4800" dirty="0"/>
              <a:t>s</a:t>
            </a:r>
            <a:endParaRPr lang="en-US" sz="4800" dirty="0"/>
          </a:p>
        </p:txBody>
      </p:sp>
      <p:sp>
        <p:nvSpPr>
          <p:cNvPr id="3" name="TextBox 2"/>
          <p:cNvSpPr txBox="1"/>
          <p:nvPr/>
        </p:nvSpPr>
        <p:spPr>
          <a:xfrm>
            <a:off x="417368" y="1118777"/>
            <a:ext cx="11357263" cy="1077218"/>
          </a:xfrm>
          <a:prstGeom prst="rect">
            <a:avLst/>
          </a:prstGeom>
          <a:noFill/>
        </p:spPr>
        <p:txBody>
          <a:bodyPr wrap="square" rtlCol="0">
            <a:spAutoFit/>
          </a:bodyPr>
          <a:lstStyle/>
          <a:p>
            <a:pPr marL="457200" indent="-457200">
              <a:buFont typeface="Arial" panose="020B0604020202020204" pitchFamily="34" charset="0"/>
              <a:buChar char="•"/>
            </a:pPr>
            <a:r>
              <a:rPr lang="en-US" sz="3200" b="1" dirty="0"/>
              <a:t>Assuming the simplest case: a one-factor experiment with two levels (test conditions)</a:t>
            </a:r>
            <a:endParaRPr lang="en-US" sz="3200" dirty="0"/>
          </a:p>
        </p:txBody>
      </p:sp>
      <p:sp>
        <p:nvSpPr>
          <p:cNvPr id="7" name="TextBox 6"/>
          <p:cNvSpPr txBox="1"/>
          <p:nvPr/>
        </p:nvSpPr>
        <p:spPr>
          <a:xfrm>
            <a:off x="828561" y="2962317"/>
            <a:ext cx="5192677" cy="2554545"/>
          </a:xfrm>
          <a:prstGeom prst="rect">
            <a:avLst/>
          </a:prstGeom>
          <a:noFill/>
        </p:spPr>
        <p:txBody>
          <a:bodyPr wrap="square" rtlCol="0">
            <a:spAutoFit/>
          </a:bodyPr>
          <a:lstStyle/>
          <a:p>
            <a:pPr marL="457200" indent="-457200">
              <a:buFont typeface="Calibri Light" panose="020F0302020204030204" pitchFamily="34" charset="0"/>
              <a:buChar char="−"/>
            </a:pPr>
            <a:r>
              <a:rPr lang="en-US" sz="3200" b="1" dirty="0">
                <a:latin typeface="+mj-lt"/>
              </a:rPr>
              <a:t>Related t-test</a:t>
            </a:r>
            <a:endParaRPr lang="hr-HR" sz="3200" b="1" dirty="0">
              <a:latin typeface="+mj-lt"/>
            </a:endParaRPr>
          </a:p>
          <a:p>
            <a:pPr marL="457200" indent="-457200">
              <a:buFont typeface="Calibri Light" panose="020F0302020204030204" pitchFamily="34" charset="0"/>
              <a:buChar char="−"/>
            </a:pPr>
            <a:r>
              <a:rPr lang="en-US" sz="3200" b="1" dirty="0">
                <a:latin typeface="+mj-lt"/>
              </a:rPr>
              <a:t>Unrelated t-test</a:t>
            </a:r>
            <a:endParaRPr lang="hr-HR" sz="3200" b="1" dirty="0">
              <a:latin typeface="+mj-lt"/>
            </a:endParaRPr>
          </a:p>
          <a:p>
            <a:pPr marL="457200" indent="-457200">
              <a:buFont typeface="Calibri Light" panose="020F0302020204030204" pitchFamily="34" charset="0"/>
              <a:buChar char="−"/>
            </a:pPr>
            <a:endParaRPr lang="hr-HR" sz="3200" b="1" dirty="0">
              <a:latin typeface="+mj-lt"/>
            </a:endParaRPr>
          </a:p>
          <a:p>
            <a:pPr marL="457200" indent="-457200">
              <a:buFont typeface="Calibri Light" panose="020F0302020204030204" pitchFamily="34" charset="0"/>
              <a:buChar char="−"/>
            </a:pPr>
            <a:r>
              <a:rPr lang="en-US" sz="3200" b="1" dirty="0">
                <a:latin typeface="+mj-lt"/>
              </a:rPr>
              <a:t>Wilcoxon signed-rank test</a:t>
            </a:r>
            <a:endParaRPr lang="hr-HR" sz="3200" b="1" dirty="0">
              <a:latin typeface="+mj-lt"/>
            </a:endParaRPr>
          </a:p>
          <a:p>
            <a:pPr marL="457200" indent="-457200">
              <a:buFont typeface="Calibri Light" panose="020F0302020204030204" pitchFamily="34" charset="0"/>
              <a:buChar char="−"/>
            </a:pPr>
            <a:r>
              <a:rPr lang="en-US" sz="3200" b="1" dirty="0">
                <a:latin typeface="+mj-lt"/>
              </a:rPr>
              <a:t>Mann-Whitney U-test</a:t>
            </a:r>
          </a:p>
        </p:txBody>
      </p:sp>
      <p:sp>
        <p:nvSpPr>
          <p:cNvPr id="9" name="Right Arrow 8"/>
          <p:cNvSpPr/>
          <p:nvPr/>
        </p:nvSpPr>
        <p:spPr>
          <a:xfrm>
            <a:off x="5870529" y="2893306"/>
            <a:ext cx="970217" cy="11093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1" name="Right Arrow 10"/>
          <p:cNvSpPr/>
          <p:nvPr/>
        </p:nvSpPr>
        <p:spPr>
          <a:xfrm>
            <a:off x="5870528" y="4407511"/>
            <a:ext cx="970217" cy="11093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2" name="TextBox 11"/>
          <p:cNvSpPr txBox="1"/>
          <p:nvPr/>
        </p:nvSpPr>
        <p:spPr>
          <a:xfrm rot="20182830">
            <a:off x="6859936" y="2570141"/>
            <a:ext cx="2633016" cy="646331"/>
          </a:xfrm>
          <a:prstGeom prst="rect">
            <a:avLst/>
          </a:prstGeom>
          <a:noFill/>
        </p:spPr>
        <p:txBody>
          <a:bodyPr wrap="square" rtlCol="0">
            <a:spAutoFit/>
          </a:bodyPr>
          <a:lstStyle/>
          <a:p>
            <a:r>
              <a:rPr lang="hr-HR" sz="3600" b="1" dirty="0" err="1"/>
              <a:t>parametric</a:t>
            </a:r>
            <a:endParaRPr lang="en-US" sz="2800" dirty="0"/>
          </a:p>
        </p:txBody>
      </p:sp>
      <p:sp>
        <p:nvSpPr>
          <p:cNvPr id="13" name="TextBox 12"/>
          <p:cNvSpPr txBox="1"/>
          <p:nvPr/>
        </p:nvSpPr>
        <p:spPr>
          <a:xfrm rot="20182830">
            <a:off x="6811125" y="3798562"/>
            <a:ext cx="3798320" cy="646331"/>
          </a:xfrm>
          <a:prstGeom prst="rect">
            <a:avLst/>
          </a:prstGeom>
          <a:noFill/>
        </p:spPr>
        <p:txBody>
          <a:bodyPr wrap="square" rtlCol="0">
            <a:spAutoFit/>
          </a:bodyPr>
          <a:lstStyle/>
          <a:p>
            <a:r>
              <a:rPr lang="hr-HR" sz="3600" b="1" dirty="0" err="1"/>
              <a:t>non-parametric</a:t>
            </a:r>
            <a:endParaRPr lang="en-US" sz="2800" dirty="0"/>
          </a:p>
        </p:txBody>
      </p:sp>
    </p:spTree>
    <p:extLst>
      <p:ext uri="{BB962C8B-B14F-4D97-AF65-F5344CB8AC3E}">
        <p14:creationId xmlns:p14="http://schemas.microsoft.com/office/powerpoint/2010/main" val="33404297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Related</a:t>
            </a:r>
            <a:r>
              <a:rPr lang="hr-HR" sz="4800" dirty="0"/>
              <a:t> t-test</a:t>
            </a:r>
            <a:endParaRPr lang="en-US" sz="4800" dirty="0"/>
          </a:p>
        </p:txBody>
      </p:sp>
      <p:sp>
        <p:nvSpPr>
          <p:cNvPr id="3" name="TextBox 2"/>
          <p:cNvSpPr txBox="1"/>
          <p:nvPr/>
        </p:nvSpPr>
        <p:spPr>
          <a:xfrm>
            <a:off x="417368" y="963502"/>
            <a:ext cx="11357263" cy="1015663"/>
          </a:xfrm>
          <a:prstGeom prst="rect">
            <a:avLst/>
          </a:prstGeom>
          <a:noFill/>
        </p:spPr>
        <p:txBody>
          <a:bodyPr wrap="square" rtlCol="0">
            <a:spAutoFit/>
          </a:bodyPr>
          <a:lstStyle/>
          <a:p>
            <a:pPr marL="457200" indent="-457200">
              <a:buFont typeface="Arial" panose="020B0604020202020204" pitchFamily="34" charset="0"/>
              <a:buChar char="•"/>
            </a:pPr>
            <a:r>
              <a:rPr lang="en-US" sz="3000" b="1" dirty="0"/>
              <a:t>Typically used when comparing the means of two </a:t>
            </a:r>
            <a:r>
              <a:rPr lang="hr-HR" sz="3000" b="1" dirty="0"/>
              <a:t>data </a:t>
            </a:r>
            <a:r>
              <a:rPr lang="en-US" sz="3000" b="1" dirty="0"/>
              <a:t>groups </a:t>
            </a:r>
            <a:br>
              <a:rPr lang="hr-HR" sz="3000" b="1" dirty="0"/>
            </a:br>
            <a:r>
              <a:rPr lang="en-US" sz="3000" b="1" dirty="0"/>
              <a:t>(</a:t>
            </a:r>
            <a:r>
              <a:rPr lang="en-US" sz="3000" b="1" dirty="0">
                <a:solidFill>
                  <a:srgbClr val="FF0000"/>
                </a:solidFill>
              </a:rPr>
              <a:t>resulting from a RM experiment</a:t>
            </a:r>
            <a:r>
              <a:rPr lang="en-US" sz="3000" b="1" dirty="0"/>
              <a:t>)</a:t>
            </a:r>
          </a:p>
        </p:txBody>
      </p:sp>
      <p:sp>
        <p:nvSpPr>
          <p:cNvPr id="6" name="TextBox 5"/>
          <p:cNvSpPr txBox="1"/>
          <p:nvPr/>
        </p:nvSpPr>
        <p:spPr>
          <a:xfrm>
            <a:off x="417369" y="2546676"/>
            <a:ext cx="7587944" cy="3877985"/>
          </a:xfrm>
          <a:prstGeom prst="rect">
            <a:avLst/>
          </a:prstGeom>
          <a:noFill/>
        </p:spPr>
        <p:txBody>
          <a:bodyPr wrap="square" rtlCol="0">
            <a:spAutoFit/>
          </a:bodyPr>
          <a:lstStyle/>
          <a:p>
            <a:pPr marL="457200" indent="-457200">
              <a:buFont typeface="Arial" panose="020B0604020202020204" pitchFamily="34" charset="0"/>
              <a:buChar char="•"/>
            </a:pPr>
            <a:r>
              <a:rPr lang="en-US" sz="3000" dirty="0"/>
              <a:t>Example</a:t>
            </a:r>
            <a:endParaRPr lang="en-US" sz="2400" dirty="0"/>
          </a:p>
          <a:p>
            <a:pPr marL="914400" lvl="1" indent="-457200">
              <a:buFont typeface="Calibri" panose="020F0502020204030204" pitchFamily="34" charset="0"/>
              <a:buChar char="−"/>
            </a:pPr>
            <a:r>
              <a:rPr lang="en-US" sz="2400" dirty="0"/>
              <a:t>Comparing the efficiency of two different pointing modalities (</a:t>
            </a:r>
            <a:r>
              <a:rPr lang="en-US" sz="2400" i="1" dirty="0"/>
              <a:t>Finger </a:t>
            </a:r>
            <a:r>
              <a:rPr lang="en-US" sz="2400" dirty="0"/>
              <a:t>input vs. </a:t>
            </a:r>
            <a:r>
              <a:rPr lang="en-US" sz="2400" i="1" dirty="0"/>
              <a:t>Stylus </a:t>
            </a:r>
            <a:r>
              <a:rPr lang="en-US" sz="2400" dirty="0"/>
              <a:t>input) when using mobile application for booking cinema tickets</a:t>
            </a:r>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Possible task: „Find </a:t>
            </a:r>
            <a:r>
              <a:rPr lang="en-US" sz="2400" dirty="0" err="1"/>
              <a:t>showtimes</a:t>
            </a:r>
            <a:r>
              <a:rPr lang="en-US" sz="2400" dirty="0"/>
              <a:t> for the movie Dune and book a ticket for the last show today”</a:t>
            </a:r>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Each participant tests both versions of touchscreen input</a:t>
            </a:r>
          </a:p>
        </p:txBody>
      </p:sp>
      <p:graphicFrame>
        <p:nvGraphicFramePr>
          <p:cNvPr id="7" name="Table 6"/>
          <p:cNvGraphicFramePr>
            <a:graphicFrameLocks noGrp="1"/>
          </p:cNvGraphicFramePr>
          <p:nvPr>
            <p:extLst>
              <p:ext uri="{D42A27DB-BD31-4B8C-83A1-F6EECF244321}">
                <p14:modId xmlns:p14="http://schemas.microsoft.com/office/powerpoint/2010/main" val="3050590804"/>
              </p:ext>
            </p:extLst>
          </p:nvPr>
        </p:nvGraphicFramePr>
        <p:xfrm>
          <a:off x="8588156" y="2641571"/>
          <a:ext cx="2976564" cy="3352800"/>
        </p:xfrm>
        <a:graphic>
          <a:graphicData uri="http://schemas.openxmlformats.org/drawingml/2006/table">
            <a:tbl>
              <a:tblPr firstRow="1" bandRow="1">
                <a:tableStyleId>{5C22544A-7EE6-4342-B048-85BDC9FD1C3A}</a:tableStyleId>
              </a:tblPr>
              <a:tblGrid>
                <a:gridCol w="992188">
                  <a:extLst>
                    <a:ext uri="{9D8B030D-6E8A-4147-A177-3AD203B41FA5}">
                      <a16:colId xmlns:a16="http://schemas.microsoft.com/office/drawing/2014/main" val="20000"/>
                    </a:ext>
                  </a:extLst>
                </a:gridCol>
                <a:gridCol w="992188">
                  <a:extLst>
                    <a:ext uri="{9D8B030D-6E8A-4147-A177-3AD203B41FA5}">
                      <a16:colId xmlns:a16="http://schemas.microsoft.com/office/drawing/2014/main" val="20001"/>
                    </a:ext>
                  </a:extLst>
                </a:gridCol>
                <a:gridCol w="992188">
                  <a:extLst>
                    <a:ext uri="{9D8B030D-6E8A-4147-A177-3AD203B41FA5}">
                      <a16:colId xmlns:a16="http://schemas.microsoft.com/office/drawing/2014/main" val="20002"/>
                    </a:ext>
                  </a:extLst>
                </a:gridCol>
              </a:tblGrid>
              <a:tr h="0">
                <a:tc>
                  <a:txBody>
                    <a:bodyPr/>
                    <a:lstStyle/>
                    <a:p>
                      <a:r>
                        <a:rPr lang="hr-HR" sz="1400" dirty="0"/>
                        <a:t>Participant</a:t>
                      </a:r>
                    </a:p>
                  </a:txBody>
                  <a:tcPr/>
                </a:tc>
                <a:tc>
                  <a:txBody>
                    <a:bodyPr/>
                    <a:lstStyle/>
                    <a:p>
                      <a:r>
                        <a:rPr lang="hr-HR" sz="1400" dirty="0" err="1"/>
                        <a:t>Finger</a:t>
                      </a:r>
                      <a:r>
                        <a:rPr lang="hr-HR" sz="1400" dirty="0"/>
                        <a:t> [s]</a:t>
                      </a:r>
                    </a:p>
                  </a:txBody>
                  <a:tcPr/>
                </a:tc>
                <a:tc>
                  <a:txBody>
                    <a:bodyPr/>
                    <a:lstStyle/>
                    <a:p>
                      <a:r>
                        <a:rPr lang="hr-HR" sz="1400" dirty="0" err="1"/>
                        <a:t>Stylus</a:t>
                      </a:r>
                      <a:r>
                        <a:rPr lang="hr-HR" sz="1400" dirty="0"/>
                        <a:t> [s]</a:t>
                      </a:r>
                    </a:p>
                  </a:txBody>
                  <a:tcPr/>
                </a:tc>
                <a:extLst>
                  <a:ext uri="{0D108BD9-81ED-4DB2-BD59-A6C34878D82A}">
                    <a16:rowId xmlns:a16="http://schemas.microsoft.com/office/drawing/2014/main" val="10000"/>
                  </a:ext>
                </a:extLst>
              </a:tr>
              <a:tr h="0">
                <a:tc>
                  <a:txBody>
                    <a:bodyPr/>
                    <a:lstStyle/>
                    <a:p>
                      <a:r>
                        <a:rPr lang="hr-HR" sz="1400" dirty="0"/>
                        <a:t>1</a:t>
                      </a:r>
                    </a:p>
                  </a:txBody>
                  <a:tcPr/>
                </a:tc>
                <a:tc>
                  <a:txBody>
                    <a:bodyPr/>
                    <a:lstStyle/>
                    <a:p>
                      <a:r>
                        <a:rPr lang="hr-HR" sz="1400" dirty="0"/>
                        <a:t>5.6</a:t>
                      </a:r>
                    </a:p>
                  </a:txBody>
                  <a:tcPr/>
                </a:tc>
                <a:tc>
                  <a:txBody>
                    <a:bodyPr/>
                    <a:lstStyle/>
                    <a:p>
                      <a:r>
                        <a:rPr lang="hr-HR" sz="1400" dirty="0"/>
                        <a:t>4.3</a:t>
                      </a:r>
                    </a:p>
                  </a:txBody>
                  <a:tcPr/>
                </a:tc>
                <a:extLst>
                  <a:ext uri="{0D108BD9-81ED-4DB2-BD59-A6C34878D82A}">
                    <a16:rowId xmlns:a16="http://schemas.microsoft.com/office/drawing/2014/main" val="10001"/>
                  </a:ext>
                </a:extLst>
              </a:tr>
              <a:tr h="0">
                <a:tc>
                  <a:txBody>
                    <a:bodyPr/>
                    <a:lstStyle/>
                    <a:p>
                      <a:r>
                        <a:rPr lang="hr-HR" sz="1400" dirty="0"/>
                        <a:t>2</a:t>
                      </a:r>
                    </a:p>
                  </a:txBody>
                  <a:tcPr/>
                </a:tc>
                <a:tc>
                  <a:txBody>
                    <a:bodyPr/>
                    <a:lstStyle/>
                    <a:p>
                      <a:r>
                        <a:rPr lang="hr-HR" sz="1400" dirty="0"/>
                        <a:t>6.7</a:t>
                      </a:r>
                    </a:p>
                  </a:txBody>
                  <a:tcPr/>
                </a:tc>
                <a:tc>
                  <a:txBody>
                    <a:bodyPr/>
                    <a:lstStyle/>
                    <a:p>
                      <a:r>
                        <a:rPr lang="hr-HR" sz="1400" dirty="0"/>
                        <a:t>5.6</a:t>
                      </a:r>
                    </a:p>
                  </a:txBody>
                  <a:tcPr/>
                </a:tc>
                <a:extLst>
                  <a:ext uri="{0D108BD9-81ED-4DB2-BD59-A6C34878D82A}">
                    <a16:rowId xmlns:a16="http://schemas.microsoft.com/office/drawing/2014/main" val="10002"/>
                  </a:ext>
                </a:extLst>
              </a:tr>
              <a:tr h="0">
                <a:tc>
                  <a:txBody>
                    <a:bodyPr/>
                    <a:lstStyle/>
                    <a:p>
                      <a:r>
                        <a:rPr lang="hr-HR" sz="1400" dirty="0"/>
                        <a:t>3</a:t>
                      </a:r>
                    </a:p>
                  </a:txBody>
                  <a:tcPr/>
                </a:tc>
                <a:tc>
                  <a:txBody>
                    <a:bodyPr/>
                    <a:lstStyle/>
                    <a:p>
                      <a:r>
                        <a:rPr lang="hr-HR" sz="1400" dirty="0"/>
                        <a:t>4.8</a:t>
                      </a:r>
                    </a:p>
                  </a:txBody>
                  <a:tcPr/>
                </a:tc>
                <a:tc>
                  <a:txBody>
                    <a:bodyPr/>
                    <a:lstStyle/>
                    <a:p>
                      <a:r>
                        <a:rPr lang="hr-HR" sz="1400" dirty="0"/>
                        <a:t>6.6</a:t>
                      </a:r>
                    </a:p>
                  </a:txBody>
                  <a:tcPr/>
                </a:tc>
                <a:extLst>
                  <a:ext uri="{0D108BD9-81ED-4DB2-BD59-A6C34878D82A}">
                    <a16:rowId xmlns:a16="http://schemas.microsoft.com/office/drawing/2014/main" val="10003"/>
                  </a:ext>
                </a:extLst>
              </a:tr>
              <a:tr h="0">
                <a:tc>
                  <a:txBody>
                    <a:bodyPr/>
                    <a:lstStyle/>
                    <a:p>
                      <a:r>
                        <a:rPr lang="hr-HR" sz="1400" dirty="0"/>
                        <a:t>4</a:t>
                      </a:r>
                    </a:p>
                  </a:txBody>
                  <a:tcPr/>
                </a:tc>
                <a:tc>
                  <a:txBody>
                    <a:bodyPr/>
                    <a:lstStyle/>
                    <a:p>
                      <a:r>
                        <a:rPr lang="hr-HR" sz="1400" dirty="0"/>
                        <a:t>3.7</a:t>
                      </a:r>
                    </a:p>
                  </a:txBody>
                  <a:tcPr/>
                </a:tc>
                <a:tc>
                  <a:txBody>
                    <a:bodyPr/>
                    <a:lstStyle/>
                    <a:p>
                      <a:r>
                        <a:rPr lang="hr-HR" sz="1400" dirty="0"/>
                        <a:t>6.1</a:t>
                      </a:r>
                    </a:p>
                  </a:txBody>
                  <a:tcPr/>
                </a:tc>
                <a:extLst>
                  <a:ext uri="{0D108BD9-81ED-4DB2-BD59-A6C34878D82A}">
                    <a16:rowId xmlns:a16="http://schemas.microsoft.com/office/drawing/2014/main" val="10004"/>
                  </a:ext>
                </a:extLst>
              </a:tr>
              <a:tr h="0">
                <a:tc>
                  <a:txBody>
                    <a:bodyPr/>
                    <a:lstStyle/>
                    <a:p>
                      <a:r>
                        <a:rPr lang="hr-HR" sz="1400" dirty="0"/>
                        <a:t>5</a:t>
                      </a:r>
                    </a:p>
                  </a:txBody>
                  <a:tcPr/>
                </a:tc>
                <a:tc>
                  <a:txBody>
                    <a:bodyPr/>
                    <a:lstStyle/>
                    <a:p>
                      <a:r>
                        <a:rPr lang="hr-HR" sz="1400" dirty="0"/>
                        <a:t>6.8</a:t>
                      </a:r>
                    </a:p>
                  </a:txBody>
                  <a:tcPr/>
                </a:tc>
                <a:tc>
                  <a:txBody>
                    <a:bodyPr/>
                    <a:lstStyle/>
                    <a:p>
                      <a:r>
                        <a:rPr lang="hr-HR" sz="1400" dirty="0"/>
                        <a:t>4.3</a:t>
                      </a:r>
                    </a:p>
                  </a:txBody>
                  <a:tcPr/>
                </a:tc>
                <a:extLst>
                  <a:ext uri="{0D108BD9-81ED-4DB2-BD59-A6C34878D82A}">
                    <a16:rowId xmlns:a16="http://schemas.microsoft.com/office/drawing/2014/main" val="10005"/>
                  </a:ext>
                </a:extLst>
              </a:tr>
              <a:tr h="0">
                <a:tc>
                  <a:txBody>
                    <a:bodyPr/>
                    <a:lstStyle/>
                    <a:p>
                      <a:r>
                        <a:rPr lang="hr-HR" sz="1400" dirty="0"/>
                        <a:t>6</a:t>
                      </a:r>
                    </a:p>
                  </a:txBody>
                  <a:tcPr/>
                </a:tc>
                <a:tc>
                  <a:txBody>
                    <a:bodyPr/>
                    <a:lstStyle/>
                    <a:p>
                      <a:r>
                        <a:rPr lang="hr-HR" sz="1400" dirty="0"/>
                        <a:t>7.0</a:t>
                      </a:r>
                    </a:p>
                  </a:txBody>
                  <a:tcPr/>
                </a:tc>
                <a:tc>
                  <a:txBody>
                    <a:bodyPr/>
                    <a:lstStyle/>
                    <a:p>
                      <a:r>
                        <a:rPr lang="hr-HR" sz="1400" dirty="0"/>
                        <a:t>5.1</a:t>
                      </a:r>
                    </a:p>
                  </a:txBody>
                  <a:tcPr/>
                </a:tc>
                <a:extLst>
                  <a:ext uri="{0D108BD9-81ED-4DB2-BD59-A6C34878D82A}">
                    <a16:rowId xmlns:a16="http://schemas.microsoft.com/office/drawing/2014/main" val="10006"/>
                  </a:ext>
                </a:extLst>
              </a:tr>
              <a:tr h="0">
                <a:tc>
                  <a:txBody>
                    <a:bodyPr/>
                    <a:lstStyle/>
                    <a:p>
                      <a:r>
                        <a:rPr lang="hr-HR" sz="1400" dirty="0"/>
                        <a:t>7</a:t>
                      </a:r>
                    </a:p>
                  </a:txBody>
                  <a:tcPr/>
                </a:tc>
                <a:tc>
                  <a:txBody>
                    <a:bodyPr/>
                    <a:lstStyle/>
                    <a:p>
                      <a:r>
                        <a:rPr lang="hr-HR" sz="1400" dirty="0"/>
                        <a:t>5.5</a:t>
                      </a:r>
                    </a:p>
                  </a:txBody>
                  <a:tcPr/>
                </a:tc>
                <a:tc>
                  <a:txBody>
                    <a:bodyPr/>
                    <a:lstStyle/>
                    <a:p>
                      <a:r>
                        <a:rPr lang="hr-HR" sz="1400" dirty="0"/>
                        <a:t>5.2</a:t>
                      </a:r>
                    </a:p>
                  </a:txBody>
                  <a:tcPr/>
                </a:tc>
                <a:extLst>
                  <a:ext uri="{0D108BD9-81ED-4DB2-BD59-A6C34878D82A}">
                    <a16:rowId xmlns:a16="http://schemas.microsoft.com/office/drawing/2014/main" val="10007"/>
                  </a:ext>
                </a:extLst>
              </a:tr>
              <a:tr h="0">
                <a:tc>
                  <a:txBody>
                    <a:bodyPr/>
                    <a:lstStyle/>
                    <a:p>
                      <a:r>
                        <a:rPr lang="hr-HR" sz="1400" dirty="0"/>
                        <a:t>8</a:t>
                      </a:r>
                    </a:p>
                  </a:txBody>
                  <a:tcPr/>
                </a:tc>
                <a:tc>
                  <a:txBody>
                    <a:bodyPr/>
                    <a:lstStyle/>
                    <a:p>
                      <a:r>
                        <a:rPr lang="hr-HR" sz="1400" dirty="0"/>
                        <a:t>6.7</a:t>
                      </a:r>
                    </a:p>
                  </a:txBody>
                  <a:tcPr/>
                </a:tc>
                <a:tc>
                  <a:txBody>
                    <a:bodyPr/>
                    <a:lstStyle/>
                    <a:p>
                      <a:r>
                        <a:rPr lang="hr-HR" sz="1400" dirty="0"/>
                        <a:t>4.3</a:t>
                      </a:r>
                    </a:p>
                  </a:txBody>
                  <a:tcPr/>
                </a:tc>
                <a:extLst>
                  <a:ext uri="{0D108BD9-81ED-4DB2-BD59-A6C34878D82A}">
                    <a16:rowId xmlns:a16="http://schemas.microsoft.com/office/drawing/2014/main" val="10008"/>
                  </a:ext>
                </a:extLst>
              </a:tr>
              <a:tr h="0">
                <a:tc>
                  <a:txBody>
                    <a:bodyPr/>
                    <a:lstStyle/>
                    <a:p>
                      <a:r>
                        <a:rPr lang="hr-HR" sz="1400" dirty="0"/>
                        <a:t>9</a:t>
                      </a:r>
                    </a:p>
                  </a:txBody>
                  <a:tcPr/>
                </a:tc>
                <a:tc>
                  <a:txBody>
                    <a:bodyPr/>
                    <a:lstStyle/>
                    <a:p>
                      <a:r>
                        <a:rPr lang="hr-HR" sz="1400" dirty="0"/>
                        <a:t>6.7</a:t>
                      </a:r>
                    </a:p>
                  </a:txBody>
                  <a:tcPr/>
                </a:tc>
                <a:tc>
                  <a:txBody>
                    <a:bodyPr/>
                    <a:lstStyle/>
                    <a:p>
                      <a:r>
                        <a:rPr lang="hr-HR" sz="1400" dirty="0"/>
                        <a:t>4.9</a:t>
                      </a:r>
                    </a:p>
                  </a:txBody>
                  <a:tcPr/>
                </a:tc>
                <a:extLst>
                  <a:ext uri="{0D108BD9-81ED-4DB2-BD59-A6C34878D82A}">
                    <a16:rowId xmlns:a16="http://schemas.microsoft.com/office/drawing/2014/main" val="10009"/>
                  </a:ext>
                </a:extLst>
              </a:tr>
              <a:tr h="0">
                <a:tc>
                  <a:txBody>
                    <a:bodyPr/>
                    <a:lstStyle/>
                    <a:p>
                      <a:r>
                        <a:rPr lang="hr-HR" sz="1400" dirty="0"/>
                        <a:t>10</a:t>
                      </a:r>
                    </a:p>
                  </a:txBody>
                  <a:tcPr/>
                </a:tc>
                <a:tc>
                  <a:txBody>
                    <a:bodyPr/>
                    <a:lstStyle/>
                    <a:p>
                      <a:r>
                        <a:rPr lang="hr-HR" sz="1400" dirty="0"/>
                        <a:t>5.9</a:t>
                      </a:r>
                    </a:p>
                  </a:txBody>
                  <a:tcPr/>
                </a:tc>
                <a:tc>
                  <a:txBody>
                    <a:bodyPr/>
                    <a:lstStyle/>
                    <a:p>
                      <a:r>
                        <a:rPr lang="hr-HR" sz="1400" dirty="0"/>
                        <a:t>4.8</a:t>
                      </a:r>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1784263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Related</a:t>
            </a:r>
            <a:r>
              <a:rPr lang="hr-HR" sz="4800" dirty="0"/>
              <a:t> t-test</a:t>
            </a:r>
            <a:endParaRPr lang="en-US" sz="4800" dirty="0"/>
          </a:p>
        </p:txBody>
      </p:sp>
      <p:sp>
        <p:nvSpPr>
          <p:cNvPr id="3" name="TextBox 2"/>
          <p:cNvSpPr txBox="1"/>
          <p:nvPr/>
        </p:nvSpPr>
        <p:spPr>
          <a:xfrm>
            <a:off x="417368" y="963502"/>
            <a:ext cx="11357263" cy="923330"/>
          </a:xfrm>
          <a:prstGeom prst="rect">
            <a:avLst/>
          </a:prstGeom>
          <a:noFill/>
        </p:spPr>
        <p:txBody>
          <a:bodyPr wrap="square" rtlCol="0">
            <a:spAutoFit/>
          </a:bodyPr>
          <a:lstStyle/>
          <a:p>
            <a:pPr marL="457200" indent="-457200">
              <a:buFont typeface="Arial" panose="020B0604020202020204" pitchFamily="34" charset="0"/>
              <a:buChar char="•"/>
            </a:pPr>
            <a:r>
              <a:rPr lang="en-US" sz="3000" b="1" dirty="0"/>
              <a:t>Before performing test, report descriptive statistics</a:t>
            </a:r>
          </a:p>
          <a:p>
            <a:pPr marL="914400" lvl="1" indent="-457200">
              <a:buFont typeface="Calibri" panose="020F0502020204030204" pitchFamily="34" charset="0"/>
              <a:buChar char="−"/>
            </a:pPr>
            <a:r>
              <a:rPr lang="en-US" sz="2400" dirty="0"/>
              <a:t>Typically, using tables and/or graphs </a:t>
            </a:r>
          </a:p>
        </p:txBody>
      </p:sp>
      <p:graphicFrame>
        <p:nvGraphicFramePr>
          <p:cNvPr id="7" name="Table 6"/>
          <p:cNvGraphicFramePr>
            <a:graphicFrameLocks noGrp="1"/>
          </p:cNvGraphicFramePr>
          <p:nvPr>
            <p:extLst>
              <p:ext uri="{D42A27DB-BD31-4B8C-83A1-F6EECF244321}">
                <p14:modId xmlns:p14="http://schemas.microsoft.com/office/powerpoint/2010/main" val="2648978203"/>
              </p:ext>
            </p:extLst>
          </p:nvPr>
        </p:nvGraphicFramePr>
        <p:xfrm>
          <a:off x="522458" y="2486295"/>
          <a:ext cx="2976564" cy="3352800"/>
        </p:xfrm>
        <a:graphic>
          <a:graphicData uri="http://schemas.openxmlformats.org/drawingml/2006/table">
            <a:tbl>
              <a:tblPr firstRow="1" bandRow="1">
                <a:tableStyleId>{5C22544A-7EE6-4342-B048-85BDC9FD1C3A}</a:tableStyleId>
              </a:tblPr>
              <a:tblGrid>
                <a:gridCol w="992188">
                  <a:extLst>
                    <a:ext uri="{9D8B030D-6E8A-4147-A177-3AD203B41FA5}">
                      <a16:colId xmlns:a16="http://schemas.microsoft.com/office/drawing/2014/main" val="20000"/>
                    </a:ext>
                  </a:extLst>
                </a:gridCol>
                <a:gridCol w="992188">
                  <a:extLst>
                    <a:ext uri="{9D8B030D-6E8A-4147-A177-3AD203B41FA5}">
                      <a16:colId xmlns:a16="http://schemas.microsoft.com/office/drawing/2014/main" val="20001"/>
                    </a:ext>
                  </a:extLst>
                </a:gridCol>
                <a:gridCol w="992188">
                  <a:extLst>
                    <a:ext uri="{9D8B030D-6E8A-4147-A177-3AD203B41FA5}">
                      <a16:colId xmlns:a16="http://schemas.microsoft.com/office/drawing/2014/main" val="20002"/>
                    </a:ext>
                  </a:extLst>
                </a:gridCol>
              </a:tblGrid>
              <a:tr h="0">
                <a:tc>
                  <a:txBody>
                    <a:bodyPr/>
                    <a:lstStyle/>
                    <a:p>
                      <a:r>
                        <a:rPr lang="hr-HR" sz="1400" dirty="0"/>
                        <a:t>Participant</a:t>
                      </a:r>
                    </a:p>
                  </a:txBody>
                  <a:tcPr/>
                </a:tc>
                <a:tc>
                  <a:txBody>
                    <a:bodyPr/>
                    <a:lstStyle/>
                    <a:p>
                      <a:r>
                        <a:rPr lang="en-US" sz="1400" noProof="0" dirty="0"/>
                        <a:t>Finger</a:t>
                      </a:r>
                      <a:r>
                        <a:rPr lang="hr-HR" sz="1400" dirty="0"/>
                        <a:t> [s]</a:t>
                      </a:r>
                    </a:p>
                  </a:txBody>
                  <a:tcPr/>
                </a:tc>
                <a:tc>
                  <a:txBody>
                    <a:bodyPr/>
                    <a:lstStyle/>
                    <a:p>
                      <a:r>
                        <a:rPr lang="en-US" sz="1400" noProof="0" dirty="0"/>
                        <a:t>Stylus</a:t>
                      </a:r>
                      <a:r>
                        <a:rPr lang="hr-HR" sz="1400" dirty="0"/>
                        <a:t> [s]</a:t>
                      </a:r>
                    </a:p>
                  </a:txBody>
                  <a:tcPr/>
                </a:tc>
                <a:extLst>
                  <a:ext uri="{0D108BD9-81ED-4DB2-BD59-A6C34878D82A}">
                    <a16:rowId xmlns:a16="http://schemas.microsoft.com/office/drawing/2014/main" val="10000"/>
                  </a:ext>
                </a:extLst>
              </a:tr>
              <a:tr h="0">
                <a:tc>
                  <a:txBody>
                    <a:bodyPr/>
                    <a:lstStyle/>
                    <a:p>
                      <a:r>
                        <a:rPr lang="hr-HR" sz="1400" dirty="0"/>
                        <a:t>1</a:t>
                      </a:r>
                    </a:p>
                  </a:txBody>
                  <a:tcPr/>
                </a:tc>
                <a:tc>
                  <a:txBody>
                    <a:bodyPr/>
                    <a:lstStyle/>
                    <a:p>
                      <a:r>
                        <a:rPr lang="hr-HR" sz="1400" dirty="0"/>
                        <a:t>5.6</a:t>
                      </a:r>
                    </a:p>
                  </a:txBody>
                  <a:tcPr/>
                </a:tc>
                <a:tc>
                  <a:txBody>
                    <a:bodyPr/>
                    <a:lstStyle/>
                    <a:p>
                      <a:r>
                        <a:rPr lang="hr-HR" sz="1400" dirty="0"/>
                        <a:t>4.3</a:t>
                      </a:r>
                    </a:p>
                  </a:txBody>
                  <a:tcPr/>
                </a:tc>
                <a:extLst>
                  <a:ext uri="{0D108BD9-81ED-4DB2-BD59-A6C34878D82A}">
                    <a16:rowId xmlns:a16="http://schemas.microsoft.com/office/drawing/2014/main" val="10001"/>
                  </a:ext>
                </a:extLst>
              </a:tr>
              <a:tr h="0">
                <a:tc>
                  <a:txBody>
                    <a:bodyPr/>
                    <a:lstStyle/>
                    <a:p>
                      <a:r>
                        <a:rPr lang="hr-HR" sz="1400" dirty="0"/>
                        <a:t>2</a:t>
                      </a:r>
                    </a:p>
                  </a:txBody>
                  <a:tcPr/>
                </a:tc>
                <a:tc>
                  <a:txBody>
                    <a:bodyPr/>
                    <a:lstStyle/>
                    <a:p>
                      <a:r>
                        <a:rPr lang="hr-HR" sz="1400" dirty="0"/>
                        <a:t>6.7</a:t>
                      </a:r>
                    </a:p>
                  </a:txBody>
                  <a:tcPr/>
                </a:tc>
                <a:tc>
                  <a:txBody>
                    <a:bodyPr/>
                    <a:lstStyle/>
                    <a:p>
                      <a:r>
                        <a:rPr lang="hr-HR" sz="1400" dirty="0"/>
                        <a:t>5.6</a:t>
                      </a:r>
                    </a:p>
                  </a:txBody>
                  <a:tcPr/>
                </a:tc>
                <a:extLst>
                  <a:ext uri="{0D108BD9-81ED-4DB2-BD59-A6C34878D82A}">
                    <a16:rowId xmlns:a16="http://schemas.microsoft.com/office/drawing/2014/main" val="10002"/>
                  </a:ext>
                </a:extLst>
              </a:tr>
              <a:tr h="0">
                <a:tc>
                  <a:txBody>
                    <a:bodyPr/>
                    <a:lstStyle/>
                    <a:p>
                      <a:r>
                        <a:rPr lang="hr-HR" sz="1400" dirty="0"/>
                        <a:t>3</a:t>
                      </a:r>
                    </a:p>
                  </a:txBody>
                  <a:tcPr/>
                </a:tc>
                <a:tc>
                  <a:txBody>
                    <a:bodyPr/>
                    <a:lstStyle/>
                    <a:p>
                      <a:r>
                        <a:rPr lang="hr-HR" sz="1400" dirty="0"/>
                        <a:t>4.8</a:t>
                      </a:r>
                    </a:p>
                  </a:txBody>
                  <a:tcPr/>
                </a:tc>
                <a:tc>
                  <a:txBody>
                    <a:bodyPr/>
                    <a:lstStyle/>
                    <a:p>
                      <a:r>
                        <a:rPr lang="hr-HR" sz="1400" dirty="0"/>
                        <a:t>6.6</a:t>
                      </a:r>
                    </a:p>
                  </a:txBody>
                  <a:tcPr/>
                </a:tc>
                <a:extLst>
                  <a:ext uri="{0D108BD9-81ED-4DB2-BD59-A6C34878D82A}">
                    <a16:rowId xmlns:a16="http://schemas.microsoft.com/office/drawing/2014/main" val="10003"/>
                  </a:ext>
                </a:extLst>
              </a:tr>
              <a:tr h="0">
                <a:tc>
                  <a:txBody>
                    <a:bodyPr/>
                    <a:lstStyle/>
                    <a:p>
                      <a:r>
                        <a:rPr lang="hr-HR" sz="1400" dirty="0"/>
                        <a:t>4</a:t>
                      </a:r>
                    </a:p>
                  </a:txBody>
                  <a:tcPr/>
                </a:tc>
                <a:tc>
                  <a:txBody>
                    <a:bodyPr/>
                    <a:lstStyle/>
                    <a:p>
                      <a:r>
                        <a:rPr lang="hr-HR" sz="1400" dirty="0"/>
                        <a:t>3.7</a:t>
                      </a:r>
                    </a:p>
                  </a:txBody>
                  <a:tcPr/>
                </a:tc>
                <a:tc>
                  <a:txBody>
                    <a:bodyPr/>
                    <a:lstStyle/>
                    <a:p>
                      <a:r>
                        <a:rPr lang="hr-HR" sz="1400" dirty="0"/>
                        <a:t>6.1</a:t>
                      </a:r>
                    </a:p>
                  </a:txBody>
                  <a:tcPr/>
                </a:tc>
                <a:extLst>
                  <a:ext uri="{0D108BD9-81ED-4DB2-BD59-A6C34878D82A}">
                    <a16:rowId xmlns:a16="http://schemas.microsoft.com/office/drawing/2014/main" val="10004"/>
                  </a:ext>
                </a:extLst>
              </a:tr>
              <a:tr h="0">
                <a:tc>
                  <a:txBody>
                    <a:bodyPr/>
                    <a:lstStyle/>
                    <a:p>
                      <a:r>
                        <a:rPr lang="hr-HR" sz="1400" dirty="0"/>
                        <a:t>5</a:t>
                      </a:r>
                    </a:p>
                  </a:txBody>
                  <a:tcPr/>
                </a:tc>
                <a:tc>
                  <a:txBody>
                    <a:bodyPr/>
                    <a:lstStyle/>
                    <a:p>
                      <a:r>
                        <a:rPr lang="hr-HR" sz="1400" dirty="0"/>
                        <a:t>6.8</a:t>
                      </a:r>
                    </a:p>
                  </a:txBody>
                  <a:tcPr/>
                </a:tc>
                <a:tc>
                  <a:txBody>
                    <a:bodyPr/>
                    <a:lstStyle/>
                    <a:p>
                      <a:r>
                        <a:rPr lang="hr-HR" sz="1400" dirty="0"/>
                        <a:t>4.3</a:t>
                      </a:r>
                    </a:p>
                  </a:txBody>
                  <a:tcPr/>
                </a:tc>
                <a:extLst>
                  <a:ext uri="{0D108BD9-81ED-4DB2-BD59-A6C34878D82A}">
                    <a16:rowId xmlns:a16="http://schemas.microsoft.com/office/drawing/2014/main" val="10005"/>
                  </a:ext>
                </a:extLst>
              </a:tr>
              <a:tr h="0">
                <a:tc>
                  <a:txBody>
                    <a:bodyPr/>
                    <a:lstStyle/>
                    <a:p>
                      <a:r>
                        <a:rPr lang="hr-HR" sz="1400" dirty="0"/>
                        <a:t>6</a:t>
                      </a:r>
                    </a:p>
                  </a:txBody>
                  <a:tcPr/>
                </a:tc>
                <a:tc>
                  <a:txBody>
                    <a:bodyPr/>
                    <a:lstStyle/>
                    <a:p>
                      <a:r>
                        <a:rPr lang="hr-HR" sz="1400" dirty="0"/>
                        <a:t>7.0</a:t>
                      </a:r>
                    </a:p>
                  </a:txBody>
                  <a:tcPr/>
                </a:tc>
                <a:tc>
                  <a:txBody>
                    <a:bodyPr/>
                    <a:lstStyle/>
                    <a:p>
                      <a:r>
                        <a:rPr lang="hr-HR" sz="1400" dirty="0"/>
                        <a:t>5.1</a:t>
                      </a:r>
                    </a:p>
                  </a:txBody>
                  <a:tcPr/>
                </a:tc>
                <a:extLst>
                  <a:ext uri="{0D108BD9-81ED-4DB2-BD59-A6C34878D82A}">
                    <a16:rowId xmlns:a16="http://schemas.microsoft.com/office/drawing/2014/main" val="10006"/>
                  </a:ext>
                </a:extLst>
              </a:tr>
              <a:tr h="0">
                <a:tc>
                  <a:txBody>
                    <a:bodyPr/>
                    <a:lstStyle/>
                    <a:p>
                      <a:r>
                        <a:rPr lang="hr-HR" sz="1400" dirty="0"/>
                        <a:t>7</a:t>
                      </a:r>
                    </a:p>
                  </a:txBody>
                  <a:tcPr/>
                </a:tc>
                <a:tc>
                  <a:txBody>
                    <a:bodyPr/>
                    <a:lstStyle/>
                    <a:p>
                      <a:r>
                        <a:rPr lang="hr-HR" sz="1400" dirty="0"/>
                        <a:t>5.5</a:t>
                      </a:r>
                    </a:p>
                  </a:txBody>
                  <a:tcPr/>
                </a:tc>
                <a:tc>
                  <a:txBody>
                    <a:bodyPr/>
                    <a:lstStyle/>
                    <a:p>
                      <a:r>
                        <a:rPr lang="hr-HR" sz="1400" dirty="0"/>
                        <a:t>5.2</a:t>
                      </a:r>
                    </a:p>
                  </a:txBody>
                  <a:tcPr/>
                </a:tc>
                <a:extLst>
                  <a:ext uri="{0D108BD9-81ED-4DB2-BD59-A6C34878D82A}">
                    <a16:rowId xmlns:a16="http://schemas.microsoft.com/office/drawing/2014/main" val="10007"/>
                  </a:ext>
                </a:extLst>
              </a:tr>
              <a:tr h="0">
                <a:tc>
                  <a:txBody>
                    <a:bodyPr/>
                    <a:lstStyle/>
                    <a:p>
                      <a:r>
                        <a:rPr lang="hr-HR" sz="1400" dirty="0"/>
                        <a:t>8</a:t>
                      </a:r>
                    </a:p>
                  </a:txBody>
                  <a:tcPr/>
                </a:tc>
                <a:tc>
                  <a:txBody>
                    <a:bodyPr/>
                    <a:lstStyle/>
                    <a:p>
                      <a:r>
                        <a:rPr lang="hr-HR" sz="1400" dirty="0"/>
                        <a:t>6.7</a:t>
                      </a:r>
                    </a:p>
                  </a:txBody>
                  <a:tcPr/>
                </a:tc>
                <a:tc>
                  <a:txBody>
                    <a:bodyPr/>
                    <a:lstStyle/>
                    <a:p>
                      <a:r>
                        <a:rPr lang="hr-HR" sz="1400" dirty="0"/>
                        <a:t>4.3</a:t>
                      </a:r>
                    </a:p>
                  </a:txBody>
                  <a:tcPr/>
                </a:tc>
                <a:extLst>
                  <a:ext uri="{0D108BD9-81ED-4DB2-BD59-A6C34878D82A}">
                    <a16:rowId xmlns:a16="http://schemas.microsoft.com/office/drawing/2014/main" val="10008"/>
                  </a:ext>
                </a:extLst>
              </a:tr>
              <a:tr h="0">
                <a:tc>
                  <a:txBody>
                    <a:bodyPr/>
                    <a:lstStyle/>
                    <a:p>
                      <a:r>
                        <a:rPr lang="hr-HR" sz="1400" dirty="0"/>
                        <a:t>9</a:t>
                      </a:r>
                    </a:p>
                  </a:txBody>
                  <a:tcPr/>
                </a:tc>
                <a:tc>
                  <a:txBody>
                    <a:bodyPr/>
                    <a:lstStyle/>
                    <a:p>
                      <a:r>
                        <a:rPr lang="hr-HR" sz="1400" dirty="0"/>
                        <a:t>6.7</a:t>
                      </a:r>
                    </a:p>
                  </a:txBody>
                  <a:tcPr/>
                </a:tc>
                <a:tc>
                  <a:txBody>
                    <a:bodyPr/>
                    <a:lstStyle/>
                    <a:p>
                      <a:r>
                        <a:rPr lang="hr-HR" sz="1400" dirty="0"/>
                        <a:t>4.9</a:t>
                      </a:r>
                    </a:p>
                  </a:txBody>
                  <a:tcPr/>
                </a:tc>
                <a:extLst>
                  <a:ext uri="{0D108BD9-81ED-4DB2-BD59-A6C34878D82A}">
                    <a16:rowId xmlns:a16="http://schemas.microsoft.com/office/drawing/2014/main" val="10009"/>
                  </a:ext>
                </a:extLst>
              </a:tr>
              <a:tr h="0">
                <a:tc>
                  <a:txBody>
                    <a:bodyPr/>
                    <a:lstStyle/>
                    <a:p>
                      <a:r>
                        <a:rPr lang="hr-HR" sz="1400" dirty="0"/>
                        <a:t>10</a:t>
                      </a:r>
                    </a:p>
                  </a:txBody>
                  <a:tcPr/>
                </a:tc>
                <a:tc>
                  <a:txBody>
                    <a:bodyPr/>
                    <a:lstStyle/>
                    <a:p>
                      <a:r>
                        <a:rPr lang="hr-HR" sz="1400" dirty="0"/>
                        <a:t>5.9</a:t>
                      </a:r>
                    </a:p>
                  </a:txBody>
                  <a:tcPr/>
                </a:tc>
                <a:tc>
                  <a:txBody>
                    <a:bodyPr/>
                    <a:lstStyle/>
                    <a:p>
                      <a:r>
                        <a:rPr lang="hr-HR" sz="1400" dirty="0"/>
                        <a:t>4.8</a:t>
                      </a:r>
                    </a:p>
                  </a:txBody>
                  <a:tcPr/>
                </a:tc>
                <a:extLst>
                  <a:ext uri="{0D108BD9-81ED-4DB2-BD59-A6C34878D82A}">
                    <a16:rowId xmlns:a16="http://schemas.microsoft.com/office/drawing/2014/main" val="10010"/>
                  </a:ext>
                </a:extLst>
              </a:tr>
            </a:tbl>
          </a:graphicData>
        </a:graphic>
      </p:graphicFrame>
      <p:pic>
        <p:nvPicPr>
          <p:cNvPr id="5" name="Picture 4"/>
          <p:cNvPicPr>
            <a:picLocks noChangeAspect="1"/>
          </p:cNvPicPr>
          <p:nvPr/>
        </p:nvPicPr>
        <p:blipFill>
          <a:blip r:embed="rId3"/>
          <a:stretch>
            <a:fillRect/>
          </a:stretch>
        </p:blipFill>
        <p:spPr>
          <a:xfrm>
            <a:off x="4373048" y="2773220"/>
            <a:ext cx="4584589" cy="2755631"/>
          </a:xfrm>
          <a:prstGeom prst="rect">
            <a:avLst/>
          </a:prstGeom>
        </p:spPr>
      </p:pic>
      <p:sp>
        <p:nvSpPr>
          <p:cNvPr id="9" name="Right Arrow 8"/>
          <p:cNvSpPr/>
          <p:nvPr/>
        </p:nvSpPr>
        <p:spPr>
          <a:xfrm>
            <a:off x="3601783" y="3807708"/>
            <a:ext cx="599282"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1" name="Oval Callout 10"/>
          <p:cNvSpPr/>
          <p:nvPr/>
        </p:nvSpPr>
        <p:spPr>
          <a:xfrm>
            <a:off x="8957636" y="2346385"/>
            <a:ext cx="2506869" cy="1022784"/>
          </a:xfrm>
          <a:prstGeom prst="wedgeEllipseCallout">
            <a:avLst>
              <a:gd name="adj1" fmla="val -68432"/>
              <a:gd name="adj2" fmla="val 512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Is this difference statistically significant?</a:t>
            </a:r>
          </a:p>
        </p:txBody>
      </p:sp>
      <p:sp>
        <p:nvSpPr>
          <p:cNvPr id="12" name="Oval Callout 11"/>
          <p:cNvSpPr/>
          <p:nvPr/>
        </p:nvSpPr>
        <p:spPr>
          <a:xfrm>
            <a:off x="9256175" y="4494364"/>
            <a:ext cx="2662686" cy="1624642"/>
          </a:xfrm>
          <a:prstGeom prst="wedgeEllipseCallout">
            <a:avLst>
              <a:gd name="adj1" fmla="val -80476"/>
              <a:gd name="adj2" fmla="val -5837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Can we generalize that the stylus is a more efficient</a:t>
            </a:r>
            <a:r>
              <a:rPr lang="hr-HR" dirty="0"/>
              <a:t> </a:t>
            </a:r>
            <a:r>
              <a:rPr lang="en-US" dirty="0"/>
              <a:t>pointing device</a:t>
            </a:r>
            <a:r>
              <a:rPr lang="hr-HR" dirty="0"/>
              <a:t>?</a:t>
            </a:r>
          </a:p>
        </p:txBody>
      </p:sp>
    </p:spTree>
    <p:extLst>
      <p:ext uri="{BB962C8B-B14F-4D97-AF65-F5344CB8AC3E}">
        <p14:creationId xmlns:p14="http://schemas.microsoft.com/office/powerpoint/2010/main" val="24625540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Related</a:t>
            </a:r>
            <a:r>
              <a:rPr lang="hr-HR" sz="4800" dirty="0"/>
              <a:t> t-test</a:t>
            </a:r>
            <a:endParaRPr lang="en-US" sz="4800" dirty="0"/>
          </a:p>
        </p:txBody>
      </p:sp>
      <p:sp>
        <p:nvSpPr>
          <p:cNvPr id="3" name="TextBox 2"/>
          <p:cNvSpPr txBox="1"/>
          <p:nvPr/>
        </p:nvSpPr>
        <p:spPr>
          <a:xfrm>
            <a:off x="417368" y="963502"/>
            <a:ext cx="11357263" cy="1661993"/>
          </a:xfrm>
          <a:prstGeom prst="rect">
            <a:avLst/>
          </a:prstGeom>
          <a:noFill/>
        </p:spPr>
        <p:txBody>
          <a:bodyPr wrap="square" rtlCol="0">
            <a:spAutoFit/>
          </a:bodyPr>
          <a:lstStyle/>
          <a:p>
            <a:pPr marL="457200" indent="-457200">
              <a:buFont typeface="Arial" panose="020B0604020202020204" pitchFamily="34" charset="0"/>
              <a:buChar char="•"/>
            </a:pPr>
            <a:r>
              <a:rPr lang="en-US" sz="3000" b="1" dirty="0"/>
              <a:t>Performing test</a:t>
            </a:r>
          </a:p>
          <a:p>
            <a:pPr marL="914400" lvl="1" indent="-457200">
              <a:buFont typeface="Calibri" panose="020F0502020204030204" pitchFamily="34" charset="0"/>
              <a:buChar char="−"/>
            </a:pPr>
            <a:r>
              <a:rPr lang="en-US" sz="2400" dirty="0"/>
              <a:t>Typically, using the selected software </a:t>
            </a:r>
            <a:r>
              <a:rPr lang="en-US" sz="2400" baseline="30000" dirty="0"/>
              <a:t>*</a:t>
            </a:r>
          </a:p>
          <a:p>
            <a:pPr marL="914400" lvl="1" indent="-457200">
              <a:buFont typeface="Calibri" panose="020F0502020204030204" pitchFamily="34" charset="0"/>
              <a:buChar char="−"/>
            </a:pPr>
            <a:r>
              <a:rPr lang="en-US" sz="2400" dirty="0"/>
              <a:t>Regardless of the software used, pay attention to the important output parameters:</a:t>
            </a:r>
          </a:p>
        </p:txBody>
      </p:sp>
      <p:sp>
        <p:nvSpPr>
          <p:cNvPr id="13" name="TextBox 12"/>
          <p:cNvSpPr txBox="1"/>
          <p:nvPr/>
        </p:nvSpPr>
        <p:spPr>
          <a:xfrm>
            <a:off x="828561" y="2962317"/>
            <a:ext cx="5192677" cy="1569660"/>
          </a:xfrm>
          <a:prstGeom prst="rect">
            <a:avLst/>
          </a:prstGeom>
          <a:noFill/>
        </p:spPr>
        <p:txBody>
          <a:bodyPr wrap="square" rtlCol="0">
            <a:spAutoFit/>
          </a:bodyPr>
          <a:lstStyle/>
          <a:p>
            <a:pPr marL="457200" indent="-457200">
              <a:buFont typeface="Calibri Light" panose="020F0302020204030204" pitchFamily="34" charset="0"/>
              <a:buChar char="−"/>
            </a:pPr>
            <a:r>
              <a:rPr lang="en-US" sz="3200" b="1" dirty="0">
                <a:solidFill>
                  <a:srgbClr val="FF0000"/>
                </a:solidFill>
                <a:latin typeface="+mj-lt"/>
              </a:rPr>
              <a:t>t-statistics</a:t>
            </a:r>
          </a:p>
          <a:p>
            <a:pPr marL="457200" indent="-457200">
              <a:buFont typeface="Calibri Light" panose="020F0302020204030204" pitchFamily="34" charset="0"/>
              <a:buChar char="−"/>
            </a:pPr>
            <a:r>
              <a:rPr lang="en-US" sz="3200" b="1" dirty="0">
                <a:solidFill>
                  <a:srgbClr val="FF0000"/>
                </a:solidFill>
                <a:latin typeface="+mj-lt"/>
              </a:rPr>
              <a:t>degrees of freedom (</a:t>
            </a:r>
            <a:r>
              <a:rPr lang="en-US" sz="3200" b="1" dirty="0" err="1">
                <a:solidFill>
                  <a:srgbClr val="FF0000"/>
                </a:solidFill>
                <a:latin typeface="+mj-lt"/>
              </a:rPr>
              <a:t>df</a:t>
            </a:r>
            <a:r>
              <a:rPr lang="en-US" sz="3200" b="1" dirty="0">
                <a:solidFill>
                  <a:srgbClr val="FF0000"/>
                </a:solidFill>
                <a:latin typeface="+mj-lt"/>
              </a:rPr>
              <a:t>)</a:t>
            </a:r>
          </a:p>
          <a:p>
            <a:pPr marL="457200" indent="-457200">
              <a:buFont typeface="Calibri Light" panose="020F0302020204030204" pitchFamily="34" charset="0"/>
              <a:buChar char="−"/>
            </a:pPr>
            <a:r>
              <a:rPr lang="en-US" sz="3200" b="1" dirty="0">
                <a:solidFill>
                  <a:srgbClr val="FF0000"/>
                </a:solidFill>
                <a:latin typeface="+mj-lt"/>
              </a:rPr>
              <a:t>p-factor</a:t>
            </a:r>
          </a:p>
        </p:txBody>
      </p:sp>
      <p:sp>
        <p:nvSpPr>
          <p:cNvPr id="14" name="Subtitle 2"/>
          <p:cNvSpPr>
            <a:spLocks noGrp="1"/>
          </p:cNvSpPr>
          <p:nvPr>
            <p:ph type="subTitle" idx="1"/>
          </p:nvPr>
        </p:nvSpPr>
        <p:spPr>
          <a:xfrm>
            <a:off x="193697" y="6352603"/>
            <a:ext cx="5960918" cy="347135"/>
          </a:xfrm>
        </p:spPr>
        <p:txBody>
          <a:bodyPr>
            <a:normAutofit/>
          </a:bodyPr>
          <a:lstStyle/>
          <a:p>
            <a:pPr algn="l"/>
            <a:r>
              <a:rPr lang="en-US" sz="1800" baseline="30000" dirty="0"/>
              <a:t>*</a:t>
            </a:r>
            <a:r>
              <a:rPr lang="en-US" sz="1800" dirty="0"/>
              <a:t> For demonstration of doing t-test „by hand”, see Appendix.</a:t>
            </a:r>
            <a:endParaRPr lang="en-US" sz="1800" i="1" dirty="0"/>
          </a:p>
        </p:txBody>
      </p:sp>
      <p:sp>
        <p:nvSpPr>
          <p:cNvPr id="6" name="Line Callout 2 5"/>
          <p:cNvSpPr/>
          <p:nvPr/>
        </p:nvSpPr>
        <p:spPr>
          <a:xfrm>
            <a:off x="3839306" y="4377748"/>
            <a:ext cx="7165732" cy="452953"/>
          </a:xfrm>
          <a:prstGeom prst="borderCallout2">
            <a:avLst>
              <a:gd name="adj1" fmla="val 60054"/>
              <a:gd name="adj2" fmla="val -1540"/>
              <a:gd name="adj3" fmla="val 59696"/>
              <a:gd name="adj4" fmla="val -8696"/>
              <a:gd name="adj5" fmla="val -40602"/>
              <a:gd name="adj6" fmla="val -151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Probability</a:t>
            </a:r>
            <a:r>
              <a:rPr lang="hr-HR" dirty="0"/>
              <a:t> </a:t>
            </a:r>
            <a:r>
              <a:rPr lang="en-US" dirty="0"/>
              <a:t>of obtaining the observed data if the null hypothesis is true</a:t>
            </a:r>
            <a:endParaRPr lang="hr-HR" dirty="0"/>
          </a:p>
        </p:txBody>
      </p:sp>
      <p:sp>
        <p:nvSpPr>
          <p:cNvPr id="15" name="Line Callout 2 14"/>
          <p:cNvSpPr/>
          <p:nvPr/>
        </p:nvSpPr>
        <p:spPr>
          <a:xfrm>
            <a:off x="3839306" y="4989336"/>
            <a:ext cx="7165732" cy="549818"/>
          </a:xfrm>
          <a:prstGeom prst="borderCallout2">
            <a:avLst>
              <a:gd name="adj1" fmla="val 60054"/>
              <a:gd name="adj2" fmla="val -1540"/>
              <a:gd name="adj3" fmla="val 59696"/>
              <a:gd name="adj4" fmla="val -8696"/>
              <a:gd name="adj5" fmla="val -132899"/>
              <a:gd name="adj6" fmla="val -151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A convention in experimental research is that significance, in a statistical</a:t>
            </a:r>
          </a:p>
          <a:p>
            <a:r>
              <a:rPr lang="en-US" dirty="0"/>
              <a:t>sense, requires p-factor value less than .05</a:t>
            </a:r>
          </a:p>
        </p:txBody>
      </p:sp>
    </p:spTree>
    <p:extLst>
      <p:ext uri="{BB962C8B-B14F-4D97-AF65-F5344CB8AC3E}">
        <p14:creationId xmlns:p14="http://schemas.microsoft.com/office/powerpoint/2010/main" val="34108597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Related</a:t>
            </a:r>
            <a:r>
              <a:rPr lang="hr-HR" sz="4800" dirty="0"/>
              <a:t> t-test</a:t>
            </a:r>
            <a:endParaRPr lang="en-US" sz="4800" dirty="0"/>
          </a:p>
        </p:txBody>
      </p:sp>
      <p:sp>
        <p:nvSpPr>
          <p:cNvPr id="3" name="TextBox 2"/>
          <p:cNvSpPr txBox="1"/>
          <p:nvPr/>
        </p:nvSpPr>
        <p:spPr>
          <a:xfrm>
            <a:off x="417368" y="963502"/>
            <a:ext cx="11357263" cy="1292662"/>
          </a:xfrm>
          <a:prstGeom prst="rect">
            <a:avLst/>
          </a:prstGeom>
          <a:noFill/>
        </p:spPr>
        <p:txBody>
          <a:bodyPr wrap="square" rtlCol="0">
            <a:spAutoFit/>
          </a:bodyPr>
          <a:lstStyle/>
          <a:p>
            <a:pPr marL="457200" indent="-457200">
              <a:buFont typeface="Arial" panose="020B0604020202020204" pitchFamily="34" charset="0"/>
              <a:buChar char="•"/>
            </a:pPr>
            <a:r>
              <a:rPr lang="en-US" sz="3000" b="1" dirty="0"/>
              <a:t>Test outcomes</a:t>
            </a:r>
          </a:p>
          <a:p>
            <a:pPr marL="914400" lvl="1" indent="-457200">
              <a:buFont typeface="Calibri" panose="020F0502020204030204" pitchFamily="34" charset="0"/>
              <a:buChar char="−"/>
            </a:pPr>
            <a:r>
              <a:rPr lang="en-US" sz="2400" dirty="0"/>
              <a:t>Reporting the outcome</a:t>
            </a:r>
          </a:p>
          <a:p>
            <a:pPr marL="914400" lvl="1" indent="-457200">
              <a:buFont typeface="Calibri" panose="020F0502020204030204" pitchFamily="34" charset="0"/>
              <a:buChar char="−"/>
            </a:pPr>
            <a:r>
              <a:rPr lang="en-US" sz="2400" dirty="0"/>
              <a:t>Drawing </a:t>
            </a:r>
            <a:r>
              <a:rPr lang="en-US" sz="2400" dirty="0" err="1"/>
              <a:t>conslusions</a:t>
            </a:r>
            <a:r>
              <a:rPr lang="en-US" sz="2400" dirty="0"/>
              <a:t> (and making generalizations)</a:t>
            </a:r>
            <a:endParaRPr lang="en-US" sz="2400" baseline="30000" dirty="0"/>
          </a:p>
        </p:txBody>
      </p:sp>
      <p:pic>
        <p:nvPicPr>
          <p:cNvPr id="5" name="Picture 4"/>
          <p:cNvPicPr>
            <a:picLocks noChangeAspect="1"/>
          </p:cNvPicPr>
          <p:nvPr/>
        </p:nvPicPr>
        <p:blipFill>
          <a:blip r:embed="rId3"/>
          <a:stretch>
            <a:fillRect/>
          </a:stretch>
        </p:blipFill>
        <p:spPr>
          <a:xfrm>
            <a:off x="980075" y="2391913"/>
            <a:ext cx="3459729" cy="2674935"/>
          </a:xfrm>
          <a:prstGeom prst="rect">
            <a:avLst/>
          </a:prstGeom>
        </p:spPr>
      </p:pic>
      <p:sp>
        <p:nvSpPr>
          <p:cNvPr id="7" name="TextBox 6"/>
          <p:cNvSpPr txBox="1"/>
          <p:nvPr/>
        </p:nvSpPr>
        <p:spPr>
          <a:xfrm>
            <a:off x="3968138" y="4922317"/>
            <a:ext cx="1161826" cy="369332"/>
          </a:xfrm>
          <a:prstGeom prst="rect">
            <a:avLst/>
          </a:prstGeom>
          <a:solidFill>
            <a:srgbClr val="FF0000"/>
          </a:solidFill>
        </p:spPr>
        <p:txBody>
          <a:bodyPr wrap="square" rtlCol="0">
            <a:spAutoFit/>
          </a:bodyPr>
          <a:lstStyle/>
          <a:p>
            <a:r>
              <a:rPr lang="hr-HR" dirty="0">
                <a:solidFill>
                  <a:schemeClr val="bg1"/>
                </a:solidFill>
              </a:rPr>
              <a:t>MS EXCEL</a:t>
            </a:r>
          </a:p>
        </p:txBody>
      </p:sp>
      <p:sp>
        <p:nvSpPr>
          <p:cNvPr id="10" name="Rectangle 9"/>
          <p:cNvSpPr/>
          <p:nvPr/>
        </p:nvSpPr>
        <p:spPr>
          <a:xfrm>
            <a:off x="839096" y="3729380"/>
            <a:ext cx="3130476" cy="444584"/>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8" name="Rectangle 17"/>
          <p:cNvSpPr/>
          <p:nvPr/>
        </p:nvSpPr>
        <p:spPr>
          <a:xfrm>
            <a:off x="839096" y="4637404"/>
            <a:ext cx="3130476" cy="207916"/>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9" name="Rectangular Callout 18"/>
          <p:cNvSpPr/>
          <p:nvPr/>
        </p:nvSpPr>
        <p:spPr>
          <a:xfrm>
            <a:off x="6151705" y="3864548"/>
            <a:ext cx="2391188" cy="1544795"/>
          </a:xfrm>
          <a:prstGeom prst="wedgeRectCallout">
            <a:avLst>
              <a:gd name="adj1" fmla="val -86516"/>
              <a:gd name="adj2" fmla="val 12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0" name="Rectangular Callout 19"/>
          <p:cNvSpPr/>
          <p:nvPr/>
        </p:nvSpPr>
        <p:spPr>
          <a:xfrm>
            <a:off x="6260952" y="3945133"/>
            <a:ext cx="2205316" cy="1369141"/>
          </a:xfrm>
          <a:prstGeom prst="wedgeRectCallout">
            <a:avLst>
              <a:gd name="adj1" fmla="val 95238"/>
              <a:gd name="adj2" fmla="val -7399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r-HR" altLang="sr-Latn-RS" dirty="0"/>
              <a:t>t(9) = 1.55, p &gt; .05, </a:t>
            </a:r>
            <a:r>
              <a:rPr lang="en-US" altLang="sr-Latn-RS" dirty="0"/>
              <a:t>ns</a:t>
            </a:r>
            <a:r>
              <a:rPr lang="hr-HR" altLang="sr-Latn-RS" dirty="0"/>
              <a:t> (</a:t>
            </a:r>
            <a:r>
              <a:rPr lang="en-US" altLang="sr-Latn-RS" dirty="0"/>
              <a:t>not</a:t>
            </a:r>
            <a:r>
              <a:rPr lang="hr-HR" altLang="sr-Latn-RS" dirty="0"/>
              <a:t> </a:t>
            </a:r>
            <a:r>
              <a:rPr lang="en-US" altLang="sr-Latn-RS" dirty="0"/>
              <a:t>significant</a:t>
            </a:r>
            <a:r>
              <a:rPr lang="hr-HR" altLang="sr-Latn-RS" dirty="0"/>
              <a:t>)</a:t>
            </a:r>
            <a:endParaRPr lang="hr-HR" dirty="0"/>
          </a:p>
        </p:txBody>
      </p:sp>
      <p:sp>
        <p:nvSpPr>
          <p:cNvPr id="22" name="Rectangle 21"/>
          <p:cNvSpPr/>
          <p:nvPr/>
        </p:nvSpPr>
        <p:spPr>
          <a:xfrm>
            <a:off x="564544" y="5664255"/>
            <a:ext cx="11064476" cy="1015663"/>
          </a:xfrm>
          <a:prstGeom prst="rect">
            <a:avLst/>
          </a:prstGeom>
          <a:ln w="19050">
            <a:solidFill>
              <a:schemeClr val="tx1"/>
            </a:solidFill>
          </a:ln>
        </p:spPr>
        <p:txBody>
          <a:bodyPr wrap="square">
            <a:spAutoFit/>
          </a:bodyPr>
          <a:lstStyle/>
          <a:p>
            <a:r>
              <a:rPr lang="en-US" sz="2000" dirty="0"/>
              <a:t>A related t-test was conducted to determine the effect of touchscreen pointing modality on a task execution time within mobile app. The results indicate a not significant difference between Finger input (M=5.94</a:t>
            </a:r>
            <a:r>
              <a:rPr lang="en-US" sz="2000" dirty="0">
                <a:cs typeface="Calibri" panose="020F0502020204030204" pitchFamily="34" charset="0"/>
              </a:rPr>
              <a:t>±1.06 s)</a:t>
            </a:r>
            <a:r>
              <a:rPr lang="en-US" sz="2000" dirty="0"/>
              <a:t> and Stylus input (M=5.12</a:t>
            </a:r>
            <a:r>
              <a:rPr lang="en-US" sz="2000" dirty="0">
                <a:cs typeface="Calibri" panose="020F0502020204030204" pitchFamily="34" charset="0"/>
              </a:rPr>
              <a:t>±0.79 s</a:t>
            </a:r>
            <a:r>
              <a:rPr lang="en-US" sz="2000" dirty="0"/>
              <a:t>), </a:t>
            </a:r>
            <a:r>
              <a:rPr lang="en-US" sz="2000" b="1" dirty="0">
                <a:solidFill>
                  <a:srgbClr val="FF0000"/>
                </a:solidFill>
              </a:rPr>
              <a:t>t(9) = 1.55, p &gt; .05</a:t>
            </a:r>
            <a:r>
              <a:rPr lang="en-US" sz="2000" dirty="0"/>
              <a:t>. </a:t>
            </a:r>
          </a:p>
        </p:txBody>
      </p:sp>
      <p:pic>
        <p:nvPicPr>
          <p:cNvPr id="6" name="Picture 5"/>
          <p:cNvPicPr>
            <a:picLocks noChangeAspect="1"/>
          </p:cNvPicPr>
          <p:nvPr/>
        </p:nvPicPr>
        <p:blipFill>
          <a:blip r:embed="rId4"/>
          <a:stretch>
            <a:fillRect/>
          </a:stretch>
        </p:blipFill>
        <p:spPr>
          <a:xfrm>
            <a:off x="8300491" y="1647247"/>
            <a:ext cx="3615119" cy="993667"/>
          </a:xfrm>
          <a:prstGeom prst="rect">
            <a:avLst/>
          </a:prstGeom>
        </p:spPr>
      </p:pic>
      <p:pic>
        <p:nvPicPr>
          <p:cNvPr id="9" name="Picture 8"/>
          <p:cNvPicPr>
            <a:picLocks noChangeAspect="1"/>
          </p:cNvPicPr>
          <p:nvPr/>
        </p:nvPicPr>
        <p:blipFill>
          <a:blip r:embed="rId5"/>
          <a:stretch>
            <a:fillRect/>
          </a:stretch>
        </p:blipFill>
        <p:spPr>
          <a:xfrm>
            <a:off x="4682161" y="2588825"/>
            <a:ext cx="7184005" cy="1085156"/>
          </a:xfrm>
          <a:prstGeom prst="rect">
            <a:avLst/>
          </a:prstGeom>
        </p:spPr>
      </p:pic>
      <p:sp>
        <p:nvSpPr>
          <p:cNvPr id="17" name="Rectangle 16"/>
          <p:cNvSpPr/>
          <p:nvPr/>
        </p:nvSpPr>
        <p:spPr>
          <a:xfrm>
            <a:off x="9906896" y="3238321"/>
            <a:ext cx="1959270" cy="435660"/>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6" name="TextBox 15"/>
          <p:cNvSpPr txBox="1"/>
          <p:nvPr/>
        </p:nvSpPr>
        <p:spPr>
          <a:xfrm>
            <a:off x="10753784" y="2558007"/>
            <a:ext cx="1161826" cy="369332"/>
          </a:xfrm>
          <a:prstGeom prst="rect">
            <a:avLst/>
          </a:prstGeom>
          <a:solidFill>
            <a:srgbClr val="FF0000"/>
          </a:solidFill>
        </p:spPr>
        <p:txBody>
          <a:bodyPr wrap="square" rtlCol="0">
            <a:spAutoFit/>
          </a:bodyPr>
          <a:lstStyle/>
          <a:p>
            <a:r>
              <a:rPr lang="hr-HR" dirty="0">
                <a:solidFill>
                  <a:schemeClr val="bg1"/>
                </a:solidFill>
              </a:rPr>
              <a:t>IBM SPSS</a:t>
            </a:r>
          </a:p>
        </p:txBody>
      </p:sp>
    </p:spTree>
    <p:extLst>
      <p:ext uri="{BB962C8B-B14F-4D97-AF65-F5344CB8AC3E}">
        <p14:creationId xmlns:p14="http://schemas.microsoft.com/office/powerpoint/2010/main" val="39537073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Unrelated</a:t>
            </a:r>
            <a:r>
              <a:rPr lang="hr-HR" sz="4800" dirty="0"/>
              <a:t> t-test</a:t>
            </a:r>
            <a:endParaRPr lang="en-US" sz="4800" dirty="0"/>
          </a:p>
        </p:txBody>
      </p:sp>
      <p:sp>
        <p:nvSpPr>
          <p:cNvPr id="3" name="TextBox 2"/>
          <p:cNvSpPr txBox="1"/>
          <p:nvPr/>
        </p:nvSpPr>
        <p:spPr>
          <a:xfrm>
            <a:off x="417368" y="963502"/>
            <a:ext cx="11357263" cy="1015663"/>
          </a:xfrm>
          <a:prstGeom prst="rect">
            <a:avLst/>
          </a:prstGeom>
          <a:noFill/>
        </p:spPr>
        <p:txBody>
          <a:bodyPr wrap="square" rtlCol="0">
            <a:spAutoFit/>
          </a:bodyPr>
          <a:lstStyle/>
          <a:p>
            <a:pPr marL="457200" indent="-457200">
              <a:buFont typeface="Arial" panose="020B0604020202020204" pitchFamily="34" charset="0"/>
              <a:buChar char="•"/>
            </a:pPr>
            <a:r>
              <a:rPr lang="en-US" sz="3000" b="1" dirty="0"/>
              <a:t>Typically used when comparing the means of two </a:t>
            </a:r>
            <a:r>
              <a:rPr lang="hr-HR" sz="3000" b="1" dirty="0"/>
              <a:t>data </a:t>
            </a:r>
            <a:r>
              <a:rPr lang="en-US" sz="3000" b="1" dirty="0"/>
              <a:t>groups </a:t>
            </a:r>
            <a:br>
              <a:rPr lang="en-US" sz="3000" b="1" dirty="0"/>
            </a:br>
            <a:r>
              <a:rPr lang="en-US" sz="3000" b="1" dirty="0"/>
              <a:t>(</a:t>
            </a:r>
            <a:r>
              <a:rPr lang="en-US" sz="3000" b="1" dirty="0">
                <a:solidFill>
                  <a:srgbClr val="FF0000"/>
                </a:solidFill>
              </a:rPr>
              <a:t>resulting from independent samples measurements</a:t>
            </a:r>
            <a:r>
              <a:rPr lang="en-US" sz="3000" b="1" dirty="0"/>
              <a:t>)</a:t>
            </a:r>
          </a:p>
        </p:txBody>
      </p:sp>
      <p:sp>
        <p:nvSpPr>
          <p:cNvPr id="6" name="TextBox 5"/>
          <p:cNvSpPr txBox="1"/>
          <p:nvPr/>
        </p:nvSpPr>
        <p:spPr>
          <a:xfrm>
            <a:off x="417369" y="2546676"/>
            <a:ext cx="7587944" cy="3877985"/>
          </a:xfrm>
          <a:prstGeom prst="rect">
            <a:avLst/>
          </a:prstGeom>
          <a:noFill/>
        </p:spPr>
        <p:txBody>
          <a:bodyPr wrap="square" rtlCol="0">
            <a:spAutoFit/>
          </a:bodyPr>
          <a:lstStyle/>
          <a:p>
            <a:pPr marL="457200" indent="-457200">
              <a:buFont typeface="Arial" panose="020B0604020202020204" pitchFamily="34" charset="0"/>
              <a:buChar char="•"/>
            </a:pPr>
            <a:r>
              <a:rPr lang="en-US" sz="3000" dirty="0"/>
              <a:t>Example</a:t>
            </a:r>
            <a:endParaRPr lang="en-US" sz="2400" dirty="0"/>
          </a:p>
          <a:p>
            <a:pPr marL="914400" lvl="1" indent="-457200">
              <a:buFont typeface="Calibri" panose="020F0502020204030204" pitchFamily="34" charset="0"/>
              <a:buChar char="−"/>
            </a:pPr>
            <a:r>
              <a:rPr lang="en-US" sz="2400" dirty="0"/>
              <a:t>Investigating the use of a mobile application based on the user's gender</a:t>
            </a:r>
          </a:p>
          <a:p>
            <a:pPr lvl="1"/>
            <a:endParaRPr lang="en-US" sz="2400" dirty="0"/>
          </a:p>
          <a:p>
            <a:pPr marL="914400" lvl="1" indent="-457200">
              <a:buFont typeface="Calibri" panose="020F0502020204030204" pitchFamily="34" charset="0"/>
              <a:buChar char="−"/>
            </a:pPr>
            <a:r>
              <a:rPr lang="en-US" sz="2400" dirty="0"/>
              <a:t>Possible task: „With the help of an available mobile application, find the bus timetable of a local public transport company”</a:t>
            </a:r>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Experiment with independent design: two groups of users (men, women)</a:t>
            </a:r>
          </a:p>
        </p:txBody>
      </p:sp>
      <p:graphicFrame>
        <p:nvGraphicFramePr>
          <p:cNvPr id="9" name="Table 8"/>
          <p:cNvGraphicFramePr>
            <a:graphicFrameLocks noGrp="1"/>
          </p:cNvGraphicFramePr>
          <p:nvPr>
            <p:extLst>
              <p:ext uri="{D42A27DB-BD31-4B8C-83A1-F6EECF244321}">
                <p14:modId xmlns:p14="http://schemas.microsoft.com/office/powerpoint/2010/main" val="1665423107"/>
              </p:ext>
            </p:extLst>
          </p:nvPr>
        </p:nvGraphicFramePr>
        <p:xfrm>
          <a:off x="8423237" y="2818509"/>
          <a:ext cx="3351394" cy="3606152"/>
        </p:xfrm>
        <a:graphic>
          <a:graphicData uri="http://schemas.openxmlformats.org/drawingml/2006/table">
            <a:tbl>
              <a:tblPr firstRow="1" bandRow="1">
                <a:tableStyleId>{5C22544A-7EE6-4342-B048-85BDC9FD1C3A}</a:tableStyleId>
              </a:tblPr>
              <a:tblGrid>
                <a:gridCol w="1675697">
                  <a:extLst>
                    <a:ext uri="{9D8B030D-6E8A-4147-A177-3AD203B41FA5}">
                      <a16:colId xmlns:a16="http://schemas.microsoft.com/office/drawing/2014/main" val="20000"/>
                    </a:ext>
                  </a:extLst>
                </a:gridCol>
                <a:gridCol w="1675697">
                  <a:extLst>
                    <a:ext uri="{9D8B030D-6E8A-4147-A177-3AD203B41FA5}">
                      <a16:colId xmlns:a16="http://schemas.microsoft.com/office/drawing/2014/main" val="20001"/>
                    </a:ext>
                  </a:extLst>
                </a:gridCol>
              </a:tblGrid>
              <a:tr h="327832">
                <a:tc>
                  <a:txBody>
                    <a:bodyPr/>
                    <a:lstStyle/>
                    <a:p>
                      <a:r>
                        <a:rPr lang="en-US" sz="1400" noProof="0" dirty="0"/>
                        <a:t>Female Times [s]</a:t>
                      </a:r>
                    </a:p>
                  </a:txBody>
                  <a:tcPr/>
                </a:tc>
                <a:tc>
                  <a:txBody>
                    <a:bodyPr/>
                    <a:lstStyle/>
                    <a:p>
                      <a:r>
                        <a:rPr lang="en-US" sz="1400" noProof="0" dirty="0"/>
                        <a:t>Male Times [s]</a:t>
                      </a:r>
                    </a:p>
                  </a:txBody>
                  <a:tcPr/>
                </a:tc>
                <a:extLst>
                  <a:ext uri="{0D108BD9-81ED-4DB2-BD59-A6C34878D82A}">
                    <a16:rowId xmlns:a16="http://schemas.microsoft.com/office/drawing/2014/main" val="10000"/>
                  </a:ext>
                </a:extLst>
              </a:tr>
              <a:tr h="327832">
                <a:tc>
                  <a:txBody>
                    <a:bodyPr/>
                    <a:lstStyle/>
                    <a:p>
                      <a:r>
                        <a:rPr lang="hr-HR" sz="1400" dirty="0"/>
                        <a:t>176</a:t>
                      </a:r>
                    </a:p>
                  </a:txBody>
                  <a:tcPr/>
                </a:tc>
                <a:tc>
                  <a:txBody>
                    <a:bodyPr/>
                    <a:lstStyle/>
                    <a:p>
                      <a:r>
                        <a:rPr lang="hr-HR" sz="1400" dirty="0"/>
                        <a:t>190</a:t>
                      </a:r>
                    </a:p>
                  </a:txBody>
                  <a:tcPr/>
                </a:tc>
                <a:extLst>
                  <a:ext uri="{0D108BD9-81ED-4DB2-BD59-A6C34878D82A}">
                    <a16:rowId xmlns:a16="http://schemas.microsoft.com/office/drawing/2014/main" val="10001"/>
                  </a:ext>
                </a:extLst>
              </a:tr>
              <a:tr h="327832">
                <a:tc>
                  <a:txBody>
                    <a:bodyPr/>
                    <a:lstStyle/>
                    <a:p>
                      <a:r>
                        <a:rPr lang="hr-HR" sz="1400" dirty="0"/>
                        <a:t>256</a:t>
                      </a:r>
                    </a:p>
                  </a:txBody>
                  <a:tcPr/>
                </a:tc>
                <a:tc>
                  <a:txBody>
                    <a:bodyPr/>
                    <a:lstStyle/>
                    <a:p>
                      <a:r>
                        <a:rPr lang="hr-HR" sz="1400" dirty="0"/>
                        <a:t>245</a:t>
                      </a:r>
                    </a:p>
                  </a:txBody>
                  <a:tcPr/>
                </a:tc>
                <a:extLst>
                  <a:ext uri="{0D108BD9-81ED-4DB2-BD59-A6C34878D82A}">
                    <a16:rowId xmlns:a16="http://schemas.microsoft.com/office/drawing/2014/main" val="10002"/>
                  </a:ext>
                </a:extLst>
              </a:tr>
              <a:tr h="327832">
                <a:tc>
                  <a:txBody>
                    <a:bodyPr/>
                    <a:lstStyle/>
                    <a:p>
                      <a:r>
                        <a:rPr lang="hr-HR" sz="1400" dirty="0"/>
                        <a:t>278</a:t>
                      </a:r>
                    </a:p>
                  </a:txBody>
                  <a:tcPr/>
                </a:tc>
                <a:tc>
                  <a:txBody>
                    <a:bodyPr/>
                    <a:lstStyle/>
                    <a:p>
                      <a:r>
                        <a:rPr lang="hr-HR" sz="1400" dirty="0"/>
                        <a:t>260</a:t>
                      </a:r>
                    </a:p>
                  </a:txBody>
                  <a:tcPr/>
                </a:tc>
                <a:extLst>
                  <a:ext uri="{0D108BD9-81ED-4DB2-BD59-A6C34878D82A}">
                    <a16:rowId xmlns:a16="http://schemas.microsoft.com/office/drawing/2014/main" val="10003"/>
                  </a:ext>
                </a:extLst>
              </a:tr>
              <a:tr h="327832">
                <a:tc>
                  <a:txBody>
                    <a:bodyPr/>
                    <a:lstStyle/>
                    <a:p>
                      <a:r>
                        <a:rPr lang="hr-HR" sz="1400" dirty="0"/>
                        <a:t>187</a:t>
                      </a:r>
                    </a:p>
                  </a:txBody>
                  <a:tcPr/>
                </a:tc>
                <a:tc>
                  <a:txBody>
                    <a:bodyPr/>
                    <a:lstStyle/>
                    <a:p>
                      <a:r>
                        <a:rPr lang="hr-HR" sz="1400" dirty="0"/>
                        <a:t>185</a:t>
                      </a:r>
                    </a:p>
                  </a:txBody>
                  <a:tcPr/>
                </a:tc>
                <a:extLst>
                  <a:ext uri="{0D108BD9-81ED-4DB2-BD59-A6C34878D82A}">
                    <a16:rowId xmlns:a16="http://schemas.microsoft.com/office/drawing/2014/main" val="10004"/>
                  </a:ext>
                </a:extLst>
              </a:tr>
              <a:tr h="327832">
                <a:tc>
                  <a:txBody>
                    <a:bodyPr/>
                    <a:lstStyle/>
                    <a:p>
                      <a:r>
                        <a:rPr lang="hr-HR" sz="1400" dirty="0"/>
                        <a:t>260</a:t>
                      </a:r>
                    </a:p>
                  </a:txBody>
                  <a:tcPr/>
                </a:tc>
                <a:tc>
                  <a:txBody>
                    <a:bodyPr/>
                    <a:lstStyle/>
                    <a:p>
                      <a:r>
                        <a:rPr lang="hr-HR" sz="1400" dirty="0"/>
                        <a:t>245</a:t>
                      </a:r>
                    </a:p>
                  </a:txBody>
                  <a:tcPr/>
                </a:tc>
                <a:extLst>
                  <a:ext uri="{0D108BD9-81ED-4DB2-BD59-A6C34878D82A}">
                    <a16:rowId xmlns:a16="http://schemas.microsoft.com/office/drawing/2014/main" val="10005"/>
                  </a:ext>
                </a:extLst>
              </a:tr>
              <a:tr h="327832">
                <a:tc>
                  <a:txBody>
                    <a:bodyPr/>
                    <a:lstStyle/>
                    <a:p>
                      <a:r>
                        <a:rPr lang="hr-HR" sz="1400" dirty="0"/>
                        <a:t>234</a:t>
                      </a:r>
                    </a:p>
                  </a:txBody>
                  <a:tcPr/>
                </a:tc>
                <a:tc>
                  <a:txBody>
                    <a:bodyPr/>
                    <a:lstStyle/>
                    <a:p>
                      <a:r>
                        <a:rPr lang="hr-HR" sz="1400" dirty="0"/>
                        <a:t>189</a:t>
                      </a:r>
                    </a:p>
                  </a:txBody>
                  <a:tcPr/>
                </a:tc>
                <a:extLst>
                  <a:ext uri="{0D108BD9-81ED-4DB2-BD59-A6C34878D82A}">
                    <a16:rowId xmlns:a16="http://schemas.microsoft.com/office/drawing/2014/main" val="10006"/>
                  </a:ext>
                </a:extLst>
              </a:tr>
              <a:tr h="327832">
                <a:tc>
                  <a:txBody>
                    <a:bodyPr/>
                    <a:lstStyle/>
                    <a:p>
                      <a:r>
                        <a:rPr lang="hr-HR" sz="1400" dirty="0"/>
                        <a:t>190</a:t>
                      </a:r>
                    </a:p>
                  </a:txBody>
                  <a:tcPr/>
                </a:tc>
                <a:tc>
                  <a:txBody>
                    <a:bodyPr/>
                    <a:lstStyle/>
                    <a:p>
                      <a:r>
                        <a:rPr lang="hr-HR" sz="1400" dirty="0"/>
                        <a:t>230</a:t>
                      </a:r>
                    </a:p>
                  </a:txBody>
                  <a:tcPr/>
                </a:tc>
                <a:extLst>
                  <a:ext uri="{0D108BD9-81ED-4DB2-BD59-A6C34878D82A}">
                    <a16:rowId xmlns:a16="http://schemas.microsoft.com/office/drawing/2014/main" val="10007"/>
                  </a:ext>
                </a:extLst>
              </a:tr>
              <a:tr h="327832">
                <a:tc>
                  <a:txBody>
                    <a:bodyPr/>
                    <a:lstStyle/>
                    <a:p>
                      <a:r>
                        <a:rPr lang="hr-HR" sz="1400" dirty="0"/>
                        <a:t>184</a:t>
                      </a:r>
                    </a:p>
                  </a:txBody>
                  <a:tcPr/>
                </a:tc>
                <a:tc>
                  <a:txBody>
                    <a:bodyPr/>
                    <a:lstStyle/>
                    <a:p>
                      <a:r>
                        <a:rPr lang="hr-HR" sz="1400" dirty="0"/>
                        <a:t>187</a:t>
                      </a:r>
                    </a:p>
                  </a:txBody>
                  <a:tcPr/>
                </a:tc>
                <a:extLst>
                  <a:ext uri="{0D108BD9-81ED-4DB2-BD59-A6C34878D82A}">
                    <a16:rowId xmlns:a16="http://schemas.microsoft.com/office/drawing/2014/main" val="10008"/>
                  </a:ext>
                </a:extLst>
              </a:tr>
              <a:tr h="327832">
                <a:tc>
                  <a:txBody>
                    <a:bodyPr/>
                    <a:lstStyle/>
                    <a:p>
                      <a:r>
                        <a:rPr lang="hr-HR" sz="1400" dirty="0"/>
                        <a:t>293</a:t>
                      </a:r>
                    </a:p>
                  </a:txBody>
                  <a:tcPr/>
                </a:tc>
                <a:tc>
                  <a:txBody>
                    <a:bodyPr/>
                    <a:lstStyle/>
                    <a:p>
                      <a:r>
                        <a:rPr lang="hr-HR" sz="1400" dirty="0"/>
                        <a:t>190</a:t>
                      </a:r>
                    </a:p>
                  </a:txBody>
                  <a:tcPr/>
                </a:tc>
                <a:extLst>
                  <a:ext uri="{0D108BD9-81ED-4DB2-BD59-A6C34878D82A}">
                    <a16:rowId xmlns:a16="http://schemas.microsoft.com/office/drawing/2014/main" val="10009"/>
                  </a:ext>
                </a:extLst>
              </a:tr>
              <a:tr h="327832">
                <a:tc>
                  <a:txBody>
                    <a:bodyPr/>
                    <a:lstStyle/>
                    <a:p>
                      <a:r>
                        <a:rPr lang="hr-HR" sz="1400" dirty="0"/>
                        <a:t>193</a:t>
                      </a:r>
                    </a:p>
                  </a:txBody>
                  <a:tcPr/>
                </a:tc>
                <a:tc>
                  <a:txBody>
                    <a:bodyPr/>
                    <a:lstStyle/>
                    <a:p>
                      <a:r>
                        <a:rPr lang="hr-HR" sz="1400" dirty="0"/>
                        <a:t>180</a:t>
                      </a:r>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42226128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Unrelated</a:t>
            </a:r>
            <a:r>
              <a:rPr lang="hr-HR" sz="4800" dirty="0"/>
              <a:t> t-test</a:t>
            </a:r>
            <a:endParaRPr lang="en-US" sz="4800" dirty="0"/>
          </a:p>
        </p:txBody>
      </p:sp>
      <p:sp>
        <p:nvSpPr>
          <p:cNvPr id="3" name="TextBox 2"/>
          <p:cNvSpPr txBox="1"/>
          <p:nvPr/>
        </p:nvSpPr>
        <p:spPr>
          <a:xfrm>
            <a:off x="417368" y="963502"/>
            <a:ext cx="11357263" cy="553998"/>
          </a:xfrm>
          <a:prstGeom prst="rect">
            <a:avLst/>
          </a:prstGeom>
          <a:noFill/>
        </p:spPr>
        <p:txBody>
          <a:bodyPr wrap="square" rtlCol="0">
            <a:spAutoFit/>
          </a:bodyPr>
          <a:lstStyle/>
          <a:p>
            <a:pPr marL="457200" indent="-457200">
              <a:buFont typeface="Arial" panose="020B0604020202020204" pitchFamily="34" charset="0"/>
              <a:buChar char="•"/>
            </a:pPr>
            <a:r>
              <a:rPr lang="en-US" sz="3000" b="1" dirty="0"/>
              <a:t>Before performing test, report descriptive statistics</a:t>
            </a:r>
          </a:p>
        </p:txBody>
      </p:sp>
      <p:sp>
        <p:nvSpPr>
          <p:cNvPr id="9" name="Right Arrow 8"/>
          <p:cNvSpPr/>
          <p:nvPr/>
        </p:nvSpPr>
        <p:spPr>
          <a:xfrm>
            <a:off x="4817407" y="3775434"/>
            <a:ext cx="599282"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aphicFrame>
        <p:nvGraphicFramePr>
          <p:cNvPr id="13" name="Table 12"/>
          <p:cNvGraphicFramePr>
            <a:graphicFrameLocks noGrp="1"/>
          </p:cNvGraphicFramePr>
          <p:nvPr>
            <p:extLst>
              <p:ext uri="{D42A27DB-BD31-4B8C-83A1-F6EECF244321}">
                <p14:modId xmlns:p14="http://schemas.microsoft.com/office/powerpoint/2010/main" val="2776877143"/>
              </p:ext>
            </p:extLst>
          </p:nvPr>
        </p:nvGraphicFramePr>
        <p:xfrm>
          <a:off x="1632992" y="2215041"/>
          <a:ext cx="3014322" cy="3551053"/>
        </p:xfrm>
        <a:graphic>
          <a:graphicData uri="http://schemas.openxmlformats.org/drawingml/2006/table">
            <a:tbl>
              <a:tblPr firstRow="1" bandRow="1">
                <a:tableStyleId>{5C22544A-7EE6-4342-B048-85BDC9FD1C3A}</a:tableStyleId>
              </a:tblPr>
              <a:tblGrid>
                <a:gridCol w="1507161">
                  <a:extLst>
                    <a:ext uri="{9D8B030D-6E8A-4147-A177-3AD203B41FA5}">
                      <a16:colId xmlns:a16="http://schemas.microsoft.com/office/drawing/2014/main" val="20000"/>
                    </a:ext>
                  </a:extLst>
                </a:gridCol>
                <a:gridCol w="1507161">
                  <a:extLst>
                    <a:ext uri="{9D8B030D-6E8A-4147-A177-3AD203B41FA5}">
                      <a16:colId xmlns:a16="http://schemas.microsoft.com/office/drawing/2014/main" val="20001"/>
                    </a:ext>
                  </a:extLst>
                </a:gridCol>
              </a:tblGrid>
              <a:tr h="322823">
                <a:tc>
                  <a:txBody>
                    <a:bodyPr/>
                    <a:lstStyle/>
                    <a:p>
                      <a:r>
                        <a:rPr lang="en-US" sz="1400" noProof="0" dirty="0"/>
                        <a:t>Female Times [s]</a:t>
                      </a:r>
                    </a:p>
                  </a:txBody>
                  <a:tcPr/>
                </a:tc>
                <a:tc>
                  <a:txBody>
                    <a:bodyPr/>
                    <a:lstStyle/>
                    <a:p>
                      <a:r>
                        <a:rPr lang="en-US" sz="1400" noProof="0" dirty="0"/>
                        <a:t>Male Times [s]</a:t>
                      </a:r>
                    </a:p>
                  </a:txBody>
                  <a:tcPr/>
                </a:tc>
                <a:extLst>
                  <a:ext uri="{0D108BD9-81ED-4DB2-BD59-A6C34878D82A}">
                    <a16:rowId xmlns:a16="http://schemas.microsoft.com/office/drawing/2014/main" val="10000"/>
                  </a:ext>
                </a:extLst>
              </a:tr>
              <a:tr h="322823">
                <a:tc>
                  <a:txBody>
                    <a:bodyPr/>
                    <a:lstStyle/>
                    <a:p>
                      <a:r>
                        <a:rPr lang="hr-HR" sz="1400" dirty="0"/>
                        <a:t>176</a:t>
                      </a:r>
                    </a:p>
                  </a:txBody>
                  <a:tcPr/>
                </a:tc>
                <a:tc>
                  <a:txBody>
                    <a:bodyPr/>
                    <a:lstStyle/>
                    <a:p>
                      <a:r>
                        <a:rPr lang="hr-HR" sz="1400" dirty="0"/>
                        <a:t>190</a:t>
                      </a:r>
                    </a:p>
                  </a:txBody>
                  <a:tcPr/>
                </a:tc>
                <a:extLst>
                  <a:ext uri="{0D108BD9-81ED-4DB2-BD59-A6C34878D82A}">
                    <a16:rowId xmlns:a16="http://schemas.microsoft.com/office/drawing/2014/main" val="10001"/>
                  </a:ext>
                </a:extLst>
              </a:tr>
              <a:tr h="322823">
                <a:tc>
                  <a:txBody>
                    <a:bodyPr/>
                    <a:lstStyle/>
                    <a:p>
                      <a:r>
                        <a:rPr lang="hr-HR" sz="1400" dirty="0"/>
                        <a:t>256</a:t>
                      </a:r>
                    </a:p>
                  </a:txBody>
                  <a:tcPr/>
                </a:tc>
                <a:tc>
                  <a:txBody>
                    <a:bodyPr/>
                    <a:lstStyle/>
                    <a:p>
                      <a:r>
                        <a:rPr lang="hr-HR" sz="1400" dirty="0"/>
                        <a:t>245</a:t>
                      </a:r>
                    </a:p>
                  </a:txBody>
                  <a:tcPr/>
                </a:tc>
                <a:extLst>
                  <a:ext uri="{0D108BD9-81ED-4DB2-BD59-A6C34878D82A}">
                    <a16:rowId xmlns:a16="http://schemas.microsoft.com/office/drawing/2014/main" val="10002"/>
                  </a:ext>
                </a:extLst>
              </a:tr>
              <a:tr h="322823">
                <a:tc>
                  <a:txBody>
                    <a:bodyPr/>
                    <a:lstStyle/>
                    <a:p>
                      <a:r>
                        <a:rPr lang="hr-HR" sz="1400" dirty="0"/>
                        <a:t>278</a:t>
                      </a:r>
                    </a:p>
                  </a:txBody>
                  <a:tcPr/>
                </a:tc>
                <a:tc>
                  <a:txBody>
                    <a:bodyPr/>
                    <a:lstStyle/>
                    <a:p>
                      <a:r>
                        <a:rPr lang="hr-HR" sz="1400" dirty="0"/>
                        <a:t>260</a:t>
                      </a:r>
                    </a:p>
                  </a:txBody>
                  <a:tcPr/>
                </a:tc>
                <a:extLst>
                  <a:ext uri="{0D108BD9-81ED-4DB2-BD59-A6C34878D82A}">
                    <a16:rowId xmlns:a16="http://schemas.microsoft.com/office/drawing/2014/main" val="10003"/>
                  </a:ext>
                </a:extLst>
              </a:tr>
              <a:tr h="322823">
                <a:tc>
                  <a:txBody>
                    <a:bodyPr/>
                    <a:lstStyle/>
                    <a:p>
                      <a:r>
                        <a:rPr lang="hr-HR" sz="1400" dirty="0"/>
                        <a:t>187</a:t>
                      </a:r>
                    </a:p>
                  </a:txBody>
                  <a:tcPr/>
                </a:tc>
                <a:tc>
                  <a:txBody>
                    <a:bodyPr/>
                    <a:lstStyle/>
                    <a:p>
                      <a:r>
                        <a:rPr lang="hr-HR" sz="1400" dirty="0"/>
                        <a:t>185</a:t>
                      </a:r>
                    </a:p>
                  </a:txBody>
                  <a:tcPr/>
                </a:tc>
                <a:extLst>
                  <a:ext uri="{0D108BD9-81ED-4DB2-BD59-A6C34878D82A}">
                    <a16:rowId xmlns:a16="http://schemas.microsoft.com/office/drawing/2014/main" val="10004"/>
                  </a:ext>
                </a:extLst>
              </a:tr>
              <a:tr h="322823">
                <a:tc>
                  <a:txBody>
                    <a:bodyPr/>
                    <a:lstStyle/>
                    <a:p>
                      <a:r>
                        <a:rPr lang="hr-HR" sz="1400" dirty="0"/>
                        <a:t>260</a:t>
                      </a:r>
                    </a:p>
                  </a:txBody>
                  <a:tcPr/>
                </a:tc>
                <a:tc>
                  <a:txBody>
                    <a:bodyPr/>
                    <a:lstStyle/>
                    <a:p>
                      <a:r>
                        <a:rPr lang="hr-HR" sz="1400" dirty="0"/>
                        <a:t>245</a:t>
                      </a:r>
                    </a:p>
                  </a:txBody>
                  <a:tcPr/>
                </a:tc>
                <a:extLst>
                  <a:ext uri="{0D108BD9-81ED-4DB2-BD59-A6C34878D82A}">
                    <a16:rowId xmlns:a16="http://schemas.microsoft.com/office/drawing/2014/main" val="10005"/>
                  </a:ext>
                </a:extLst>
              </a:tr>
              <a:tr h="322823">
                <a:tc>
                  <a:txBody>
                    <a:bodyPr/>
                    <a:lstStyle/>
                    <a:p>
                      <a:r>
                        <a:rPr lang="hr-HR" sz="1400" dirty="0"/>
                        <a:t>234</a:t>
                      </a:r>
                    </a:p>
                  </a:txBody>
                  <a:tcPr/>
                </a:tc>
                <a:tc>
                  <a:txBody>
                    <a:bodyPr/>
                    <a:lstStyle/>
                    <a:p>
                      <a:r>
                        <a:rPr lang="hr-HR" sz="1400" dirty="0"/>
                        <a:t>189</a:t>
                      </a:r>
                    </a:p>
                  </a:txBody>
                  <a:tcPr/>
                </a:tc>
                <a:extLst>
                  <a:ext uri="{0D108BD9-81ED-4DB2-BD59-A6C34878D82A}">
                    <a16:rowId xmlns:a16="http://schemas.microsoft.com/office/drawing/2014/main" val="10006"/>
                  </a:ext>
                </a:extLst>
              </a:tr>
              <a:tr h="322823">
                <a:tc>
                  <a:txBody>
                    <a:bodyPr/>
                    <a:lstStyle/>
                    <a:p>
                      <a:r>
                        <a:rPr lang="hr-HR" sz="1400" dirty="0"/>
                        <a:t>190</a:t>
                      </a:r>
                    </a:p>
                  </a:txBody>
                  <a:tcPr/>
                </a:tc>
                <a:tc>
                  <a:txBody>
                    <a:bodyPr/>
                    <a:lstStyle/>
                    <a:p>
                      <a:r>
                        <a:rPr lang="hr-HR" sz="1400" dirty="0"/>
                        <a:t>230</a:t>
                      </a:r>
                    </a:p>
                  </a:txBody>
                  <a:tcPr/>
                </a:tc>
                <a:extLst>
                  <a:ext uri="{0D108BD9-81ED-4DB2-BD59-A6C34878D82A}">
                    <a16:rowId xmlns:a16="http://schemas.microsoft.com/office/drawing/2014/main" val="10007"/>
                  </a:ext>
                </a:extLst>
              </a:tr>
              <a:tr h="322823">
                <a:tc>
                  <a:txBody>
                    <a:bodyPr/>
                    <a:lstStyle/>
                    <a:p>
                      <a:r>
                        <a:rPr lang="hr-HR" sz="1400" dirty="0"/>
                        <a:t>184</a:t>
                      </a:r>
                    </a:p>
                  </a:txBody>
                  <a:tcPr/>
                </a:tc>
                <a:tc>
                  <a:txBody>
                    <a:bodyPr/>
                    <a:lstStyle/>
                    <a:p>
                      <a:r>
                        <a:rPr lang="hr-HR" sz="1400" dirty="0"/>
                        <a:t>187</a:t>
                      </a:r>
                    </a:p>
                  </a:txBody>
                  <a:tcPr/>
                </a:tc>
                <a:extLst>
                  <a:ext uri="{0D108BD9-81ED-4DB2-BD59-A6C34878D82A}">
                    <a16:rowId xmlns:a16="http://schemas.microsoft.com/office/drawing/2014/main" val="10008"/>
                  </a:ext>
                </a:extLst>
              </a:tr>
              <a:tr h="322823">
                <a:tc>
                  <a:txBody>
                    <a:bodyPr/>
                    <a:lstStyle/>
                    <a:p>
                      <a:r>
                        <a:rPr lang="hr-HR" sz="1400" dirty="0"/>
                        <a:t>293</a:t>
                      </a:r>
                    </a:p>
                  </a:txBody>
                  <a:tcPr/>
                </a:tc>
                <a:tc>
                  <a:txBody>
                    <a:bodyPr/>
                    <a:lstStyle/>
                    <a:p>
                      <a:r>
                        <a:rPr lang="hr-HR" sz="1400" dirty="0"/>
                        <a:t>190</a:t>
                      </a:r>
                    </a:p>
                  </a:txBody>
                  <a:tcPr/>
                </a:tc>
                <a:extLst>
                  <a:ext uri="{0D108BD9-81ED-4DB2-BD59-A6C34878D82A}">
                    <a16:rowId xmlns:a16="http://schemas.microsoft.com/office/drawing/2014/main" val="10009"/>
                  </a:ext>
                </a:extLst>
              </a:tr>
              <a:tr h="322823">
                <a:tc>
                  <a:txBody>
                    <a:bodyPr/>
                    <a:lstStyle/>
                    <a:p>
                      <a:r>
                        <a:rPr lang="hr-HR" sz="1400" dirty="0"/>
                        <a:t>193</a:t>
                      </a:r>
                    </a:p>
                  </a:txBody>
                  <a:tcPr/>
                </a:tc>
                <a:tc>
                  <a:txBody>
                    <a:bodyPr/>
                    <a:lstStyle/>
                    <a:p>
                      <a:r>
                        <a:rPr lang="hr-HR" sz="1400" dirty="0"/>
                        <a:t>180</a:t>
                      </a:r>
                    </a:p>
                  </a:txBody>
                  <a:tcPr/>
                </a:tc>
                <a:extLst>
                  <a:ext uri="{0D108BD9-81ED-4DB2-BD59-A6C34878D82A}">
                    <a16:rowId xmlns:a16="http://schemas.microsoft.com/office/drawing/2014/main" val="10010"/>
                  </a:ext>
                </a:extLst>
              </a:tr>
            </a:tbl>
          </a:graphicData>
        </a:graphic>
      </p:graphicFrame>
      <p:pic>
        <p:nvPicPr>
          <p:cNvPr id="6" name="Picture 5"/>
          <p:cNvPicPr>
            <a:picLocks noChangeAspect="1"/>
          </p:cNvPicPr>
          <p:nvPr/>
        </p:nvPicPr>
        <p:blipFill>
          <a:blip r:embed="rId3"/>
          <a:stretch>
            <a:fillRect/>
          </a:stretch>
        </p:blipFill>
        <p:spPr>
          <a:xfrm>
            <a:off x="5664594" y="2662949"/>
            <a:ext cx="4907705" cy="2847079"/>
          </a:xfrm>
          <a:prstGeom prst="rect">
            <a:avLst/>
          </a:prstGeom>
        </p:spPr>
      </p:pic>
    </p:spTree>
    <p:extLst>
      <p:ext uri="{BB962C8B-B14F-4D97-AF65-F5344CB8AC3E}">
        <p14:creationId xmlns:p14="http://schemas.microsoft.com/office/powerpoint/2010/main" val="12370318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8258255" y="2965369"/>
            <a:ext cx="3777539" cy="918676"/>
          </a:xfrm>
          <a:prstGeom prst="rect">
            <a:avLst/>
          </a:prstGeom>
        </p:spPr>
      </p:pic>
      <p:pic>
        <p:nvPicPr>
          <p:cNvPr id="5" name="Picture 4"/>
          <p:cNvPicPr>
            <a:picLocks noChangeAspect="1"/>
          </p:cNvPicPr>
          <p:nvPr/>
        </p:nvPicPr>
        <p:blipFill>
          <a:blip r:embed="rId3"/>
          <a:stretch>
            <a:fillRect/>
          </a:stretch>
        </p:blipFill>
        <p:spPr>
          <a:xfrm>
            <a:off x="4942598" y="1588874"/>
            <a:ext cx="7105660" cy="1305121"/>
          </a:xfrm>
          <a:prstGeom prst="rect">
            <a:avLst/>
          </a:prstGeom>
        </p:spPr>
      </p:pic>
      <p:pic>
        <p:nvPicPr>
          <p:cNvPr id="6" name="Picture 5"/>
          <p:cNvPicPr>
            <a:picLocks noChangeAspect="1"/>
          </p:cNvPicPr>
          <p:nvPr/>
        </p:nvPicPr>
        <p:blipFill>
          <a:blip r:embed="rId4"/>
          <a:stretch>
            <a:fillRect/>
          </a:stretch>
        </p:blipFill>
        <p:spPr>
          <a:xfrm>
            <a:off x="661149" y="1772412"/>
            <a:ext cx="3706456" cy="2630388"/>
          </a:xfrm>
          <a:prstGeom prst="rect">
            <a:avLst/>
          </a:prstGeom>
        </p:spPr>
      </p:pic>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Unrelated</a:t>
            </a:r>
            <a:r>
              <a:rPr lang="hr-HR" sz="4800" dirty="0"/>
              <a:t> t-test</a:t>
            </a:r>
            <a:endParaRPr lang="en-US" sz="4800" dirty="0"/>
          </a:p>
        </p:txBody>
      </p:sp>
      <p:sp>
        <p:nvSpPr>
          <p:cNvPr id="3" name="TextBox 2"/>
          <p:cNvSpPr txBox="1"/>
          <p:nvPr/>
        </p:nvSpPr>
        <p:spPr>
          <a:xfrm>
            <a:off x="417368" y="963502"/>
            <a:ext cx="11357263" cy="553998"/>
          </a:xfrm>
          <a:prstGeom prst="rect">
            <a:avLst/>
          </a:prstGeom>
          <a:noFill/>
        </p:spPr>
        <p:txBody>
          <a:bodyPr wrap="square" rtlCol="0">
            <a:spAutoFit/>
          </a:bodyPr>
          <a:lstStyle/>
          <a:p>
            <a:pPr marL="457200" indent="-457200">
              <a:buFont typeface="Arial" panose="020B0604020202020204" pitchFamily="34" charset="0"/>
              <a:buChar char="•"/>
            </a:pPr>
            <a:r>
              <a:rPr lang="en-US" sz="3000" b="1" dirty="0"/>
              <a:t>Perform the test and report the test outcomes </a:t>
            </a:r>
            <a:r>
              <a:rPr lang="en-US" sz="3000" b="1" baseline="30000" dirty="0"/>
              <a:t>*</a:t>
            </a:r>
          </a:p>
        </p:txBody>
      </p:sp>
      <p:sp>
        <p:nvSpPr>
          <p:cNvPr id="7" name="TextBox 6"/>
          <p:cNvSpPr txBox="1"/>
          <p:nvPr/>
        </p:nvSpPr>
        <p:spPr>
          <a:xfrm>
            <a:off x="3738312" y="4289819"/>
            <a:ext cx="1161826" cy="369332"/>
          </a:xfrm>
          <a:prstGeom prst="rect">
            <a:avLst/>
          </a:prstGeom>
          <a:solidFill>
            <a:srgbClr val="FF0000"/>
          </a:solidFill>
        </p:spPr>
        <p:txBody>
          <a:bodyPr wrap="square" rtlCol="0">
            <a:spAutoFit/>
          </a:bodyPr>
          <a:lstStyle/>
          <a:p>
            <a:r>
              <a:rPr lang="hr-HR" dirty="0">
                <a:solidFill>
                  <a:schemeClr val="bg1"/>
                </a:solidFill>
              </a:rPr>
              <a:t>MS EXCEL</a:t>
            </a:r>
          </a:p>
        </p:txBody>
      </p:sp>
      <p:sp>
        <p:nvSpPr>
          <p:cNvPr id="16" name="TextBox 15"/>
          <p:cNvSpPr txBox="1"/>
          <p:nvPr/>
        </p:nvSpPr>
        <p:spPr>
          <a:xfrm>
            <a:off x="10957885" y="1515972"/>
            <a:ext cx="1161826" cy="369332"/>
          </a:xfrm>
          <a:prstGeom prst="rect">
            <a:avLst/>
          </a:prstGeom>
          <a:solidFill>
            <a:srgbClr val="FF0000"/>
          </a:solidFill>
        </p:spPr>
        <p:txBody>
          <a:bodyPr wrap="square" rtlCol="0">
            <a:spAutoFit/>
          </a:bodyPr>
          <a:lstStyle/>
          <a:p>
            <a:r>
              <a:rPr lang="hr-HR" dirty="0">
                <a:solidFill>
                  <a:schemeClr val="bg1"/>
                </a:solidFill>
              </a:rPr>
              <a:t>IBM SPSS</a:t>
            </a:r>
          </a:p>
        </p:txBody>
      </p:sp>
      <p:sp>
        <p:nvSpPr>
          <p:cNvPr id="10" name="Rectangle 9"/>
          <p:cNvSpPr/>
          <p:nvPr/>
        </p:nvSpPr>
        <p:spPr>
          <a:xfrm>
            <a:off x="417367" y="3076845"/>
            <a:ext cx="3401597" cy="444584"/>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8" name="Rectangle 17"/>
          <p:cNvSpPr/>
          <p:nvPr/>
        </p:nvSpPr>
        <p:spPr>
          <a:xfrm>
            <a:off x="417366" y="3945133"/>
            <a:ext cx="3401597" cy="207916"/>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9" name="Rectangular Callout 18"/>
          <p:cNvSpPr/>
          <p:nvPr/>
        </p:nvSpPr>
        <p:spPr>
          <a:xfrm>
            <a:off x="5346097" y="3022634"/>
            <a:ext cx="2391188" cy="1544795"/>
          </a:xfrm>
          <a:prstGeom prst="wedgeRectCallout">
            <a:avLst>
              <a:gd name="adj1" fmla="val -86516"/>
              <a:gd name="adj2" fmla="val 12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0" name="Rectangular Callout 19"/>
          <p:cNvSpPr/>
          <p:nvPr/>
        </p:nvSpPr>
        <p:spPr>
          <a:xfrm>
            <a:off x="5455344" y="3103219"/>
            <a:ext cx="2205316" cy="1369141"/>
          </a:xfrm>
          <a:prstGeom prst="wedgeRectCallout">
            <a:avLst>
              <a:gd name="adj1" fmla="val 95238"/>
              <a:gd name="adj2" fmla="val -7399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r-HR" altLang="sr-Latn-RS" dirty="0"/>
              <a:t>t(18) = 0.88, p &gt; .05, </a:t>
            </a:r>
            <a:r>
              <a:rPr lang="en-US" altLang="sr-Latn-RS" dirty="0"/>
              <a:t>ns</a:t>
            </a:r>
            <a:r>
              <a:rPr lang="hr-HR" altLang="sr-Latn-RS" dirty="0"/>
              <a:t> (</a:t>
            </a:r>
            <a:r>
              <a:rPr lang="en-US" altLang="sr-Latn-RS" dirty="0"/>
              <a:t>not</a:t>
            </a:r>
            <a:r>
              <a:rPr lang="hr-HR" altLang="sr-Latn-RS" dirty="0"/>
              <a:t> </a:t>
            </a:r>
            <a:r>
              <a:rPr lang="en-US" altLang="sr-Latn-RS" dirty="0"/>
              <a:t>significant</a:t>
            </a:r>
            <a:r>
              <a:rPr lang="hr-HR" altLang="sr-Latn-RS" dirty="0"/>
              <a:t>)</a:t>
            </a:r>
            <a:endParaRPr lang="hr-HR" dirty="0"/>
          </a:p>
        </p:txBody>
      </p:sp>
      <p:sp>
        <p:nvSpPr>
          <p:cNvPr id="22" name="Rectangle 21"/>
          <p:cNvSpPr/>
          <p:nvPr/>
        </p:nvSpPr>
        <p:spPr>
          <a:xfrm>
            <a:off x="563761" y="5018381"/>
            <a:ext cx="11064476" cy="1015663"/>
          </a:xfrm>
          <a:prstGeom prst="rect">
            <a:avLst/>
          </a:prstGeom>
          <a:ln w="19050">
            <a:solidFill>
              <a:schemeClr val="tx1"/>
            </a:solidFill>
          </a:ln>
        </p:spPr>
        <p:txBody>
          <a:bodyPr wrap="square">
            <a:spAutoFit/>
          </a:bodyPr>
          <a:lstStyle/>
          <a:p>
            <a:r>
              <a:rPr lang="en-US" sz="2000" dirty="0"/>
              <a:t>An unrelated t-test was conducted to determine the effect of gender on a task execution time within the target mobile app. The mean time of performing the task by women (M=225.1 </a:t>
            </a:r>
            <a:r>
              <a:rPr lang="en-US" sz="2000" dirty="0">
                <a:cs typeface="Calibri" panose="020F0502020204030204" pitchFamily="34" charset="0"/>
              </a:rPr>
              <a:t>± 44.06 </a:t>
            </a:r>
            <a:r>
              <a:rPr lang="en-US" sz="2000" dirty="0"/>
              <a:t>s) is not significantly different than the mean time obtained by men (M=210.1 </a:t>
            </a:r>
            <a:r>
              <a:rPr lang="en-US" sz="2000" dirty="0">
                <a:cs typeface="Calibri" panose="020F0502020204030204" pitchFamily="34" charset="0"/>
              </a:rPr>
              <a:t>± 30.99 </a:t>
            </a:r>
            <a:r>
              <a:rPr lang="en-US" sz="2000" dirty="0"/>
              <a:t>s), </a:t>
            </a:r>
            <a:r>
              <a:rPr lang="en-US" sz="2000" b="1" dirty="0">
                <a:solidFill>
                  <a:srgbClr val="FF0000"/>
                </a:solidFill>
              </a:rPr>
              <a:t>t(18) = 0.88, p &gt; .05</a:t>
            </a:r>
            <a:r>
              <a:rPr lang="en-US" sz="2000" dirty="0"/>
              <a:t>. </a:t>
            </a:r>
          </a:p>
        </p:txBody>
      </p:sp>
      <p:sp>
        <p:nvSpPr>
          <p:cNvPr id="17" name="Subtitle 2"/>
          <p:cNvSpPr>
            <a:spLocks noGrp="1"/>
          </p:cNvSpPr>
          <p:nvPr>
            <p:ph type="subTitle" idx="1"/>
          </p:nvPr>
        </p:nvSpPr>
        <p:spPr>
          <a:xfrm>
            <a:off x="193697" y="6352603"/>
            <a:ext cx="7089230" cy="347135"/>
          </a:xfrm>
        </p:spPr>
        <p:txBody>
          <a:bodyPr>
            <a:normAutofit/>
          </a:bodyPr>
          <a:lstStyle/>
          <a:p>
            <a:pPr algn="l"/>
            <a:r>
              <a:rPr lang="en-US" sz="1800" baseline="30000" dirty="0"/>
              <a:t>*</a:t>
            </a:r>
            <a:r>
              <a:rPr lang="en-US" sz="1800" dirty="0"/>
              <a:t> For demonstration of doing unrelated t-test „by hand”, see Appendix.</a:t>
            </a:r>
            <a:endParaRPr lang="en-US" sz="1800" i="1" dirty="0"/>
          </a:p>
        </p:txBody>
      </p:sp>
      <p:sp>
        <p:nvSpPr>
          <p:cNvPr id="21" name="Rectangle 20"/>
          <p:cNvSpPr/>
          <p:nvPr/>
        </p:nvSpPr>
        <p:spPr>
          <a:xfrm>
            <a:off x="7755641" y="2212260"/>
            <a:ext cx="1626104" cy="359421"/>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16214443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Wilcoxon signed-rank test</a:t>
            </a:r>
          </a:p>
        </p:txBody>
      </p:sp>
      <p:sp>
        <p:nvSpPr>
          <p:cNvPr id="3" name="TextBox 2"/>
          <p:cNvSpPr txBox="1"/>
          <p:nvPr/>
        </p:nvSpPr>
        <p:spPr>
          <a:xfrm>
            <a:off x="417368" y="963502"/>
            <a:ext cx="11357263" cy="1477328"/>
          </a:xfrm>
          <a:prstGeom prst="rect">
            <a:avLst/>
          </a:prstGeom>
          <a:noFill/>
        </p:spPr>
        <p:txBody>
          <a:bodyPr wrap="square" rtlCol="0">
            <a:spAutoFit/>
          </a:bodyPr>
          <a:lstStyle/>
          <a:p>
            <a:pPr marL="457200" indent="-457200">
              <a:buFont typeface="Arial" panose="020B0604020202020204" pitchFamily="34" charset="0"/>
              <a:buChar char="•"/>
            </a:pPr>
            <a:r>
              <a:rPr lang="en-US" sz="3000" b="1" dirty="0"/>
              <a:t>A </a:t>
            </a:r>
            <a:r>
              <a:rPr lang="en-US" sz="3000" b="1" dirty="0">
                <a:solidFill>
                  <a:srgbClr val="FF0000"/>
                </a:solidFill>
              </a:rPr>
              <a:t>non-parametric</a:t>
            </a:r>
            <a:r>
              <a:rPr lang="en-US" sz="3000" b="1" dirty="0"/>
              <a:t> equivalent of the related-t test</a:t>
            </a:r>
          </a:p>
          <a:p>
            <a:pPr marL="457200" indent="-457200">
              <a:buFont typeface="Arial" panose="020B0604020202020204" pitchFamily="34" charset="0"/>
              <a:buChar char="•"/>
            </a:pPr>
            <a:r>
              <a:rPr lang="en-US" sz="3000" b="1" dirty="0"/>
              <a:t>Typically used when comparing the two </a:t>
            </a:r>
            <a:r>
              <a:rPr lang="hr-HR" sz="3000" b="1" dirty="0"/>
              <a:t>data </a:t>
            </a:r>
            <a:r>
              <a:rPr lang="en-US" sz="3000" b="1" dirty="0"/>
              <a:t>groups</a:t>
            </a:r>
            <a:br>
              <a:rPr lang="en-US" sz="3000" b="1" dirty="0"/>
            </a:br>
            <a:r>
              <a:rPr lang="en-US" sz="3000" b="1" dirty="0"/>
              <a:t>(</a:t>
            </a:r>
            <a:r>
              <a:rPr lang="en-US" sz="3000" b="1" dirty="0">
                <a:solidFill>
                  <a:srgbClr val="FF0000"/>
                </a:solidFill>
              </a:rPr>
              <a:t>resulting from a RM experiment</a:t>
            </a:r>
            <a:r>
              <a:rPr lang="en-US" sz="3000" b="1" dirty="0"/>
              <a:t>)</a:t>
            </a:r>
          </a:p>
        </p:txBody>
      </p:sp>
      <p:sp>
        <p:nvSpPr>
          <p:cNvPr id="6" name="TextBox 5"/>
          <p:cNvSpPr txBox="1"/>
          <p:nvPr/>
        </p:nvSpPr>
        <p:spPr>
          <a:xfrm>
            <a:off x="417369" y="2546676"/>
            <a:ext cx="7587944" cy="4247317"/>
          </a:xfrm>
          <a:prstGeom prst="rect">
            <a:avLst/>
          </a:prstGeom>
          <a:noFill/>
        </p:spPr>
        <p:txBody>
          <a:bodyPr wrap="square" rtlCol="0">
            <a:spAutoFit/>
          </a:bodyPr>
          <a:lstStyle/>
          <a:p>
            <a:pPr marL="457200" indent="-457200">
              <a:buFont typeface="Arial" panose="020B0604020202020204" pitchFamily="34" charset="0"/>
              <a:buChar char="•"/>
            </a:pPr>
            <a:r>
              <a:rPr lang="en-US" sz="3000" dirty="0"/>
              <a:t>Example</a:t>
            </a:r>
            <a:endParaRPr lang="en-US" sz="2400" dirty="0"/>
          </a:p>
          <a:p>
            <a:pPr marL="914400" lvl="1" indent="-457200">
              <a:buFont typeface="Calibri" panose="020F0502020204030204" pitchFamily="34" charset="0"/>
              <a:buChar char="−"/>
            </a:pPr>
            <a:r>
              <a:rPr lang="en-US" sz="2400" dirty="0"/>
              <a:t>Investigating the use of a target web application, where the interaction is based on the use of a mouse or a keyboard</a:t>
            </a:r>
          </a:p>
          <a:p>
            <a:pPr lvl="1"/>
            <a:endParaRPr lang="en-US" sz="2400" dirty="0"/>
          </a:p>
          <a:p>
            <a:pPr marL="914400" lvl="1" indent="-457200">
              <a:buFont typeface="Calibri" panose="020F0502020204030204" pitchFamily="34" charset="0"/>
              <a:buChar char="−"/>
            </a:pPr>
            <a:r>
              <a:rPr lang="en-US" sz="2400" dirty="0"/>
              <a:t>Measurement: user's </a:t>
            </a:r>
            <a:r>
              <a:rPr lang="en-US" sz="2400" dirty="0">
                <a:solidFill>
                  <a:srgbClr val="FF0000"/>
                </a:solidFill>
              </a:rPr>
              <a:t>subjective attitude</a:t>
            </a:r>
            <a:r>
              <a:rPr lang="en-US" sz="2400" dirty="0"/>
              <a:t> towards the usability of the interaction; </a:t>
            </a:r>
            <a:r>
              <a:rPr lang="en-US" sz="2400" dirty="0" err="1">
                <a:solidFill>
                  <a:srgbClr val="FF0000"/>
                </a:solidFill>
              </a:rPr>
              <a:t>Likert</a:t>
            </a:r>
            <a:r>
              <a:rPr lang="en-US" sz="2400" dirty="0">
                <a:solidFill>
                  <a:srgbClr val="FF0000"/>
                </a:solidFill>
              </a:rPr>
              <a:t> scale </a:t>
            </a:r>
            <a:r>
              <a:rPr lang="en-US" sz="2400" dirty="0"/>
              <a:t>(for usability statements, discrete values ​​are offered with 1=</a:t>
            </a:r>
            <a:r>
              <a:rPr lang="en-US" sz="2400" i="1" dirty="0"/>
              <a:t>Strongly Disagree</a:t>
            </a:r>
            <a:r>
              <a:rPr lang="en-US" sz="2400" dirty="0"/>
              <a:t> and 7=</a:t>
            </a:r>
            <a:r>
              <a:rPr lang="en-US" sz="2400" i="1" dirty="0"/>
              <a:t>Strongly Agree</a:t>
            </a:r>
            <a:r>
              <a:rPr lang="en-US" sz="2400" dirty="0"/>
              <a:t>); a higher overall score indicates a better perception of usability)</a:t>
            </a:r>
          </a:p>
        </p:txBody>
      </p:sp>
      <p:graphicFrame>
        <p:nvGraphicFramePr>
          <p:cNvPr id="10" name="Table 9"/>
          <p:cNvGraphicFramePr>
            <a:graphicFrameLocks noGrp="1"/>
          </p:cNvGraphicFramePr>
          <p:nvPr>
            <p:extLst>
              <p:ext uri="{D42A27DB-BD31-4B8C-83A1-F6EECF244321}">
                <p14:modId xmlns:p14="http://schemas.microsoft.com/office/powerpoint/2010/main" val="4144152330"/>
              </p:ext>
            </p:extLst>
          </p:nvPr>
        </p:nvGraphicFramePr>
        <p:xfrm>
          <a:off x="8185437" y="2948772"/>
          <a:ext cx="3589193" cy="3725279"/>
        </p:xfrm>
        <a:graphic>
          <a:graphicData uri="http://schemas.openxmlformats.org/drawingml/2006/table">
            <a:tbl>
              <a:tblPr firstRow="1" bandRow="1">
                <a:tableStyleId>{5C22544A-7EE6-4342-B048-85BDC9FD1C3A}</a:tableStyleId>
              </a:tblPr>
              <a:tblGrid>
                <a:gridCol w="1033867">
                  <a:extLst>
                    <a:ext uri="{9D8B030D-6E8A-4147-A177-3AD203B41FA5}">
                      <a16:colId xmlns:a16="http://schemas.microsoft.com/office/drawing/2014/main" val="20000"/>
                    </a:ext>
                  </a:extLst>
                </a:gridCol>
                <a:gridCol w="1237129">
                  <a:extLst>
                    <a:ext uri="{9D8B030D-6E8A-4147-A177-3AD203B41FA5}">
                      <a16:colId xmlns:a16="http://schemas.microsoft.com/office/drawing/2014/main" val="20001"/>
                    </a:ext>
                  </a:extLst>
                </a:gridCol>
                <a:gridCol w="1318197">
                  <a:extLst>
                    <a:ext uri="{9D8B030D-6E8A-4147-A177-3AD203B41FA5}">
                      <a16:colId xmlns:a16="http://schemas.microsoft.com/office/drawing/2014/main" val="20002"/>
                    </a:ext>
                  </a:extLst>
                </a:gridCol>
              </a:tblGrid>
              <a:tr h="677539">
                <a:tc>
                  <a:txBody>
                    <a:bodyPr/>
                    <a:lstStyle/>
                    <a:p>
                      <a:r>
                        <a:rPr lang="hr-HR" sz="1400" dirty="0"/>
                        <a:t>Participant</a:t>
                      </a:r>
                    </a:p>
                  </a:txBody>
                  <a:tcPr marL="91439" marR="91439" marT="45707" marB="45707"/>
                </a:tc>
                <a:tc>
                  <a:txBody>
                    <a:bodyPr/>
                    <a:lstStyle/>
                    <a:p>
                      <a:r>
                        <a:rPr lang="en-US" sz="1400" noProof="0" dirty="0"/>
                        <a:t>Mouse Input Attitude Score</a:t>
                      </a:r>
                    </a:p>
                  </a:txBody>
                  <a:tcPr marL="91439" marR="91439" marT="45707" marB="45707"/>
                </a:tc>
                <a:tc>
                  <a:txBody>
                    <a:bodyPr/>
                    <a:lstStyle/>
                    <a:p>
                      <a:r>
                        <a:rPr lang="en-US" sz="1400" noProof="0" dirty="0"/>
                        <a:t>Keyboard Input Attitude Score</a:t>
                      </a:r>
                    </a:p>
                  </a:txBody>
                  <a:tcPr marL="91439" marR="91439" marT="45707" marB="45707"/>
                </a:tc>
                <a:extLst>
                  <a:ext uri="{0D108BD9-81ED-4DB2-BD59-A6C34878D82A}">
                    <a16:rowId xmlns:a16="http://schemas.microsoft.com/office/drawing/2014/main" val="10000"/>
                  </a:ext>
                </a:extLst>
              </a:tr>
              <a:tr h="290358">
                <a:tc>
                  <a:txBody>
                    <a:bodyPr/>
                    <a:lstStyle/>
                    <a:p>
                      <a:r>
                        <a:rPr lang="hr-HR" sz="1400" dirty="0"/>
                        <a:t>1</a:t>
                      </a:r>
                    </a:p>
                  </a:txBody>
                  <a:tcPr marL="91439" marR="91439" marT="45707" marB="45707"/>
                </a:tc>
                <a:tc>
                  <a:txBody>
                    <a:bodyPr/>
                    <a:lstStyle/>
                    <a:p>
                      <a:r>
                        <a:rPr lang="hr-HR" sz="1400" dirty="0"/>
                        <a:t>25</a:t>
                      </a:r>
                    </a:p>
                  </a:txBody>
                  <a:tcPr marL="91439" marR="91439" marT="45707" marB="45707"/>
                </a:tc>
                <a:tc>
                  <a:txBody>
                    <a:bodyPr/>
                    <a:lstStyle/>
                    <a:p>
                      <a:r>
                        <a:rPr lang="hr-HR" sz="1400"/>
                        <a:t>38</a:t>
                      </a:r>
                      <a:endParaRPr lang="hr-HR" sz="1400" dirty="0"/>
                    </a:p>
                  </a:txBody>
                  <a:tcPr marL="91439" marR="91439" marT="45707" marB="45707"/>
                </a:tc>
                <a:extLst>
                  <a:ext uri="{0D108BD9-81ED-4DB2-BD59-A6C34878D82A}">
                    <a16:rowId xmlns:a16="http://schemas.microsoft.com/office/drawing/2014/main" val="10001"/>
                  </a:ext>
                </a:extLst>
              </a:tr>
              <a:tr h="290358">
                <a:tc>
                  <a:txBody>
                    <a:bodyPr/>
                    <a:lstStyle/>
                    <a:p>
                      <a:r>
                        <a:rPr lang="hr-HR" sz="1400" dirty="0"/>
                        <a:t>2</a:t>
                      </a:r>
                    </a:p>
                  </a:txBody>
                  <a:tcPr marL="91439" marR="91439" marT="45707" marB="45707"/>
                </a:tc>
                <a:tc>
                  <a:txBody>
                    <a:bodyPr/>
                    <a:lstStyle/>
                    <a:p>
                      <a:r>
                        <a:rPr lang="hr-HR" sz="1400" dirty="0"/>
                        <a:t>24</a:t>
                      </a:r>
                    </a:p>
                  </a:txBody>
                  <a:tcPr marL="91439" marR="91439" marT="45707" marB="45707"/>
                </a:tc>
                <a:tc>
                  <a:txBody>
                    <a:bodyPr/>
                    <a:lstStyle/>
                    <a:p>
                      <a:r>
                        <a:rPr lang="hr-HR" sz="1400"/>
                        <a:t>39</a:t>
                      </a:r>
                      <a:endParaRPr lang="hr-HR" sz="1400" dirty="0"/>
                    </a:p>
                  </a:txBody>
                  <a:tcPr marL="91439" marR="91439" marT="45707" marB="45707"/>
                </a:tc>
                <a:extLst>
                  <a:ext uri="{0D108BD9-81ED-4DB2-BD59-A6C34878D82A}">
                    <a16:rowId xmlns:a16="http://schemas.microsoft.com/office/drawing/2014/main" val="10002"/>
                  </a:ext>
                </a:extLst>
              </a:tr>
              <a:tr h="290358">
                <a:tc>
                  <a:txBody>
                    <a:bodyPr/>
                    <a:lstStyle/>
                    <a:p>
                      <a:r>
                        <a:rPr lang="hr-HR" sz="1400" dirty="0"/>
                        <a:t>3</a:t>
                      </a:r>
                    </a:p>
                  </a:txBody>
                  <a:tcPr marL="91439" marR="91439" marT="45707" marB="45707"/>
                </a:tc>
                <a:tc>
                  <a:txBody>
                    <a:bodyPr/>
                    <a:lstStyle/>
                    <a:p>
                      <a:r>
                        <a:rPr lang="hr-HR" sz="1400" dirty="0"/>
                        <a:t>32</a:t>
                      </a:r>
                    </a:p>
                  </a:txBody>
                  <a:tcPr marL="91439" marR="91439" marT="45707" marB="45707"/>
                </a:tc>
                <a:tc>
                  <a:txBody>
                    <a:bodyPr/>
                    <a:lstStyle/>
                    <a:p>
                      <a:r>
                        <a:rPr lang="hr-HR" sz="1400"/>
                        <a:t>37</a:t>
                      </a:r>
                      <a:endParaRPr lang="hr-HR" sz="1400" dirty="0"/>
                    </a:p>
                  </a:txBody>
                  <a:tcPr marL="91439" marR="91439" marT="45707" marB="45707"/>
                </a:tc>
                <a:extLst>
                  <a:ext uri="{0D108BD9-81ED-4DB2-BD59-A6C34878D82A}">
                    <a16:rowId xmlns:a16="http://schemas.microsoft.com/office/drawing/2014/main" val="10003"/>
                  </a:ext>
                </a:extLst>
              </a:tr>
              <a:tr h="290358">
                <a:tc>
                  <a:txBody>
                    <a:bodyPr/>
                    <a:lstStyle/>
                    <a:p>
                      <a:r>
                        <a:rPr lang="hr-HR" sz="1400" dirty="0"/>
                        <a:t>4</a:t>
                      </a:r>
                    </a:p>
                  </a:txBody>
                  <a:tcPr marL="91439" marR="91439" marT="45707" marB="45707"/>
                </a:tc>
                <a:tc>
                  <a:txBody>
                    <a:bodyPr/>
                    <a:lstStyle/>
                    <a:p>
                      <a:r>
                        <a:rPr lang="hr-HR" sz="1400" dirty="0"/>
                        <a:t>29</a:t>
                      </a:r>
                    </a:p>
                  </a:txBody>
                  <a:tcPr marL="91439" marR="91439" marT="45707" marB="45707"/>
                </a:tc>
                <a:tc>
                  <a:txBody>
                    <a:bodyPr/>
                    <a:lstStyle/>
                    <a:p>
                      <a:r>
                        <a:rPr lang="hr-HR" sz="1400"/>
                        <a:t>36</a:t>
                      </a:r>
                      <a:endParaRPr lang="hr-HR" sz="1400" dirty="0"/>
                    </a:p>
                  </a:txBody>
                  <a:tcPr marL="91439" marR="91439" marT="45707" marB="45707"/>
                </a:tc>
                <a:extLst>
                  <a:ext uri="{0D108BD9-81ED-4DB2-BD59-A6C34878D82A}">
                    <a16:rowId xmlns:a16="http://schemas.microsoft.com/office/drawing/2014/main" val="10004"/>
                  </a:ext>
                </a:extLst>
              </a:tr>
              <a:tr h="290358">
                <a:tc>
                  <a:txBody>
                    <a:bodyPr/>
                    <a:lstStyle/>
                    <a:p>
                      <a:r>
                        <a:rPr lang="hr-HR" sz="1400" dirty="0"/>
                        <a:t>5</a:t>
                      </a:r>
                    </a:p>
                  </a:txBody>
                  <a:tcPr marL="91439" marR="91439" marT="45707" marB="45707"/>
                </a:tc>
                <a:tc>
                  <a:txBody>
                    <a:bodyPr/>
                    <a:lstStyle/>
                    <a:p>
                      <a:r>
                        <a:rPr lang="hr-HR" sz="1400" dirty="0"/>
                        <a:t>38</a:t>
                      </a:r>
                    </a:p>
                  </a:txBody>
                  <a:tcPr marL="91439" marR="91439" marT="45707" marB="45707"/>
                </a:tc>
                <a:tc>
                  <a:txBody>
                    <a:bodyPr/>
                    <a:lstStyle/>
                    <a:p>
                      <a:r>
                        <a:rPr lang="hr-HR" sz="1400"/>
                        <a:t>34</a:t>
                      </a:r>
                      <a:endParaRPr lang="hr-HR" sz="1400" dirty="0"/>
                    </a:p>
                  </a:txBody>
                  <a:tcPr marL="91439" marR="91439" marT="45707" marB="45707"/>
                </a:tc>
                <a:extLst>
                  <a:ext uri="{0D108BD9-81ED-4DB2-BD59-A6C34878D82A}">
                    <a16:rowId xmlns:a16="http://schemas.microsoft.com/office/drawing/2014/main" val="10005"/>
                  </a:ext>
                </a:extLst>
              </a:tr>
              <a:tr h="290358">
                <a:tc>
                  <a:txBody>
                    <a:bodyPr/>
                    <a:lstStyle/>
                    <a:p>
                      <a:r>
                        <a:rPr lang="hr-HR" sz="1400" dirty="0"/>
                        <a:t>6</a:t>
                      </a:r>
                    </a:p>
                  </a:txBody>
                  <a:tcPr marL="91439" marR="91439" marT="45707" marB="45707"/>
                </a:tc>
                <a:tc>
                  <a:txBody>
                    <a:bodyPr/>
                    <a:lstStyle/>
                    <a:p>
                      <a:r>
                        <a:rPr lang="hr-HR" sz="1400" dirty="0"/>
                        <a:t>31</a:t>
                      </a:r>
                    </a:p>
                  </a:txBody>
                  <a:tcPr marL="91439" marR="91439" marT="45707" marB="45707"/>
                </a:tc>
                <a:tc>
                  <a:txBody>
                    <a:bodyPr/>
                    <a:lstStyle/>
                    <a:p>
                      <a:r>
                        <a:rPr lang="hr-HR" sz="1400"/>
                        <a:t>30</a:t>
                      </a:r>
                      <a:endParaRPr lang="hr-HR" sz="1400" dirty="0"/>
                    </a:p>
                  </a:txBody>
                  <a:tcPr marL="91439" marR="91439" marT="45707" marB="45707"/>
                </a:tc>
                <a:extLst>
                  <a:ext uri="{0D108BD9-81ED-4DB2-BD59-A6C34878D82A}">
                    <a16:rowId xmlns:a16="http://schemas.microsoft.com/office/drawing/2014/main" val="10006"/>
                  </a:ext>
                </a:extLst>
              </a:tr>
              <a:tr h="290358">
                <a:tc>
                  <a:txBody>
                    <a:bodyPr/>
                    <a:lstStyle/>
                    <a:p>
                      <a:r>
                        <a:rPr lang="hr-HR" sz="1400" dirty="0"/>
                        <a:t>7</a:t>
                      </a:r>
                    </a:p>
                  </a:txBody>
                  <a:tcPr marL="91439" marR="91439" marT="45707" marB="45707"/>
                </a:tc>
                <a:tc>
                  <a:txBody>
                    <a:bodyPr/>
                    <a:lstStyle/>
                    <a:p>
                      <a:r>
                        <a:rPr lang="hr-HR" sz="1400" dirty="0"/>
                        <a:t>27</a:t>
                      </a:r>
                    </a:p>
                  </a:txBody>
                  <a:tcPr marL="91439" marR="91439" marT="45707" marB="45707"/>
                </a:tc>
                <a:tc>
                  <a:txBody>
                    <a:bodyPr/>
                    <a:lstStyle/>
                    <a:p>
                      <a:r>
                        <a:rPr lang="hr-HR" sz="1400"/>
                        <a:t>31</a:t>
                      </a:r>
                      <a:endParaRPr lang="hr-HR" sz="1400" dirty="0"/>
                    </a:p>
                  </a:txBody>
                  <a:tcPr marL="91439" marR="91439" marT="45707" marB="45707"/>
                </a:tc>
                <a:extLst>
                  <a:ext uri="{0D108BD9-81ED-4DB2-BD59-A6C34878D82A}">
                    <a16:rowId xmlns:a16="http://schemas.microsoft.com/office/drawing/2014/main" val="10007"/>
                  </a:ext>
                </a:extLst>
              </a:tr>
              <a:tr h="290358">
                <a:tc>
                  <a:txBody>
                    <a:bodyPr/>
                    <a:lstStyle/>
                    <a:p>
                      <a:r>
                        <a:rPr lang="hr-HR" sz="1400" dirty="0"/>
                        <a:t>8</a:t>
                      </a:r>
                    </a:p>
                  </a:txBody>
                  <a:tcPr marL="91439" marR="91439" marT="45707" marB="45707"/>
                </a:tc>
                <a:tc>
                  <a:txBody>
                    <a:bodyPr/>
                    <a:lstStyle/>
                    <a:p>
                      <a:r>
                        <a:rPr lang="hr-HR" sz="1400" dirty="0"/>
                        <a:t>39</a:t>
                      </a:r>
                    </a:p>
                  </a:txBody>
                  <a:tcPr marL="91439" marR="91439" marT="45707" marB="45707"/>
                </a:tc>
                <a:tc>
                  <a:txBody>
                    <a:bodyPr/>
                    <a:lstStyle/>
                    <a:p>
                      <a:r>
                        <a:rPr lang="hr-HR" sz="1400"/>
                        <a:t>40</a:t>
                      </a:r>
                      <a:endParaRPr lang="hr-HR" sz="1400" dirty="0"/>
                    </a:p>
                  </a:txBody>
                  <a:tcPr marL="91439" marR="91439" marT="45707" marB="45707"/>
                </a:tc>
                <a:extLst>
                  <a:ext uri="{0D108BD9-81ED-4DB2-BD59-A6C34878D82A}">
                    <a16:rowId xmlns:a16="http://schemas.microsoft.com/office/drawing/2014/main" val="10008"/>
                  </a:ext>
                </a:extLst>
              </a:tr>
              <a:tr h="290358">
                <a:tc>
                  <a:txBody>
                    <a:bodyPr/>
                    <a:lstStyle/>
                    <a:p>
                      <a:r>
                        <a:rPr lang="hr-HR" sz="1400" dirty="0"/>
                        <a:t>9</a:t>
                      </a:r>
                    </a:p>
                  </a:txBody>
                  <a:tcPr marL="91439" marR="91439" marT="45707" marB="45707"/>
                </a:tc>
                <a:tc>
                  <a:txBody>
                    <a:bodyPr/>
                    <a:lstStyle/>
                    <a:p>
                      <a:r>
                        <a:rPr lang="hr-HR" sz="1400" dirty="0"/>
                        <a:t>21</a:t>
                      </a:r>
                    </a:p>
                  </a:txBody>
                  <a:tcPr marL="91439" marR="91439" marT="45707" marB="45707"/>
                </a:tc>
                <a:tc>
                  <a:txBody>
                    <a:bodyPr/>
                    <a:lstStyle/>
                    <a:p>
                      <a:r>
                        <a:rPr lang="hr-HR" sz="1400" dirty="0"/>
                        <a:t>35</a:t>
                      </a:r>
                    </a:p>
                  </a:txBody>
                  <a:tcPr marL="91439" marR="91439" marT="45707" marB="45707"/>
                </a:tc>
                <a:extLst>
                  <a:ext uri="{0D108BD9-81ED-4DB2-BD59-A6C34878D82A}">
                    <a16:rowId xmlns:a16="http://schemas.microsoft.com/office/drawing/2014/main" val="10009"/>
                  </a:ext>
                </a:extLst>
              </a:tr>
              <a:tr h="290358">
                <a:tc>
                  <a:txBody>
                    <a:bodyPr/>
                    <a:lstStyle/>
                    <a:p>
                      <a:r>
                        <a:rPr lang="hr-HR" sz="1400" dirty="0"/>
                        <a:t>10</a:t>
                      </a:r>
                    </a:p>
                  </a:txBody>
                  <a:tcPr marL="91439" marR="91439" marT="45707" marB="45707"/>
                </a:tc>
                <a:tc>
                  <a:txBody>
                    <a:bodyPr/>
                    <a:lstStyle/>
                    <a:p>
                      <a:r>
                        <a:rPr lang="hr-HR" sz="1400"/>
                        <a:t>22</a:t>
                      </a:r>
                      <a:endParaRPr lang="hr-HR" sz="1400" dirty="0"/>
                    </a:p>
                  </a:txBody>
                  <a:tcPr marL="91439" marR="91439" marT="45707" marB="45707"/>
                </a:tc>
                <a:tc>
                  <a:txBody>
                    <a:bodyPr/>
                    <a:lstStyle/>
                    <a:p>
                      <a:r>
                        <a:rPr lang="hr-HR" sz="1400" dirty="0"/>
                        <a:t>33</a:t>
                      </a:r>
                    </a:p>
                  </a:txBody>
                  <a:tcPr marL="91439" marR="91439" marT="45707" marB="45707"/>
                </a:tc>
                <a:extLst>
                  <a:ext uri="{0D108BD9-81ED-4DB2-BD59-A6C34878D82A}">
                    <a16:rowId xmlns:a16="http://schemas.microsoft.com/office/drawing/2014/main" val="10010"/>
                  </a:ext>
                </a:extLst>
              </a:tr>
            </a:tbl>
          </a:graphicData>
        </a:graphic>
      </p:graphicFrame>
      <p:sp>
        <p:nvSpPr>
          <p:cNvPr id="11" name="TextBox 10"/>
          <p:cNvSpPr txBox="1"/>
          <p:nvPr/>
        </p:nvSpPr>
        <p:spPr>
          <a:xfrm rot="17506917">
            <a:off x="10495563" y="4822522"/>
            <a:ext cx="1829522" cy="369332"/>
          </a:xfrm>
          <a:prstGeom prst="rect">
            <a:avLst/>
          </a:prstGeom>
          <a:solidFill>
            <a:srgbClr val="FF0000"/>
          </a:solidFill>
        </p:spPr>
        <p:txBody>
          <a:bodyPr wrap="square" rtlCol="0">
            <a:spAutoFit/>
          </a:bodyPr>
          <a:lstStyle/>
          <a:p>
            <a:pPr algn="ctr"/>
            <a:r>
              <a:rPr lang="en-US" dirty="0">
                <a:solidFill>
                  <a:schemeClr val="bg1"/>
                </a:solidFill>
              </a:rPr>
              <a:t>questionnaire</a:t>
            </a:r>
          </a:p>
        </p:txBody>
      </p:sp>
    </p:spTree>
    <p:extLst>
      <p:ext uri="{BB962C8B-B14F-4D97-AF65-F5344CB8AC3E}">
        <p14:creationId xmlns:p14="http://schemas.microsoft.com/office/powerpoint/2010/main" val="2672338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3" y="122080"/>
            <a:ext cx="7182210" cy="646016"/>
          </a:xfrm>
        </p:spPr>
        <p:txBody>
          <a:bodyPr anchor="t" anchorCtr="0">
            <a:normAutofit fontScale="90000"/>
          </a:bodyPr>
          <a:lstStyle/>
          <a:p>
            <a:pPr algn="l"/>
            <a:r>
              <a:rPr lang="en-US" sz="4800" dirty="0"/>
              <a:t>Contents</a:t>
            </a:r>
          </a:p>
        </p:txBody>
      </p:sp>
      <p:sp>
        <p:nvSpPr>
          <p:cNvPr id="3" name="TextBox 2"/>
          <p:cNvSpPr txBox="1"/>
          <p:nvPr/>
        </p:nvSpPr>
        <p:spPr>
          <a:xfrm>
            <a:off x="415637" y="1101436"/>
            <a:ext cx="10203873" cy="5201424"/>
          </a:xfrm>
          <a:prstGeom prst="rect">
            <a:avLst/>
          </a:prstGeom>
          <a:noFill/>
        </p:spPr>
        <p:txBody>
          <a:bodyPr wrap="square" rtlCol="0">
            <a:spAutoFit/>
          </a:bodyPr>
          <a:lstStyle/>
          <a:p>
            <a:pPr marL="285750" indent="-285750">
              <a:buFont typeface="Arial" panose="020B0604020202020204" pitchFamily="34" charset="0"/>
              <a:buChar char="•"/>
            </a:pPr>
            <a:r>
              <a:rPr lang="en-US" sz="3600" dirty="0"/>
              <a:t>About HCI experiment</a:t>
            </a:r>
          </a:p>
          <a:p>
            <a:pPr marL="914400" lvl="1" indent="-457200">
              <a:buFont typeface="Calibri" panose="020F0502020204030204" pitchFamily="34" charset="0"/>
              <a:buChar char="−"/>
            </a:pPr>
            <a:r>
              <a:rPr lang="en-US" sz="3200" dirty="0"/>
              <a:t>Variables</a:t>
            </a:r>
          </a:p>
          <a:p>
            <a:pPr marL="914400" lvl="1" indent="-457200">
              <a:buFont typeface="Calibri" panose="020F0502020204030204" pitchFamily="34" charset="0"/>
              <a:buChar char="−"/>
            </a:pPr>
            <a:r>
              <a:rPr lang="en-US" sz="3200" dirty="0"/>
              <a:t>Experiment types</a:t>
            </a:r>
          </a:p>
          <a:p>
            <a:pPr lvl="1"/>
            <a:endParaRPr lang="en-US" sz="3200" dirty="0"/>
          </a:p>
          <a:p>
            <a:pPr marL="285750" indent="-285750">
              <a:buFont typeface="Arial" panose="020B0604020202020204" pitchFamily="34" charset="0"/>
              <a:buChar char="•"/>
            </a:pPr>
            <a:r>
              <a:rPr lang="en-US" sz="3600" dirty="0"/>
              <a:t>Statistical data analysis</a:t>
            </a:r>
          </a:p>
          <a:p>
            <a:pPr marL="914400" lvl="1" indent="-457200">
              <a:buFont typeface="Calibri" panose="020F0502020204030204" pitchFamily="34" charset="0"/>
              <a:buChar char="−"/>
            </a:pPr>
            <a:r>
              <a:rPr lang="en-US" sz="3200" dirty="0"/>
              <a:t>Descriptive / Inferential statistics</a:t>
            </a:r>
          </a:p>
          <a:p>
            <a:pPr marL="914400" lvl="1" indent="-457200">
              <a:buFont typeface="Calibri" panose="020F0502020204030204" pitchFamily="34" charset="0"/>
              <a:buChar char="−"/>
            </a:pPr>
            <a:r>
              <a:rPr lang="en-US" sz="3200" dirty="0"/>
              <a:t>Statistical tests</a:t>
            </a:r>
            <a:r>
              <a:rPr lang="hr-HR" sz="3200" dirty="0"/>
              <a:t> (</a:t>
            </a:r>
            <a:r>
              <a:rPr lang="en-US" sz="3200" dirty="0"/>
              <a:t>a selection</a:t>
            </a:r>
            <a:r>
              <a:rPr lang="hr-HR" sz="3200" dirty="0"/>
              <a:t>)</a:t>
            </a:r>
            <a:endParaRPr lang="en-US" sz="3200" dirty="0"/>
          </a:p>
          <a:p>
            <a:pPr marL="914400" lvl="1" indent="-457200">
              <a:buFont typeface="Calibri" panose="020F0502020204030204" pitchFamily="34" charset="0"/>
              <a:buChar char="−"/>
            </a:pPr>
            <a:r>
              <a:rPr lang="en-US" sz="3200" dirty="0"/>
              <a:t>Examples</a:t>
            </a:r>
            <a:r>
              <a:rPr lang="hr-HR" sz="3200" dirty="0"/>
              <a:t> (</a:t>
            </a:r>
            <a:r>
              <a:rPr lang="en-US" sz="3200" dirty="0"/>
              <a:t>a cookbook style</a:t>
            </a:r>
            <a:r>
              <a:rPr lang="hr-HR" sz="3200" dirty="0"/>
              <a:t>)</a:t>
            </a:r>
            <a:endParaRPr lang="en-US" sz="3200" dirty="0"/>
          </a:p>
          <a:p>
            <a:pPr marL="914400" lvl="1" indent="-457200">
              <a:buFont typeface="Calibri" panose="020F0502020204030204" pitchFamily="34" charset="0"/>
              <a:buChar char="−"/>
            </a:pPr>
            <a:r>
              <a:rPr lang="en-US" sz="3200" dirty="0"/>
              <a:t>Mock-up cases</a:t>
            </a:r>
            <a:r>
              <a:rPr lang="hr-HR" sz="3200" dirty="0"/>
              <a:t> (</a:t>
            </a:r>
            <a:r>
              <a:rPr lang="en-US" sz="3200" dirty="0">
                <a:solidFill>
                  <a:srgbClr val="FF0000"/>
                </a:solidFill>
              </a:rPr>
              <a:t>assignment</a:t>
            </a:r>
            <a:r>
              <a:rPr lang="hr-HR" sz="3200" dirty="0">
                <a:solidFill>
                  <a:srgbClr val="FF0000"/>
                </a:solidFill>
              </a:rPr>
              <a:t>!</a:t>
            </a:r>
            <a:r>
              <a:rPr lang="hr-HR" sz="3200" dirty="0"/>
              <a:t>)</a:t>
            </a:r>
            <a:endParaRPr lang="en-US" sz="3200" dirty="0"/>
          </a:p>
          <a:p>
            <a:pPr marL="742950" lvl="1" indent="-285750">
              <a:buFont typeface="Arial" panose="020B0604020202020204" pitchFamily="34" charset="0"/>
              <a:buChar char="•"/>
            </a:pPr>
            <a:endParaRPr lang="hr-HR" sz="3600" dirty="0"/>
          </a:p>
        </p:txBody>
      </p:sp>
    </p:spTree>
    <p:extLst>
      <p:ext uri="{BB962C8B-B14F-4D97-AF65-F5344CB8AC3E}">
        <p14:creationId xmlns:p14="http://schemas.microsoft.com/office/powerpoint/2010/main" val="6469710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Wilcoxon signed-rank test</a:t>
            </a:r>
          </a:p>
        </p:txBody>
      </p:sp>
      <p:sp>
        <p:nvSpPr>
          <p:cNvPr id="3" name="TextBox 2"/>
          <p:cNvSpPr txBox="1"/>
          <p:nvPr/>
        </p:nvSpPr>
        <p:spPr>
          <a:xfrm>
            <a:off x="417368" y="1038808"/>
            <a:ext cx="11357263" cy="923330"/>
          </a:xfrm>
          <a:prstGeom prst="rect">
            <a:avLst/>
          </a:prstGeom>
          <a:noFill/>
        </p:spPr>
        <p:txBody>
          <a:bodyPr wrap="square" rtlCol="0">
            <a:spAutoFit/>
          </a:bodyPr>
          <a:lstStyle/>
          <a:p>
            <a:pPr marL="457200" indent="-457200">
              <a:buFont typeface="Arial" panose="020B0604020202020204" pitchFamily="34" charset="0"/>
              <a:buChar char="•"/>
            </a:pPr>
            <a:r>
              <a:rPr lang="en-US" sz="3000" b="1" dirty="0"/>
              <a:t>Before performing test, report descriptive statistics</a:t>
            </a:r>
            <a:endParaRPr lang="hr-HR" sz="3000" b="1" dirty="0"/>
          </a:p>
          <a:p>
            <a:pPr marL="914400" lvl="1" indent="-457200">
              <a:buFont typeface="Calibri" panose="020F0502020204030204" pitchFamily="34" charset="0"/>
              <a:buChar char="−"/>
            </a:pPr>
            <a:r>
              <a:rPr lang="en-US" sz="2400" dirty="0"/>
              <a:t>Preferably, use box-and-whiskers visualization for questionnaire-based </a:t>
            </a:r>
            <a:r>
              <a:rPr lang="hr-HR" sz="2400" dirty="0"/>
              <a:t>data</a:t>
            </a:r>
            <a:endParaRPr lang="en-US" sz="2400" dirty="0"/>
          </a:p>
        </p:txBody>
      </p:sp>
      <p:sp>
        <p:nvSpPr>
          <p:cNvPr id="9" name="Right Arrow 8"/>
          <p:cNvSpPr/>
          <p:nvPr/>
        </p:nvSpPr>
        <p:spPr>
          <a:xfrm>
            <a:off x="4602255" y="4012101"/>
            <a:ext cx="599282"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aphicFrame>
        <p:nvGraphicFramePr>
          <p:cNvPr id="10" name="Table 9"/>
          <p:cNvGraphicFramePr>
            <a:graphicFrameLocks noGrp="1"/>
          </p:cNvGraphicFramePr>
          <p:nvPr>
            <p:extLst>
              <p:ext uri="{D42A27DB-BD31-4B8C-83A1-F6EECF244321}">
                <p14:modId xmlns:p14="http://schemas.microsoft.com/office/powerpoint/2010/main" val="3048085506"/>
              </p:ext>
            </p:extLst>
          </p:nvPr>
        </p:nvGraphicFramePr>
        <p:xfrm>
          <a:off x="571998" y="2565692"/>
          <a:ext cx="3589193" cy="3725279"/>
        </p:xfrm>
        <a:graphic>
          <a:graphicData uri="http://schemas.openxmlformats.org/drawingml/2006/table">
            <a:tbl>
              <a:tblPr firstRow="1" bandRow="1">
                <a:tableStyleId>{5C22544A-7EE6-4342-B048-85BDC9FD1C3A}</a:tableStyleId>
              </a:tblPr>
              <a:tblGrid>
                <a:gridCol w="1033867">
                  <a:extLst>
                    <a:ext uri="{9D8B030D-6E8A-4147-A177-3AD203B41FA5}">
                      <a16:colId xmlns:a16="http://schemas.microsoft.com/office/drawing/2014/main" val="20000"/>
                    </a:ext>
                  </a:extLst>
                </a:gridCol>
                <a:gridCol w="1237129">
                  <a:extLst>
                    <a:ext uri="{9D8B030D-6E8A-4147-A177-3AD203B41FA5}">
                      <a16:colId xmlns:a16="http://schemas.microsoft.com/office/drawing/2014/main" val="20001"/>
                    </a:ext>
                  </a:extLst>
                </a:gridCol>
                <a:gridCol w="1318197">
                  <a:extLst>
                    <a:ext uri="{9D8B030D-6E8A-4147-A177-3AD203B41FA5}">
                      <a16:colId xmlns:a16="http://schemas.microsoft.com/office/drawing/2014/main" val="20002"/>
                    </a:ext>
                  </a:extLst>
                </a:gridCol>
              </a:tblGrid>
              <a:tr h="677539">
                <a:tc>
                  <a:txBody>
                    <a:bodyPr/>
                    <a:lstStyle/>
                    <a:p>
                      <a:r>
                        <a:rPr lang="hr-HR" sz="1400" dirty="0"/>
                        <a:t>Participant</a:t>
                      </a:r>
                    </a:p>
                  </a:txBody>
                  <a:tcPr marL="91439" marR="91439" marT="45707" marB="45707"/>
                </a:tc>
                <a:tc>
                  <a:txBody>
                    <a:bodyPr/>
                    <a:lstStyle/>
                    <a:p>
                      <a:r>
                        <a:rPr lang="en-US" sz="1400" noProof="0" dirty="0"/>
                        <a:t>Mouse Input Attitude Score</a:t>
                      </a:r>
                    </a:p>
                  </a:txBody>
                  <a:tcPr marL="91439" marR="91439" marT="45707" marB="45707"/>
                </a:tc>
                <a:tc>
                  <a:txBody>
                    <a:bodyPr/>
                    <a:lstStyle/>
                    <a:p>
                      <a:r>
                        <a:rPr lang="en-US" sz="1400" noProof="0" dirty="0"/>
                        <a:t>Keyboard Input Attitude Score</a:t>
                      </a:r>
                    </a:p>
                  </a:txBody>
                  <a:tcPr marL="91439" marR="91439" marT="45707" marB="45707"/>
                </a:tc>
                <a:extLst>
                  <a:ext uri="{0D108BD9-81ED-4DB2-BD59-A6C34878D82A}">
                    <a16:rowId xmlns:a16="http://schemas.microsoft.com/office/drawing/2014/main" val="10000"/>
                  </a:ext>
                </a:extLst>
              </a:tr>
              <a:tr h="290358">
                <a:tc>
                  <a:txBody>
                    <a:bodyPr/>
                    <a:lstStyle/>
                    <a:p>
                      <a:r>
                        <a:rPr lang="hr-HR" sz="1400" dirty="0"/>
                        <a:t>1</a:t>
                      </a:r>
                    </a:p>
                  </a:txBody>
                  <a:tcPr marL="91439" marR="91439" marT="45707" marB="45707"/>
                </a:tc>
                <a:tc>
                  <a:txBody>
                    <a:bodyPr/>
                    <a:lstStyle/>
                    <a:p>
                      <a:r>
                        <a:rPr lang="hr-HR" sz="1400"/>
                        <a:t>25</a:t>
                      </a:r>
                      <a:endParaRPr lang="hr-HR" sz="1400" dirty="0"/>
                    </a:p>
                  </a:txBody>
                  <a:tcPr marL="91439" marR="91439" marT="45707" marB="45707"/>
                </a:tc>
                <a:tc>
                  <a:txBody>
                    <a:bodyPr/>
                    <a:lstStyle/>
                    <a:p>
                      <a:r>
                        <a:rPr lang="hr-HR" sz="1400"/>
                        <a:t>38</a:t>
                      </a:r>
                      <a:endParaRPr lang="hr-HR" sz="1400" dirty="0"/>
                    </a:p>
                  </a:txBody>
                  <a:tcPr marL="91439" marR="91439" marT="45707" marB="45707"/>
                </a:tc>
                <a:extLst>
                  <a:ext uri="{0D108BD9-81ED-4DB2-BD59-A6C34878D82A}">
                    <a16:rowId xmlns:a16="http://schemas.microsoft.com/office/drawing/2014/main" val="10001"/>
                  </a:ext>
                </a:extLst>
              </a:tr>
              <a:tr h="290358">
                <a:tc>
                  <a:txBody>
                    <a:bodyPr/>
                    <a:lstStyle/>
                    <a:p>
                      <a:r>
                        <a:rPr lang="hr-HR" sz="1400" dirty="0"/>
                        <a:t>2</a:t>
                      </a:r>
                    </a:p>
                  </a:txBody>
                  <a:tcPr marL="91439" marR="91439" marT="45707" marB="45707"/>
                </a:tc>
                <a:tc>
                  <a:txBody>
                    <a:bodyPr/>
                    <a:lstStyle/>
                    <a:p>
                      <a:r>
                        <a:rPr lang="hr-HR" sz="1400"/>
                        <a:t>24</a:t>
                      </a:r>
                      <a:endParaRPr lang="hr-HR" sz="1400" dirty="0"/>
                    </a:p>
                  </a:txBody>
                  <a:tcPr marL="91439" marR="91439" marT="45707" marB="45707"/>
                </a:tc>
                <a:tc>
                  <a:txBody>
                    <a:bodyPr/>
                    <a:lstStyle/>
                    <a:p>
                      <a:r>
                        <a:rPr lang="hr-HR" sz="1400"/>
                        <a:t>39</a:t>
                      </a:r>
                      <a:endParaRPr lang="hr-HR" sz="1400" dirty="0"/>
                    </a:p>
                  </a:txBody>
                  <a:tcPr marL="91439" marR="91439" marT="45707" marB="45707"/>
                </a:tc>
                <a:extLst>
                  <a:ext uri="{0D108BD9-81ED-4DB2-BD59-A6C34878D82A}">
                    <a16:rowId xmlns:a16="http://schemas.microsoft.com/office/drawing/2014/main" val="10002"/>
                  </a:ext>
                </a:extLst>
              </a:tr>
              <a:tr h="290358">
                <a:tc>
                  <a:txBody>
                    <a:bodyPr/>
                    <a:lstStyle/>
                    <a:p>
                      <a:r>
                        <a:rPr lang="hr-HR" sz="1400" dirty="0"/>
                        <a:t>3</a:t>
                      </a:r>
                    </a:p>
                  </a:txBody>
                  <a:tcPr marL="91439" marR="91439" marT="45707" marB="45707"/>
                </a:tc>
                <a:tc>
                  <a:txBody>
                    <a:bodyPr/>
                    <a:lstStyle/>
                    <a:p>
                      <a:r>
                        <a:rPr lang="hr-HR" sz="1400"/>
                        <a:t>32</a:t>
                      </a:r>
                      <a:endParaRPr lang="hr-HR" sz="1400" dirty="0"/>
                    </a:p>
                  </a:txBody>
                  <a:tcPr marL="91439" marR="91439" marT="45707" marB="45707"/>
                </a:tc>
                <a:tc>
                  <a:txBody>
                    <a:bodyPr/>
                    <a:lstStyle/>
                    <a:p>
                      <a:r>
                        <a:rPr lang="hr-HR" sz="1400"/>
                        <a:t>37</a:t>
                      </a:r>
                      <a:endParaRPr lang="hr-HR" sz="1400" dirty="0"/>
                    </a:p>
                  </a:txBody>
                  <a:tcPr marL="91439" marR="91439" marT="45707" marB="45707"/>
                </a:tc>
                <a:extLst>
                  <a:ext uri="{0D108BD9-81ED-4DB2-BD59-A6C34878D82A}">
                    <a16:rowId xmlns:a16="http://schemas.microsoft.com/office/drawing/2014/main" val="10003"/>
                  </a:ext>
                </a:extLst>
              </a:tr>
              <a:tr h="290358">
                <a:tc>
                  <a:txBody>
                    <a:bodyPr/>
                    <a:lstStyle/>
                    <a:p>
                      <a:r>
                        <a:rPr lang="hr-HR" sz="1400" dirty="0"/>
                        <a:t>4</a:t>
                      </a:r>
                    </a:p>
                  </a:txBody>
                  <a:tcPr marL="91439" marR="91439" marT="45707" marB="45707"/>
                </a:tc>
                <a:tc>
                  <a:txBody>
                    <a:bodyPr/>
                    <a:lstStyle/>
                    <a:p>
                      <a:r>
                        <a:rPr lang="hr-HR" sz="1400"/>
                        <a:t>29</a:t>
                      </a:r>
                      <a:endParaRPr lang="hr-HR" sz="1400" dirty="0"/>
                    </a:p>
                  </a:txBody>
                  <a:tcPr marL="91439" marR="91439" marT="45707" marB="45707"/>
                </a:tc>
                <a:tc>
                  <a:txBody>
                    <a:bodyPr/>
                    <a:lstStyle/>
                    <a:p>
                      <a:r>
                        <a:rPr lang="hr-HR" sz="1400"/>
                        <a:t>36</a:t>
                      </a:r>
                      <a:endParaRPr lang="hr-HR" sz="1400" dirty="0"/>
                    </a:p>
                  </a:txBody>
                  <a:tcPr marL="91439" marR="91439" marT="45707" marB="45707"/>
                </a:tc>
                <a:extLst>
                  <a:ext uri="{0D108BD9-81ED-4DB2-BD59-A6C34878D82A}">
                    <a16:rowId xmlns:a16="http://schemas.microsoft.com/office/drawing/2014/main" val="10004"/>
                  </a:ext>
                </a:extLst>
              </a:tr>
              <a:tr h="290358">
                <a:tc>
                  <a:txBody>
                    <a:bodyPr/>
                    <a:lstStyle/>
                    <a:p>
                      <a:r>
                        <a:rPr lang="hr-HR" sz="1400" dirty="0"/>
                        <a:t>5</a:t>
                      </a:r>
                    </a:p>
                  </a:txBody>
                  <a:tcPr marL="91439" marR="91439" marT="45707" marB="45707"/>
                </a:tc>
                <a:tc>
                  <a:txBody>
                    <a:bodyPr/>
                    <a:lstStyle/>
                    <a:p>
                      <a:r>
                        <a:rPr lang="hr-HR" sz="1400"/>
                        <a:t>38</a:t>
                      </a:r>
                      <a:endParaRPr lang="hr-HR" sz="1400" dirty="0"/>
                    </a:p>
                  </a:txBody>
                  <a:tcPr marL="91439" marR="91439" marT="45707" marB="45707"/>
                </a:tc>
                <a:tc>
                  <a:txBody>
                    <a:bodyPr/>
                    <a:lstStyle/>
                    <a:p>
                      <a:r>
                        <a:rPr lang="hr-HR" sz="1400"/>
                        <a:t>34</a:t>
                      </a:r>
                      <a:endParaRPr lang="hr-HR" sz="1400" dirty="0"/>
                    </a:p>
                  </a:txBody>
                  <a:tcPr marL="91439" marR="91439" marT="45707" marB="45707"/>
                </a:tc>
                <a:extLst>
                  <a:ext uri="{0D108BD9-81ED-4DB2-BD59-A6C34878D82A}">
                    <a16:rowId xmlns:a16="http://schemas.microsoft.com/office/drawing/2014/main" val="10005"/>
                  </a:ext>
                </a:extLst>
              </a:tr>
              <a:tr h="290358">
                <a:tc>
                  <a:txBody>
                    <a:bodyPr/>
                    <a:lstStyle/>
                    <a:p>
                      <a:r>
                        <a:rPr lang="hr-HR" sz="1400" dirty="0"/>
                        <a:t>6</a:t>
                      </a:r>
                    </a:p>
                  </a:txBody>
                  <a:tcPr marL="91439" marR="91439" marT="45707" marB="45707"/>
                </a:tc>
                <a:tc>
                  <a:txBody>
                    <a:bodyPr/>
                    <a:lstStyle/>
                    <a:p>
                      <a:r>
                        <a:rPr lang="hr-HR" sz="1400"/>
                        <a:t>31</a:t>
                      </a:r>
                      <a:endParaRPr lang="hr-HR" sz="1400" dirty="0"/>
                    </a:p>
                  </a:txBody>
                  <a:tcPr marL="91439" marR="91439" marT="45707" marB="45707"/>
                </a:tc>
                <a:tc>
                  <a:txBody>
                    <a:bodyPr/>
                    <a:lstStyle/>
                    <a:p>
                      <a:r>
                        <a:rPr lang="hr-HR" sz="1400"/>
                        <a:t>30</a:t>
                      </a:r>
                      <a:endParaRPr lang="hr-HR" sz="1400" dirty="0"/>
                    </a:p>
                  </a:txBody>
                  <a:tcPr marL="91439" marR="91439" marT="45707" marB="45707"/>
                </a:tc>
                <a:extLst>
                  <a:ext uri="{0D108BD9-81ED-4DB2-BD59-A6C34878D82A}">
                    <a16:rowId xmlns:a16="http://schemas.microsoft.com/office/drawing/2014/main" val="10006"/>
                  </a:ext>
                </a:extLst>
              </a:tr>
              <a:tr h="290358">
                <a:tc>
                  <a:txBody>
                    <a:bodyPr/>
                    <a:lstStyle/>
                    <a:p>
                      <a:r>
                        <a:rPr lang="hr-HR" sz="1400" dirty="0"/>
                        <a:t>7</a:t>
                      </a:r>
                    </a:p>
                  </a:txBody>
                  <a:tcPr marL="91439" marR="91439" marT="45707" marB="45707"/>
                </a:tc>
                <a:tc>
                  <a:txBody>
                    <a:bodyPr/>
                    <a:lstStyle/>
                    <a:p>
                      <a:r>
                        <a:rPr lang="hr-HR" sz="1400"/>
                        <a:t>27</a:t>
                      </a:r>
                      <a:endParaRPr lang="hr-HR" sz="1400" dirty="0"/>
                    </a:p>
                  </a:txBody>
                  <a:tcPr marL="91439" marR="91439" marT="45707" marB="45707"/>
                </a:tc>
                <a:tc>
                  <a:txBody>
                    <a:bodyPr/>
                    <a:lstStyle/>
                    <a:p>
                      <a:r>
                        <a:rPr lang="hr-HR" sz="1400"/>
                        <a:t>31</a:t>
                      </a:r>
                      <a:endParaRPr lang="hr-HR" sz="1400" dirty="0"/>
                    </a:p>
                  </a:txBody>
                  <a:tcPr marL="91439" marR="91439" marT="45707" marB="45707"/>
                </a:tc>
                <a:extLst>
                  <a:ext uri="{0D108BD9-81ED-4DB2-BD59-A6C34878D82A}">
                    <a16:rowId xmlns:a16="http://schemas.microsoft.com/office/drawing/2014/main" val="10007"/>
                  </a:ext>
                </a:extLst>
              </a:tr>
              <a:tr h="290358">
                <a:tc>
                  <a:txBody>
                    <a:bodyPr/>
                    <a:lstStyle/>
                    <a:p>
                      <a:r>
                        <a:rPr lang="hr-HR" sz="1400" dirty="0"/>
                        <a:t>8</a:t>
                      </a:r>
                    </a:p>
                  </a:txBody>
                  <a:tcPr marL="91439" marR="91439" marT="45707" marB="45707"/>
                </a:tc>
                <a:tc>
                  <a:txBody>
                    <a:bodyPr/>
                    <a:lstStyle/>
                    <a:p>
                      <a:r>
                        <a:rPr lang="hr-HR" sz="1400"/>
                        <a:t>39</a:t>
                      </a:r>
                      <a:endParaRPr lang="hr-HR" sz="1400" dirty="0"/>
                    </a:p>
                  </a:txBody>
                  <a:tcPr marL="91439" marR="91439" marT="45707" marB="45707"/>
                </a:tc>
                <a:tc>
                  <a:txBody>
                    <a:bodyPr/>
                    <a:lstStyle/>
                    <a:p>
                      <a:r>
                        <a:rPr lang="hr-HR" sz="1400"/>
                        <a:t>40</a:t>
                      </a:r>
                      <a:endParaRPr lang="hr-HR" sz="1400" dirty="0"/>
                    </a:p>
                  </a:txBody>
                  <a:tcPr marL="91439" marR="91439" marT="45707" marB="45707"/>
                </a:tc>
                <a:extLst>
                  <a:ext uri="{0D108BD9-81ED-4DB2-BD59-A6C34878D82A}">
                    <a16:rowId xmlns:a16="http://schemas.microsoft.com/office/drawing/2014/main" val="10008"/>
                  </a:ext>
                </a:extLst>
              </a:tr>
              <a:tr h="290358">
                <a:tc>
                  <a:txBody>
                    <a:bodyPr/>
                    <a:lstStyle/>
                    <a:p>
                      <a:r>
                        <a:rPr lang="hr-HR" sz="1400" dirty="0"/>
                        <a:t>9</a:t>
                      </a:r>
                    </a:p>
                  </a:txBody>
                  <a:tcPr marL="91439" marR="91439" marT="45707" marB="45707"/>
                </a:tc>
                <a:tc>
                  <a:txBody>
                    <a:bodyPr/>
                    <a:lstStyle/>
                    <a:p>
                      <a:r>
                        <a:rPr lang="hr-HR" sz="1400"/>
                        <a:t>21</a:t>
                      </a:r>
                      <a:endParaRPr lang="hr-HR" sz="1400" dirty="0"/>
                    </a:p>
                  </a:txBody>
                  <a:tcPr marL="91439" marR="91439" marT="45707" marB="45707"/>
                </a:tc>
                <a:tc>
                  <a:txBody>
                    <a:bodyPr/>
                    <a:lstStyle/>
                    <a:p>
                      <a:r>
                        <a:rPr lang="hr-HR" sz="1400"/>
                        <a:t>35</a:t>
                      </a:r>
                      <a:endParaRPr lang="hr-HR" sz="1400" dirty="0"/>
                    </a:p>
                  </a:txBody>
                  <a:tcPr marL="91439" marR="91439" marT="45707" marB="45707"/>
                </a:tc>
                <a:extLst>
                  <a:ext uri="{0D108BD9-81ED-4DB2-BD59-A6C34878D82A}">
                    <a16:rowId xmlns:a16="http://schemas.microsoft.com/office/drawing/2014/main" val="10009"/>
                  </a:ext>
                </a:extLst>
              </a:tr>
              <a:tr h="290358">
                <a:tc>
                  <a:txBody>
                    <a:bodyPr/>
                    <a:lstStyle/>
                    <a:p>
                      <a:r>
                        <a:rPr lang="hr-HR" sz="1400" dirty="0"/>
                        <a:t>10</a:t>
                      </a:r>
                    </a:p>
                  </a:txBody>
                  <a:tcPr marL="91439" marR="91439" marT="45707" marB="45707"/>
                </a:tc>
                <a:tc>
                  <a:txBody>
                    <a:bodyPr/>
                    <a:lstStyle/>
                    <a:p>
                      <a:r>
                        <a:rPr lang="hr-HR" sz="1400"/>
                        <a:t>22</a:t>
                      </a:r>
                      <a:endParaRPr lang="hr-HR" sz="1400" dirty="0"/>
                    </a:p>
                  </a:txBody>
                  <a:tcPr marL="91439" marR="91439" marT="45707" marB="45707"/>
                </a:tc>
                <a:tc>
                  <a:txBody>
                    <a:bodyPr/>
                    <a:lstStyle/>
                    <a:p>
                      <a:r>
                        <a:rPr lang="hr-HR" sz="1400" dirty="0"/>
                        <a:t>33</a:t>
                      </a:r>
                    </a:p>
                  </a:txBody>
                  <a:tcPr marL="91439" marR="91439" marT="45707" marB="45707"/>
                </a:tc>
                <a:extLst>
                  <a:ext uri="{0D108BD9-81ED-4DB2-BD59-A6C34878D82A}">
                    <a16:rowId xmlns:a16="http://schemas.microsoft.com/office/drawing/2014/main" val="10010"/>
                  </a:ext>
                </a:extLst>
              </a:tr>
            </a:tbl>
          </a:graphicData>
        </a:graphic>
      </p:graphicFrame>
      <p:pic>
        <p:nvPicPr>
          <p:cNvPr id="5" name="Picture 4"/>
          <p:cNvPicPr>
            <a:picLocks noChangeAspect="1"/>
          </p:cNvPicPr>
          <p:nvPr/>
        </p:nvPicPr>
        <p:blipFill>
          <a:blip r:embed="rId3"/>
          <a:stretch>
            <a:fillRect/>
          </a:stretch>
        </p:blipFill>
        <p:spPr>
          <a:xfrm>
            <a:off x="5699708" y="2593825"/>
            <a:ext cx="5362575" cy="3219450"/>
          </a:xfrm>
          <a:prstGeom prst="rect">
            <a:avLst/>
          </a:prstGeom>
        </p:spPr>
      </p:pic>
    </p:spTree>
    <p:extLst>
      <p:ext uri="{BB962C8B-B14F-4D97-AF65-F5344CB8AC3E}">
        <p14:creationId xmlns:p14="http://schemas.microsoft.com/office/powerpoint/2010/main" val="8124313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860502" y="2989667"/>
            <a:ext cx="2567815" cy="1545757"/>
          </a:xfrm>
          <a:prstGeom prst="rect">
            <a:avLst/>
          </a:prstGeom>
        </p:spPr>
      </p:pic>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Wilcoxon signed-rank test</a:t>
            </a:r>
          </a:p>
        </p:txBody>
      </p:sp>
      <p:sp>
        <p:nvSpPr>
          <p:cNvPr id="3" name="TextBox 2"/>
          <p:cNvSpPr txBox="1"/>
          <p:nvPr/>
        </p:nvSpPr>
        <p:spPr>
          <a:xfrm>
            <a:off x="417368" y="963502"/>
            <a:ext cx="11357263" cy="553998"/>
          </a:xfrm>
          <a:prstGeom prst="rect">
            <a:avLst/>
          </a:prstGeom>
          <a:noFill/>
        </p:spPr>
        <p:txBody>
          <a:bodyPr wrap="square" rtlCol="0">
            <a:spAutoFit/>
          </a:bodyPr>
          <a:lstStyle/>
          <a:p>
            <a:pPr marL="457200" indent="-457200">
              <a:buFont typeface="Arial" panose="020B0604020202020204" pitchFamily="34" charset="0"/>
              <a:buChar char="•"/>
            </a:pPr>
            <a:r>
              <a:rPr lang="en-US" sz="3000" b="1" dirty="0"/>
              <a:t>Perform the test and report the test outcomes</a:t>
            </a:r>
            <a:r>
              <a:rPr lang="hr-HR" sz="3000" b="1" dirty="0"/>
              <a:t> </a:t>
            </a:r>
            <a:r>
              <a:rPr lang="hr-HR" sz="3000" b="1" baseline="30000" dirty="0"/>
              <a:t>*</a:t>
            </a:r>
            <a:endParaRPr lang="en-US" sz="3000" b="1" baseline="30000" dirty="0"/>
          </a:p>
        </p:txBody>
      </p:sp>
      <p:sp>
        <p:nvSpPr>
          <p:cNvPr id="22" name="Rectangle 21"/>
          <p:cNvSpPr/>
          <p:nvPr/>
        </p:nvSpPr>
        <p:spPr>
          <a:xfrm>
            <a:off x="563761" y="5018381"/>
            <a:ext cx="11064476" cy="1015663"/>
          </a:xfrm>
          <a:prstGeom prst="rect">
            <a:avLst/>
          </a:prstGeom>
          <a:ln w="19050">
            <a:solidFill>
              <a:schemeClr val="tx1"/>
            </a:solidFill>
          </a:ln>
        </p:spPr>
        <p:txBody>
          <a:bodyPr wrap="square">
            <a:spAutoFit/>
          </a:bodyPr>
          <a:lstStyle/>
          <a:p>
            <a:r>
              <a:rPr lang="en-US" sz="2000" dirty="0"/>
              <a:t>A Wilcoxon signed-rank test showed that users find </a:t>
            </a:r>
            <a:r>
              <a:rPr lang="hr-HR" sz="2000" dirty="0" err="1"/>
              <a:t>keyboard</a:t>
            </a:r>
            <a:r>
              <a:rPr lang="hr-HR" sz="2000" dirty="0"/>
              <a:t> </a:t>
            </a:r>
            <a:r>
              <a:rPr lang="en-US" sz="2000" dirty="0"/>
              <a:t>a significantly more usable than a </a:t>
            </a:r>
            <a:r>
              <a:rPr lang="hr-HR" sz="2000" dirty="0" err="1"/>
              <a:t>mouse</a:t>
            </a:r>
            <a:r>
              <a:rPr lang="en-US" sz="2000" dirty="0"/>
              <a:t>, while interacting with the target web application (</a:t>
            </a:r>
            <a:r>
              <a:rPr lang="en-US" sz="2000" b="1" dirty="0">
                <a:solidFill>
                  <a:srgbClr val="FF0000"/>
                </a:solidFill>
              </a:rPr>
              <a:t>Z = -</a:t>
            </a:r>
            <a:r>
              <a:rPr lang="hr-HR" sz="2000" b="1" dirty="0">
                <a:solidFill>
                  <a:srgbClr val="FF0000"/>
                </a:solidFill>
              </a:rPr>
              <a:t>2</a:t>
            </a:r>
            <a:r>
              <a:rPr lang="en-US" sz="2000" b="1" dirty="0">
                <a:solidFill>
                  <a:srgbClr val="FF0000"/>
                </a:solidFill>
              </a:rPr>
              <a:t>.</a:t>
            </a:r>
            <a:r>
              <a:rPr lang="hr-HR" sz="2000" b="1" dirty="0">
                <a:solidFill>
                  <a:srgbClr val="FF0000"/>
                </a:solidFill>
              </a:rPr>
              <a:t>296</a:t>
            </a:r>
            <a:r>
              <a:rPr lang="en-US" sz="2000" b="1" dirty="0">
                <a:solidFill>
                  <a:srgbClr val="FF0000"/>
                </a:solidFill>
              </a:rPr>
              <a:t>, p = 0.0</a:t>
            </a:r>
            <a:r>
              <a:rPr lang="hr-HR" sz="2000" b="1" dirty="0">
                <a:solidFill>
                  <a:srgbClr val="FF0000"/>
                </a:solidFill>
              </a:rPr>
              <a:t>22 &lt; .05</a:t>
            </a:r>
            <a:r>
              <a:rPr lang="en-US" sz="2000" dirty="0"/>
              <a:t>). Indeed, median usability rating for mouse was </a:t>
            </a:r>
            <a:r>
              <a:rPr lang="hr-HR" sz="2000" dirty="0"/>
              <a:t>28</a:t>
            </a:r>
            <a:r>
              <a:rPr lang="en-US" sz="2000" dirty="0"/>
              <a:t>, while median usability rating for keyboard was</a:t>
            </a:r>
            <a:r>
              <a:rPr lang="hr-HR" sz="2000" dirty="0"/>
              <a:t> 35.5</a:t>
            </a:r>
            <a:r>
              <a:rPr lang="en-US" sz="2000" dirty="0"/>
              <a:t>.</a:t>
            </a:r>
          </a:p>
        </p:txBody>
      </p:sp>
      <p:sp>
        <p:nvSpPr>
          <p:cNvPr id="17" name="Subtitle 2"/>
          <p:cNvSpPr>
            <a:spLocks noGrp="1"/>
          </p:cNvSpPr>
          <p:nvPr>
            <p:ph type="subTitle" idx="1"/>
          </p:nvPr>
        </p:nvSpPr>
        <p:spPr>
          <a:xfrm>
            <a:off x="193697" y="6352603"/>
            <a:ext cx="7089230" cy="347135"/>
          </a:xfrm>
        </p:spPr>
        <p:txBody>
          <a:bodyPr>
            <a:normAutofit/>
          </a:bodyPr>
          <a:lstStyle/>
          <a:p>
            <a:pPr algn="l"/>
            <a:r>
              <a:rPr lang="en-US" sz="1800" baseline="30000" dirty="0"/>
              <a:t>*</a:t>
            </a:r>
            <a:r>
              <a:rPr lang="en-US" sz="1800" dirty="0"/>
              <a:t> Doing Wilcoxon signed-rank test „by hand” is out-of-the-scope here.</a:t>
            </a:r>
            <a:endParaRPr lang="en-US" sz="1800" i="1" dirty="0"/>
          </a:p>
        </p:txBody>
      </p:sp>
      <p:sp>
        <p:nvSpPr>
          <p:cNvPr id="16" name="TextBox 15"/>
          <p:cNvSpPr txBox="1"/>
          <p:nvPr/>
        </p:nvSpPr>
        <p:spPr>
          <a:xfrm>
            <a:off x="3614101" y="3006351"/>
            <a:ext cx="1161826" cy="369332"/>
          </a:xfrm>
          <a:prstGeom prst="rect">
            <a:avLst/>
          </a:prstGeom>
          <a:solidFill>
            <a:srgbClr val="FF0000"/>
          </a:solidFill>
        </p:spPr>
        <p:txBody>
          <a:bodyPr wrap="square" rtlCol="0">
            <a:spAutoFit/>
          </a:bodyPr>
          <a:lstStyle/>
          <a:p>
            <a:r>
              <a:rPr lang="hr-HR" dirty="0">
                <a:solidFill>
                  <a:schemeClr val="bg1"/>
                </a:solidFill>
              </a:rPr>
              <a:t>IBM SPSS</a:t>
            </a:r>
          </a:p>
        </p:txBody>
      </p:sp>
      <p:sp>
        <p:nvSpPr>
          <p:cNvPr id="20" name="Rectangular Callout 19"/>
          <p:cNvSpPr/>
          <p:nvPr/>
        </p:nvSpPr>
        <p:spPr>
          <a:xfrm>
            <a:off x="6433213" y="3311271"/>
            <a:ext cx="1906115" cy="804014"/>
          </a:xfrm>
          <a:prstGeom prst="wedgeRectCallout">
            <a:avLst>
              <a:gd name="adj1" fmla="val -200226"/>
              <a:gd name="adj2" fmla="val 1379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r-HR" altLang="sr-Latn-RS" dirty="0"/>
              <a:t>Z = -2.296, p &lt; .05</a:t>
            </a:r>
            <a:endParaRPr lang="hr-HR" dirty="0"/>
          </a:p>
        </p:txBody>
      </p:sp>
      <p:sp>
        <p:nvSpPr>
          <p:cNvPr id="12" name="Rectangle 11"/>
          <p:cNvSpPr/>
          <p:nvPr/>
        </p:nvSpPr>
        <p:spPr>
          <a:xfrm>
            <a:off x="816102" y="2940184"/>
            <a:ext cx="2612215" cy="1595239"/>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6" name="Picture 5"/>
          <p:cNvPicPr>
            <a:picLocks noChangeAspect="1"/>
          </p:cNvPicPr>
          <p:nvPr/>
        </p:nvPicPr>
        <p:blipFill>
          <a:blip r:embed="rId4"/>
          <a:stretch>
            <a:fillRect/>
          </a:stretch>
        </p:blipFill>
        <p:spPr>
          <a:xfrm>
            <a:off x="816102" y="1671192"/>
            <a:ext cx="6051042" cy="1071237"/>
          </a:xfrm>
          <a:prstGeom prst="rect">
            <a:avLst/>
          </a:prstGeom>
        </p:spPr>
      </p:pic>
    </p:spTree>
    <p:extLst>
      <p:ext uri="{BB962C8B-B14F-4D97-AF65-F5344CB8AC3E}">
        <p14:creationId xmlns:p14="http://schemas.microsoft.com/office/powerpoint/2010/main" val="37890779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Mann-Whitney U-test</a:t>
            </a:r>
          </a:p>
        </p:txBody>
      </p:sp>
      <p:sp>
        <p:nvSpPr>
          <p:cNvPr id="3" name="TextBox 2"/>
          <p:cNvSpPr txBox="1"/>
          <p:nvPr/>
        </p:nvSpPr>
        <p:spPr>
          <a:xfrm>
            <a:off x="417368" y="963502"/>
            <a:ext cx="11357263" cy="1477328"/>
          </a:xfrm>
          <a:prstGeom prst="rect">
            <a:avLst/>
          </a:prstGeom>
          <a:noFill/>
        </p:spPr>
        <p:txBody>
          <a:bodyPr wrap="square" rtlCol="0">
            <a:spAutoFit/>
          </a:bodyPr>
          <a:lstStyle/>
          <a:p>
            <a:pPr marL="457200" indent="-457200">
              <a:buFont typeface="Arial" panose="020B0604020202020204" pitchFamily="34" charset="0"/>
              <a:buChar char="•"/>
            </a:pPr>
            <a:r>
              <a:rPr lang="en-US" sz="3000" b="1" dirty="0"/>
              <a:t>A </a:t>
            </a:r>
            <a:r>
              <a:rPr lang="en-US" sz="3000" b="1" dirty="0">
                <a:solidFill>
                  <a:srgbClr val="FF0000"/>
                </a:solidFill>
              </a:rPr>
              <a:t>non-parametric</a:t>
            </a:r>
            <a:r>
              <a:rPr lang="en-US" sz="3000" b="1" dirty="0"/>
              <a:t> equivalent of the unrelated-t test</a:t>
            </a:r>
          </a:p>
          <a:p>
            <a:pPr marL="457200" indent="-457200">
              <a:buFont typeface="Arial" panose="020B0604020202020204" pitchFamily="34" charset="0"/>
              <a:buChar char="•"/>
            </a:pPr>
            <a:r>
              <a:rPr lang="en-US" sz="3000" b="1" dirty="0"/>
              <a:t>Typically used when comparing the two </a:t>
            </a:r>
            <a:r>
              <a:rPr lang="hr-HR" sz="3000" b="1" dirty="0"/>
              <a:t>data </a:t>
            </a:r>
            <a:r>
              <a:rPr lang="en-US" sz="3000" b="1" dirty="0"/>
              <a:t>groups</a:t>
            </a:r>
            <a:br>
              <a:rPr lang="en-US" sz="3000" b="1" dirty="0"/>
            </a:br>
            <a:r>
              <a:rPr lang="en-US" sz="3000" b="1" dirty="0"/>
              <a:t>(</a:t>
            </a:r>
            <a:r>
              <a:rPr lang="en-US" sz="3000" b="1" dirty="0">
                <a:solidFill>
                  <a:srgbClr val="FF0000"/>
                </a:solidFill>
              </a:rPr>
              <a:t>resulting from independent samples measurements</a:t>
            </a:r>
            <a:r>
              <a:rPr lang="en-US" sz="3000" b="1" dirty="0"/>
              <a:t>)</a:t>
            </a:r>
          </a:p>
        </p:txBody>
      </p:sp>
      <p:sp>
        <p:nvSpPr>
          <p:cNvPr id="6" name="TextBox 5"/>
          <p:cNvSpPr txBox="1"/>
          <p:nvPr/>
        </p:nvSpPr>
        <p:spPr>
          <a:xfrm>
            <a:off x="417369" y="2514402"/>
            <a:ext cx="7587944" cy="4278094"/>
          </a:xfrm>
          <a:prstGeom prst="rect">
            <a:avLst/>
          </a:prstGeom>
          <a:noFill/>
        </p:spPr>
        <p:txBody>
          <a:bodyPr wrap="square" rtlCol="0">
            <a:spAutoFit/>
          </a:bodyPr>
          <a:lstStyle/>
          <a:p>
            <a:pPr marL="457200" indent="-457200">
              <a:buFont typeface="Arial" panose="020B0604020202020204" pitchFamily="34" charset="0"/>
              <a:buChar char="•"/>
            </a:pPr>
            <a:r>
              <a:rPr lang="en-US" sz="3000" dirty="0"/>
              <a:t>Example</a:t>
            </a:r>
            <a:endParaRPr lang="en-US" sz="2400" dirty="0"/>
          </a:p>
          <a:p>
            <a:pPr marL="914400" lvl="1" indent="-457200">
              <a:buFont typeface="Calibri" panose="020F0502020204030204" pitchFamily="34" charset="0"/>
              <a:buChar char="−"/>
            </a:pPr>
            <a:r>
              <a:rPr lang="en-US" sz="2200" dirty="0"/>
              <a:t>Investigating the use of a </a:t>
            </a:r>
            <a:r>
              <a:rPr lang="en-US" sz="2200" i="1" dirty="0" err="1"/>
              <a:t>MyGallery</a:t>
            </a:r>
            <a:r>
              <a:rPr lang="en-US" sz="2200" dirty="0"/>
              <a:t> mobile application, where the photo search is based on the scroll or swipe action</a:t>
            </a:r>
          </a:p>
          <a:p>
            <a:pPr marL="914400" lvl="1" indent="-457200">
              <a:buFont typeface="Calibri" panose="020F0502020204030204" pitchFamily="34" charset="0"/>
              <a:buChar char="−"/>
            </a:pPr>
            <a:endParaRPr lang="en-US" sz="2200" dirty="0"/>
          </a:p>
          <a:p>
            <a:pPr marL="914400" lvl="1" indent="-457200">
              <a:buFont typeface="Calibri" panose="020F0502020204030204" pitchFamily="34" charset="0"/>
              <a:buChar char="−"/>
            </a:pPr>
            <a:r>
              <a:rPr lang="en-US" sz="2200" dirty="0"/>
              <a:t>Measurement: </a:t>
            </a:r>
            <a:r>
              <a:rPr lang="en-US" sz="2200" dirty="0">
                <a:solidFill>
                  <a:srgbClr val="FF0000"/>
                </a:solidFill>
              </a:rPr>
              <a:t>questionnaire</a:t>
            </a:r>
            <a:r>
              <a:rPr lang="en-US" sz="2200" dirty="0"/>
              <a:t> based on a </a:t>
            </a:r>
            <a:r>
              <a:rPr lang="en-US" sz="2200" dirty="0" err="1">
                <a:solidFill>
                  <a:srgbClr val="FF0000"/>
                </a:solidFill>
              </a:rPr>
              <a:t>Likert</a:t>
            </a:r>
            <a:r>
              <a:rPr lang="en-US" sz="2200" dirty="0">
                <a:solidFill>
                  <a:srgbClr val="FF0000"/>
                </a:solidFill>
              </a:rPr>
              <a:t> scale </a:t>
            </a:r>
            <a:r>
              <a:rPr lang="en-US" sz="2200" dirty="0"/>
              <a:t>with 7 discrete values ​​(</a:t>
            </a:r>
            <a:r>
              <a:rPr lang="en-US" sz="2200" i="1" dirty="0"/>
              <a:t>1=Strongly Disagree</a:t>
            </a:r>
            <a:r>
              <a:rPr lang="en-US" sz="2200" dirty="0"/>
              <a:t>; 7=</a:t>
            </a:r>
            <a:r>
              <a:rPr lang="en-US" sz="2200" i="1" dirty="0"/>
              <a:t>Strongly Agree</a:t>
            </a:r>
            <a:r>
              <a:rPr lang="en-US" sz="2200" dirty="0"/>
              <a:t>; a higher number indicates a better perception of usability)</a:t>
            </a:r>
          </a:p>
          <a:p>
            <a:pPr marL="914400" lvl="1" indent="-457200">
              <a:buFont typeface="Calibri" panose="020F0502020204030204" pitchFamily="34" charset="0"/>
              <a:buChar char="−"/>
            </a:pPr>
            <a:endParaRPr lang="en-US" sz="2200" dirty="0"/>
          </a:p>
          <a:p>
            <a:pPr marL="914400" lvl="1" indent="-457200">
              <a:buFont typeface="Calibri" panose="020F0502020204030204" pitchFamily="34" charset="0"/>
              <a:buChar char="−"/>
            </a:pPr>
            <a:r>
              <a:rPr lang="hr-HR" sz="2200" dirty="0"/>
              <a:t>T</a:t>
            </a:r>
            <a:r>
              <a:rPr lang="en-US" sz="2200" dirty="0"/>
              <a:t>he first group of users uses the scroll, the second group of users uses the swipe</a:t>
            </a:r>
          </a:p>
        </p:txBody>
      </p:sp>
      <p:graphicFrame>
        <p:nvGraphicFramePr>
          <p:cNvPr id="9" name="Table 8"/>
          <p:cNvGraphicFramePr>
            <a:graphicFrameLocks noGrp="1"/>
          </p:cNvGraphicFramePr>
          <p:nvPr>
            <p:extLst>
              <p:ext uri="{D42A27DB-BD31-4B8C-83A1-F6EECF244321}">
                <p14:modId xmlns:p14="http://schemas.microsoft.com/office/powerpoint/2010/main" val="521777172"/>
              </p:ext>
            </p:extLst>
          </p:nvPr>
        </p:nvGraphicFramePr>
        <p:xfrm>
          <a:off x="8562911" y="2817207"/>
          <a:ext cx="3211720" cy="3737032"/>
        </p:xfrm>
        <a:graphic>
          <a:graphicData uri="http://schemas.openxmlformats.org/drawingml/2006/table">
            <a:tbl>
              <a:tblPr firstRow="1" bandRow="1">
                <a:tableStyleId>{5C22544A-7EE6-4342-B048-85BDC9FD1C3A}</a:tableStyleId>
              </a:tblPr>
              <a:tblGrid>
                <a:gridCol w="1605860">
                  <a:extLst>
                    <a:ext uri="{9D8B030D-6E8A-4147-A177-3AD203B41FA5}">
                      <a16:colId xmlns:a16="http://schemas.microsoft.com/office/drawing/2014/main" val="20000"/>
                    </a:ext>
                  </a:extLst>
                </a:gridCol>
                <a:gridCol w="1605860">
                  <a:extLst>
                    <a:ext uri="{9D8B030D-6E8A-4147-A177-3AD203B41FA5}">
                      <a16:colId xmlns:a16="http://schemas.microsoft.com/office/drawing/2014/main" val="20001"/>
                    </a:ext>
                  </a:extLst>
                </a:gridCol>
              </a:tblGrid>
              <a:tr h="689292">
                <a:tc>
                  <a:txBody>
                    <a:bodyPr/>
                    <a:lstStyle/>
                    <a:p>
                      <a:r>
                        <a:rPr lang="en-US" sz="1400" noProof="0" dirty="0"/>
                        <a:t>Scroll Interaction Attitude Score</a:t>
                      </a:r>
                    </a:p>
                  </a:txBody>
                  <a:tcPr marL="91439" marR="91439" marT="45707" marB="45707"/>
                </a:tc>
                <a:tc>
                  <a:txBody>
                    <a:bodyPr/>
                    <a:lstStyle/>
                    <a:p>
                      <a:r>
                        <a:rPr lang="en-US" sz="1400" noProof="0" dirty="0"/>
                        <a:t>Swipe Interaction Attitude Score</a:t>
                      </a:r>
                    </a:p>
                  </a:txBody>
                  <a:tcPr marL="91439" marR="91439" marT="45707" marB="45707"/>
                </a:tc>
                <a:extLst>
                  <a:ext uri="{0D108BD9-81ED-4DB2-BD59-A6C34878D82A}">
                    <a16:rowId xmlns:a16="http://schemas.microsoft.com/office/drawing/2014/main" val="10000"/>
                  </a:ext>
                </a:extLst>
              </a:tr>
              <a:tr h="295395">
                <a:tc>
                  <a:txBody>
                    <a:bodyPr/>
                    <a:lstStyle/>
                    <a:p>
                      <a:r>
                        <a:rPr lang="hr-HR" sz="1400" dirty="0"/>
                        <a:t>24</a:t>
                      </a:r>
                    </a:p>
                  </a:txBody>
                  <a:tcPr marL="91439" marR="91439" marT="45707" marB="45707"/>
                </a:tc>
                <a:tc>
                  <a:txBody>
                    <a:bodyPr/>
                    <a:lstStyle/>
                    <a:p>
                      <a:r>
                        <a:rPr lang="hr-HR" sz="1400" dirty="0"/>
                        <a:t>38</a:t>
                      </a:r>
                    </a:p>
                  </a:txBody>
                  <a:tcPr marL="91439" marR="91439" marT="45707" marB="45707"/>
                </a:tc>
                <a:extLst>
                  <a:ext uri="{0D108BD9-81ED-4DB2-BD59-A6C34878D82A}">
                    <a16:rowId xmlns:a16="http://schemas.microsoft.com/office/drawing/2014/main" val="10001"/>
                  </a:ext>
                </a:extLst>
              </a:tr>
              <a:tr h="295395">
                <a:tc>
                  <a:txBody>
                    <a:bodyPr/>
                    <a:lstStyle/>
                    <a:p>
                      <a:r>
                        <a:rPr lang="hr-HR" sz="1400" dirty="0"/>
                        <a:t>24</a:t>
                      </a:r>
                    </a:p>
                  </a:txBody>
                  <a:tcPr marL="91439" marR="91439" marT="45707" marB="45707"/>
                </a:tc>
                <a:tc>
                  <a:txBody>
                    <a:bodyPr/>
                    <a:lstStyle/>
                    <a:p>
                      <a:r>
                        <a:rPr lang="hr-HR" sz="1400" dirty="0"/>
                        <a:t>39</a:t>
                      </a:r>
                    </a:p>
                  </a:txBody>
                  <a:tcPr marL="91439" marR="91439" marT="45707" marB="45707"/>
                </a:tc>
                <a:extLst>
                  <a:ext uri="{0D108BD9-81ED-4DB2-BD59-A6C34878D82A}">
                    <a16:rowId xmlns:a16="http://schemas.microsoft.com/office/drawing/2014/main" val="10002"/>
                  </a:ext>
                </a:extLst>
              </a:tr>
              <a:tr h="295395">
                <a:tc>
                  <a:txBody>
                    <a:bodyPr/>
                    <a:lstStyle/>
                    <a:p>
                      <a:r>
                        <a:rPr lang="hr-HR" sz="1400" dirty="0"/>
                        <a:t>32</a:t>
                      </a:r>
                    </a:p>
                  </a:txBody>
                  <a:tcPr marL="91439" marR="91439" marT="45707" marB="45707"/>
                </a:tc>
                <a:tc>
                  <a:txBody>
                    <a:bodyPr/>
                    <a:lstStyle/>
                    <a:p>
                      <a:r>
                        <a:rPr lang="hr-HR" sz="1400" dirty="0"/>
                        <a:t>37</a:t>
                      </a:r>
                    </a:p>
                  </a:txBody>
                  <a:tcPr marL="91439" marR="91439" marT="45707" marB="45707"/>
                </a:tc>
                <a:extLst>
                  <a:ext uri="{0D108BD9-81ED-4DB2-BD59-A6C34878D82A}">
                    <a16:rowId xmlns:a16="http://schemas.microsoft.com/office/drawing/2014/main" val="10003"/>
                  </a:ext>
                </a:extLst>
              </a:tr>
              <a:tr h="295395">
                <a:tc>
                  <a:txBody>
                    <a:bodyPr/>
                    <a:lstStyle/>
                    <a:p>
                      <a:r>
                        <a:rPr lang="hr-HR" sz="1400" dirty="0"/>
                        <a:t>29</a:t>
                      </a:r>
                    </a:p>
                  </a:txBody>
                  <a:tcPr marL="91439" marR="91439" marT="45707" marB="45707"/>
                </a:tc>
                <a:tc>
                  <a:txBody>
                    <a:bodyPr/>
                    <a:lstStyle/>
                    <a:p>
                      <a:r>
                        <a:rPr lang="hr-HR" sz="1400" dirty="0"/>
                        <a:t>36</a:t>
                      </a:r>
                    </a:p>
                  </a:txBody>
                  <a:tcPr marL="91439" marR="91439" marT="45707" marB="45707"/>
                </a:tc>
                <a:extLst>
                  <a:ext uri="{0D108BD9-81ED-4DB2-BD59-A6C34878D82A}">
                    <a16:rowId xmlns:a16="http://schemas.microsoft.com/office/drawing/2014/main" val="10004"/>
                  </a:ext>
                </a:extLst>
              </a:tr>
              <a:tr h="295395">
                <a:tc>
                  <a:txBody>
                    <a:bodyPr/>
                    <a:lstStyle/>
                    <a:p>
                      <a:r>
                        <a:rPr lang="hr-HR" sz="1400" dirty="0"/>
                        <a:t>38</a:t>
                      </a:r>
                    </a:p>
                  </a:txBody>
                  <a:tcPr marL="91439" marR="91439" marT="45707" marB="45707"/>
                </a:tc>
                <a:tc>
                  <a:txBody>
                    <a:bodyPr/>
                    <a:lstStyle/>
                    <a:p>
                      <a:r>
                        <a:rPr lang="hr-HR" sz="1400" dirty="0"/>
                        <a:t>34</a:t>
                      </a:r>
                    </a:p>
                  </a:txBody>
                  <a:tcPr marL="91439" marR="91439" marT="45707" marB="45707"/>
                </a:tc>
                <a:extLst>
                  <a:ext uri="{0D108BD9-81ED-4DB2-BD59-A6C34878D82A}">
                    <a16:rowId xmlns:a16="http://schemas.microsoft.com/office/drawing/2014/main" val="10005"/>
                  </a:ext>
                </a:extLst>
              </a:tr>
              <a:tr h="295395">
                <a:tc>
                  <a:txBody>
                    <a:bodyPr/>
                    <a:lstStyle/>
                    <a:p>
                      <a:r>
                        <a:rPr lang="hr-HR" sz="1400" dirty="0"/>
                        <a:t>31</a:t>
                      </a:r>
                    </a:p>
                  </a:txBody>
                  <a:tcPr marL="91439" marR="91439" marT="45707" marB="45707"/>
                </a:tc>
                <a:tc>
                  <a:txBody>
                    <a:bodyPr/>
                    <a:lstStyle/>
                    <a:p>
                      <a:r>
                        <a:rPr lang="hr-HR" sz="1400" dirty="0"/>
                        <a:t>30</a:t>
                      </a:r>
                    </a:p>
                  </a:txBody>
                  <a:tcPr marL="91439" marR="91439" marT="45707" marB="45707"/>
                </a:tc>
                <a:extLst>
                  <a:ext uri="{0D108BD9-81ED-4DB2-BD59-A6C34878D82A}">
                    <a16:rowId xmlns:a16="http://schemas.microsoft.com/office/drawing/2014/main" val="10006"/>
                  </a:ext>
                </a:extLst>
              </a:tr>
              <a:tr h="295395">
                <a:tc>
                  <a:txBody>
                    <a:bodyPr/>
                    <a:lstStyle/>
                    <a:p>
                      <a:r>
                        <a:rPr lang="hr-HR" sz="1400" dirty="0"/>
                        <a:t>27</a:t>
                      </a:r>
                    </a:p>
                  </a:txBody>
                  <a:tcPr marL="91439" marR="91439" marT="45707" marB="45707"/>
                </a:tc>
                <a:tc>
                  <a:txBody>
                    <a:bodyPr/>
                    <a:lstStyle/>
                    <a:p>
                      <a:r>
                        <a:rPr lang="hr-HR" sz="1400" dirty="0"/>
                        <a:t>31</a:t>
                      </a:r>
                    </a:p>
                  </a:txBody>
                  <a:tcPr marL="91439" marR="91439" marT="45707" marB="45707"/>
                </a:tc>
                <a:extLst>
                  <a:ext uri="{0D108BD9-81ED-4DB2-BD59-A6C34878D82A}">
                    <a16:rowId xmlns:a16="http://schemas.microsoft.com/office/drawing/2014/main" val="10007"/>
                  </a:ext>
                </a:extLst>
              </a:tr>
              <a:tr h="295395">
                <a:tc>
                  <a:txBody>
                    <a:bodyPr/>
                    <a:lstStyle/>
                    <a:p>
                      <a:r>
                        <a:rPr lang="hr-HR" sz="1400" dirty="0"/>
                        <a:t>31</a:t>
                      </a:r>
                    </a:p>
                  </a:txBody>
                  <a:tcPr marL="91439" marR="91439" marT="45707" marB="45707"/>
                </a:tc>
                <a:tc>
                  <a:txBody>
                    <a:bodyPr/>
                    <a:lstStyle/>
                    <a:p>
                      <a:r>
                        <a:rPr lang="hr-HR" sz="1400" dirty="0"/>
                        <a:t>40</a:t>
                      </a:r>
                    </a:p>
                  </a:txBody>
                  <a:tcPr marL="91439" marR="91439" marT="45707" marB="45707"/>
                </a:tc>
                <a:extLst>
                  <a:ext uri="{0D108BD9-81ED-4DB2-BD59-A6C34878D82A}">
                    <a16:rowId xmlns:a16="http://schemas.microsoft.com/office/drawing/2014/main" val="10008"/>
                  </a:ext>
                </a:extLst>
              </a:tr>
              <a:tr h="295395">
                <a:tc>
                  <a:txBody>
                    <a:bodyPr/>
                    <a:lstStyle/>
                    <a:p>
                      <a:r>
                        <a:rPr lang="hr-HR" sz="1400" dirty="0"/>
                        <a:t>21</a:t>
                      </a:r>
                    </a:p>
                  </a:txBody>
                  <a:tcPr marL="91439" marR="91439" marT="45707" marB="45707"/>
                </a:tc>
                <a:tc>
                  <a:txBody>
                    <a:bodyPr/>
                    <a:lstStyle/>
                    <a:p>
                      <a:r>
                        <a:rPr lang="hr-HR" sz="1400" dirty="0"/>
                        <a:t>35</a:t>
                      </a:r>
                    </a:p>
                  </a:txBody>
                  <a:tcPr marL="91439" marR="91439" marT="45707" marB="45707"/>
                </a:tc>
                <a:extLst>
                  <a:ext uri="{0D108BD9-81ED-4DB2-BD59-A6C34878D82A}">
                    <a16:rowId xmlns:a16="http://schemas.microsoft.com/office/drawing/2014/main" val="10009"/>
                  </a:ext>
                </a:extLst>
              </a:tr>
              <a:tr h="295395">
                <a:tc>
                  <a:txBody>
                    <a:bodyPr/>
                    <a:lstStyle/>
                    <a:p>
                      <a:r>
                        <a:rPr lang="hr-HR" sz="1400" dirty="0"/>
                        <a:t>31</a:t>
                      </a:r>
                    </a:p>
                  </a:txBody>
                  <a:tcPr marL="91439" marR="91439" marT="45707" marB="45707"/>
                </a:tc>
                <a:tc>
                  <a:txBody>
                    <a:bodyPr/>
                    <a:lstStyle/>
                    <a:p>
                      <a:r>
                        <a:rPr lang="hr-HR" sz="1400" dirty="0"/>
                        <a:t>33</a:t>
                      </a:r>
                    </a:p>
                  </a:txBody>
                  <a:tcPr marL="91439" marR="91439" marT="45707" marB="45707"/>
                </a:tc>
                <a:extLst>
                  <a:ext uri="{0D108BD9-81ED-4DB2-BD59-A6C34878D82A}">
                    <a16:rowId xmlns:a16="http://schemas.microsoft.com/office/drawing/2014/main" val="10010"/>
                  </a:ext>
                </a:extLst>
              </a:tr>
            </a:tbl>
          </a:graphicData>
        </a:graphic>
      </p:graphicFrame>
      <p:sp>
        <p:nvSpPr>
          <p:cNvPr id="11" name="TextBox 10"/>
          <p:cNvSpPr txBox="1"/>
          <p:nvPr/>
        </p:nvSpPr>
        <p:spPr>
          <a:xfrm rot="17506917">
            <a:off x="10380272" y="5499817"/>
            <a:ext cx="2003514" cy="369332"/>
          </a:xfrm>
          <a:prstGeom prst="rect">
            <a:avLst/>
          </a:prstGeom>
          <a:solidFill>
            <a:srgbClr val="FF0000"/>
          </a:solidFill>
        </p:spPr>
        <p:txBody>
          <a:bodyPr wrap="square" rtlCol="0">
            <a:spAutoFit/>
          </a:bodyPr>
          <a:lstStyle/>
          <a:p>
            <a:pPr algn="ctr"/>
            <a:r>
              <a:rPr lang="en-US" dirty="0">
                <a:solidFill>
                  <a:schemeClr val="bg1"/>
                </a:solidFill>
              </a:rPr>
              <a:t>questionnaire</a:t>
            </a:r>
          </a:p>
        </p:txBody>
      </p:sp>
    </p:spTree>
    <p:extLst>
      <p:ext uri="{BB962C8B-B14F-4D97-AF65-F5344CB8AC3E}">
        <p14:creationId xmlns:p14="http://schemas.microsoft.com/office/powerpoint/2010/main" val="21724984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Mann-Whitney U-test</a:t>
            </a:r>
          </a:p>
        </p:txBody>
      </p:sp>
      <p:sp>
        <p:nvSpPr>
          <p:cNvPr id="3" name="TextBox 2"/>
          <p:cNvSpPr txBox="1"/>
          <p:nvPr/>
        </p:nvSpPr>
        <p:spPr>
          <a:xfrm>
            <a:off x="417368" y="1038808"/>
            <a:ext cx="11357263" cy="923330"/>
          </a:xfrm>
          <a:prstGeom prst="rect">
            <a:avLst/>
          </a:prstGeom>
          <a:noFill/>
        </p:spPr>
        <p:txBody>
          <a:bodyPr wrap="square" rtlCol="0">
            <a:spAutoFit/>
          </a:bodyPr>
          <a:lstStyle/>
          <a:p>
            <a:pPr marL="457200" indent="-457200">
              <a:buFont typeface="Arial" panose="020B0604020202020204" pitchFamily="34" charset="0"/>
              <a:buChar char="•"/>
            </a:pPr>
            <a:r>
              <a:rPr lang="en-US" sz="3000" b="1" dirty="0"/>
              <a:t>Before performing test, report descriptive statistics</a:t>
            </a:r>
            <a:endParaRPr lang="hr-HR" sz="3000" b="1" dirty="0"/>
          </a:p>
          <a:p>
            <a:pPr marL="914400" lvl="1" indent="-457200">
              <a:buFont typeface="Calibri" panose="020F0502020204030204" pitchFamily="34" charset="0"/>
              <a:buChar char="−"/>
            </a:pPr>
            <a:r>
              <a:rPr lang="en-US" sz="2400" dirty="0"/>
              <a:t>Preferably, use box-and-whiskers visualization for questionnaire-based </a:t>
            </a:r>
            <a:r>
              <a:rPr lang="hr-HR" sz="2400" dirty="0"/>
              <a:t>data</a:t>
            </a:r>
            <a:endParaRPr lang="en-US" sz="2400" dirty="0"/>
          </a:p>
        </p:txBody>
      </p:sp>
      <p:sp>
        <p:nvSpPr>
          <p:cNvPr id="9" name="Right Arrow 8"/>
          <p:cNvSpPr/>
          <p:nvPr/>
        </p:nvSpPr>
        <p:spPr>
          <a:xfrm>
            <a:off x="4602255" y="4012101"/>
            <a:ext cx="599282"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aphicFrame>
        <p:nvGraphicFramePr>
          <p:cNvPr id="11" name="Table 10"/>
          <p:cNvGraphicFramePr>
            <a:graphicFrameLocks noGrp="1"/>
          </p:cNvGraphicFramePr>
          <p:nvPr>
            <p:extLst>
              <p:ext uri="{D42A27DB-BD31-4B8C-83A1-F6EECF244321}">
                <p14:modId xmlns:p14="http://schemas.microsoft.com/office/powerpoint/2010/main" val="2949400305"/>
              </p:ext>
            </p:extLst>
          </p:nvPr>
        </p:nvGraphicFramePr>
        <p:xfrm>
          <a:off x="935739" y="2451447"/>
          <a:ext cx="3211720" cy="3737032"/>
        </p:xfrm>
        <a:graphic>
          <a:graphicData uri="http://schemas.openxmlformats.org/drawingml/2006/table">
            <a:tbl>
              <a:tblPr firstRow="1" bandRow="1">
                <a:tableStyleId>{5C22544A-7EE6-4342-B048-85BDC9FD1C3A}</a:tableStyleId>
              </a:tblPr>
              <a:tblGrid>
                <a:gridCol w="1605860">
                  <a:extLst>
                    <a:ext uri="{9D8B030D-6E8A-4147-A177-3AD203B41FA5}">
                      <a16:colId xmlns:a16="http://schemas.microsoft.com/office/drawing/2014/main" val="20000"/>
                    </a:ext>
                  </a:extLst>
                </a:gridCol>
                <a:gridCol w="1605860">
                  <a:extLst>
                    <a:ext uri="{9D8B030D-6E8A-4147-A177-3AD203B41FA5}">
                      <a16:colId xmlns:a16="http://schemas.microsoft.com/office/drawing/2014/main" val="20001"/>
                    </a:ext>
                  </a:extLst>
                </a:gridCol>
              </a:tblGrid>
              <a:tr h="689292">
                <a:tc>
                  <a:txBody>
                    <a:bodyPr/>
                    <a:lstStyle/>
                    <a:p>
                      <a:r>
                        <a:rPr lang="en-US" sz="1400" noProof="0" dirty="0"/>
                        <a:t>Scroll Interaction Attitude Score</a:t>
                      </a:r>
                    </a:p>
                  </a:txBody>
                  <a:tcPr marL="91439" marR="91439" marT="45707" marB="45707"/>
                </a:tc>
                <a:tc>
                  <a:txBody>
                    <a:bodyPr/>
                    <a:lstStyle/>
                    <a:p>
                      <a:r>
                        <a:rPr lang="en-US" sz="1400" noProof="0" dirty="0"/>
                        <a:t>Swipe Interaction Attitude Score</a:t>
                      </a:r>
                    </a:p>
                  </a:txBody>
                  <a:tcPr marL="91439" marR="91439" marT="45707" marB="45707"/>
                </a:tc>
                <a:extLst>
                  <a:ext uri="{0D108BD9-81ED-4DB2-BD59-A6C34878D82A}">
                    <a16:rowId xmlns:a16="http://schemas.microsoft.com/office/drawing/2014/main" val="10000"/>
                  </a:ext>
                </a:extLst>
              </a:tr>
              <a:tr h="295395">
                <a:tc>
                  <a:txBody>
                    <a:bodyPr/>
                    <a:lstStyle/>
                    <a:p>
                      <a:r>
                        <a:rPr lang="hr-HR" sz="1400" dirty="0"/>
                        <a:t>24</a:t>
                      </a:r>
                    </a:p>
                  </a:txBody>
                  <a:tcPr marL="91439" marR="91439" marT="45707" marB="45707"/>
                </a:tc>
                <a:tc>
                  <a:txBody>
                    <a:bodyPr/>
                    <a:lstStyle/>
                    <a:p>
                      <a:r>
                        <a:rPr lang="hr-HR" sz="1400" dirty="0"/>
                        <a:t>38</a:t>
                      </a:r>
                    </a:p>
                  </a:txBody>
                  <a:tcPr marL="91439" marR="91439" marT="45707" marB="45707"/>
                </a:tc>
                <a:extLst>
                  <a:ext uri="{0D108BD9-81ED-4DB2-BD59-A6C34878D82A}">
                    <a16:rowId xmlns:a16="http://schemas.microsoft.com/office/drawing/2014/main" val="10001"/>
                  </a:ext>
                </a:extLst>
              </a:tr>
              <a:tr h="295395">
                <a:tc>
                  <a:txBody>
                    <a:bodyPr/>
                    <a:lstStyle/>
                    <a:p>
                      <a:r>
                        <a:rPr lang="hr-HR" sz="1400" dirty="0"/>
                        <a:t>24</a:t>
                      </a:r>
                    </a:p>
                  </a:txBody>
                  <a:tcPr marL="91439" marR="91439" marT="45707" marB="45707"/>
                </a:tc>
                <a:tc>
                  <a:txBody>
                    <a:bodyPr/>
                    <a:lstStyle/>
                    <a:p>
                      <a:r>
                        <a:rPr lang="hr-HR" sz="1400" dirty="0"/>
                        <a:t>39</a:t>
                      </a:r>
                    </a:p>
                  </a:txBody>
                  <a:tcPr marL="91439" marR="91439" marT="45707" marB="45707"/>
                </a:tc>
                <a:extLst>
                  <a:ext uri="{0D108BD9-81ED-4DB2-BD59-A6C34878D82A}">
                    <a16:rowId xmlns:a16="http://schemas.microsoft.com/office/drawing/2014/main" val="10002"/>
                  </a:ext>
                </a:extLst>
              </a:tr>
              <a:tr h="295395">
                <a:tc>
                  <a:txBody>
                    <a:bodyPr/>
                    <a:lstStyle/>
                    <a:p>
                      <a:r>
                        <a:rPr lang="hr-HR" sz="1400" dirty="0"/>
                        <a:t>32</a:t>
                      </a:r>
                    </a:p>
                  </a:txBody>
                  <a:tcPr marL="91439" marR="91439" marT="45707" marB="45707"/>
                </a:tc>
                <a:tc>
                  <a:txBody>
                    <a:bodyPr/>
                    <a:lstStyle/>
                    <a:p>
                      <a:r>
                        <a:rPr lang="hr-HR" sz="1400" dirty="0"/>
                        <a:t>37</a:t>
                      </a:r>
                    </a:p>
                  </a:txBody>
                  <a:tcPr marL="91439" marR="91439" marT="45707" marB="45707"/>
                </a:tc>
                <a:extLst>
                  <a:ext uri="{0D108BD9-81ED-4DB2-BD59-A6C34878D82A}">
                    <a16:rowId xmlns:a16="http://schemas.microsoft.com/office/drawing/2014/main" val="10003"/>
                  </a:ext>
                </a:extLst>
              </a:tr>
              <a:tr h="295395">
                <a:tc>
                  <a:txBody>
                    <a:bodyPr/>
                    <a:lstStyle/>
                    <a:p>
                      <a:r>
                        <a:rPr lang="hr-HR" sz="1400" dirty="0"/>
                        <a:t>29</a:t>
                      </a:r>
                    </a:p>
                  </a:txBody>
                  <a:tcPr marL="91439" marR="91439" marT="45707" marB="45707"/>
                </a:tc>
                <a:tc>
                  <a:txBody>
                    <a:bodyPr/>
                    <a:lstStyle/>
                    <a:p>
                      <a:r>
                        <a:rPr lang="hr-HR" sz="1400" dirty="0"/>
                        <a:t>36</a:t>
                      </a:r>
                    </a:p>
                  </a:txBody>
                  <a:tcPr marL="91439" marR="91439" marT="45707" marB="45707"/>
                </a:tc>
                <a:extLst>
                  <a:ext uri="{0D108BD9-81ED-4DB2-BD59-A6C34878D82A}">
                    <a16:rowId xmlns:a16="http://schemas.microsoft.com/office/drawing/2014/main" val="10004"/>
                  </a:ext>
                </a:extLst>
              </a:tr>
              <a:tr h="295395">
                <a:tc>
                  <a:txBody>
                    <a:bodyPr/>
                    <a:lstStyle/>
                    <a:p>
                      <a:r>
                        <a:rPr lang="hr-HR" sz="1400" dirty="0"/>
                        <a:t>38</a:t>
                      </a:r>
                    </a:p>
                  </a:txBody>
                  <a:tcPr marL="91439" marR="91439" marT="45707" marB="45707"/>
                </a:tc>
                <a:tc>
                  <a:txBody>
                    <a:bodyPr/>
                    <a:lstStyle/>
                    <a:p>
                      <a:r>
                        <a:rPr lang="hr-HR" sz="1400" dirty="0"/>
                        <a:t>34</a:t>
                      </a:r>
                    </a:p>
                  </a:txBody>
                  <a:tcPr marL="91439" marR="91439" marT="45707" marB="45707"/>
                </a:tc>
                <a:extLst>
                  <a:ext uri="{0D108BD9-81ED-4DB2-BD59-A6C34878D82A}">
                    <a16:rowId xmlns:a16="http://schemas.microsoft.com/office/drawing/2014/main" val="10005"/>
                  </a:ext>
                </a:extLst>
              </a:tr>
              <a:tr h="295395">
                <a:tc>
                  <a:txBody>
                    <a:bodyPr/>
                    <a:lstStyle/>
                    <a:p>
                      <a:r>
                        <a:rPr lang="hr-HR" sz="1400" dirty="0"/>
                        <a:t>31</a:t>
                      </a:r>
                    </a:p>
                  </a:txBody>
                  <a:tcPr marL="91439" marR="91439" marT="45707" marB="45707"/>
                </a:tc>
                <a:tc>
                  <a:txBody>
                    <a:bodyPr/>
                    <a:lstStyle/>
                    <a:p>
                      <a:r>
                        <a:rPr lang="hr-HR" sz="1400" dirty="0"/>
                        <a:t>30</a:t>
                      </a:r>
                    </a:p>
                  </a:txBody>
                  <a:tcPr marL="91439" marR="91439" marT="45707" marB="45707"/>
                </a:tc>
                <a:extLst>
                  <a:ext uri="{0D108BD9-81ED-4DB2-BD59-A6C34878D82A}">
                    <a16:rowId xmlns:a16="http://schemas.microsoft.com/office/drawing/2014/main" val="10006"/>
                  </a:ext>
                </a:extLst>
              </a:tr>
              <a:tr h="295395">
                <a:tc>
                  <a:txBody>
                    <a:bodyPr/>
                    <a:lstStyle/>
                    <a:p>
                      <a:r>
                        <a:rPr lang="hr-HR" sz="1400" dirty="0"/>
                        <a:t>27</a:t>
                      </a:r>
                    </a:p>
                  </a:txBody>
                  <a:tcPr marL="91439" marR="91439" marT="45707" marB="45707"/>
                </a:tc>
                <a:tc>
                  <a:txBody>
                    <a:bodyPr/>
                    <a:lstStyle/>
                    <a:p>
                      <a:r>
                        <a:rPr lang="hr-HR" sz="1400" dirty="0"/>
                        <a:t>31</a:t>
                      </a:r>
                    </a:p>
                  </a:txBody>
                  <a:tcPr marL="91439" marR="91439" marT="45707" marB="45707"/>
                </a:tc>
                <a:extLst>
                  <a:ext uri="{0D108BD9-81ED-4DB2-BD59-A6C34878D82A}">
                    <a16:rowId xmlns:a16="http://schemas.microsoft.com/office/drawing/2014/main" val="10007"/>
                  </a:ext>
                </a:extLst>
              </a:tr>
              <a:tr h="295395">
                <a:tc>
                  <a:txBody>
                    <a:bodyPr/>
                    <a:lstStyle/>
                    <a:p>
                      <a:r>
                        <a:rPr lang="hr-HR" sz="1400" dirty="0"/>
                        <a:t>31</a:t>
                      </a:r>
                    </a:p>
                  </a:txBody>
                  <a:tcPr marL="91439" marR="91439" marT="45707" marB="45707"/>
                </a:tc>
                <a:tc>
                  <a:txBody>
                    <a:bodyPr/>
                    <a:lstStyle/>
                    <a:p>
                      <a:r>
                        <a:rPr lang="hr-HR" sz="1400" dirty="0"/>
                        <a:t>40</a:t>
                      </a:r>
                    </a:p>
                  </a:txBody>
                  <a:tcPr marL="91439" marR="91439" marT="45707" marB="45707"/>
                </a:tc>
                <a:extLst>
                  <a:ext uri="{0D108BD9-81ED-4DB2-BD59-A6C34878D82A}">
                    <a16:rowId xmlns:a16="http://schemas.microsoft.com/office/drawing/2014/main" val="10008"/>
                  </a:ext>
                </a:extLst>
              </a:tr>
              <a:tr h="295395">
                <a:tc>
                  <a:txBody>
                    <a:bodyPr/>
                    <a:lstStyle/>
                    <a:p>
                      <a:r>
                        <a:rPr lang="hr-HR" sz="1400" dirty="0"/>
                        <a:t>21</a:t>
                      </a:r>
                    </a:p>
                  </a:txBody>
                  <a:tcPr marL="91439" marR="91439" marT="45707" marB="45707"/>
                </a:tc>
                <a:tc>
                  <a:txBody>
                    <a:bodyPr/>
                    <a:lstStyle/>
                    <a:p>
                      <a:r>
                        <a:rPr lang="hr-HR" sz="1400" dirty="0"/>
                        <a:t>35</a:t>
                      </a:r>
                    </a:p>
                  </a:txBody>
                  <a:tcPr marL="91439" marR="91439" marT="45707" marB="45707"/>
                </a:tc>
                <a:extLst>
                  <a:ext uri="{0D108BD9-81ED-4DB2-BD59-A6C34878D82A}">
                    <a16:rowId xmlns:a16="http://schemas.microsoft.com/office/drawing/2014/main" val="10009"/>
                  </a:ext>
                </a:extLst>
              </a:tr>
              <a:tr h="295395">
                <a:tc>
                  <a:txBody>
                    <a:bodyPr/>
                    <a:lstStyle/>
                    <a:p>
                      <a:r>
                        <a:rPr lang="hr-HR" sz="1400" dirty="0"/>
                        <a:t>31</a:t>
                      </a:r>
                    </a:p>
                  </a:txBody>
                  <a:tcPr marL="91439" marR="91439" marT="45707" marB="45707"/>
                </a:tc>
                <a:tc>
                  <a:txBody>
                    <a:bodyPr/>
                    <a:lstStyle/>
                    <a:p>
                      <a:r>
                        <a:rPr lang="hr-HR" sz="1400" dirty="0"/>
                        <a:t>33</a:t>
                      </a:r>
                    </a:p>
                  </a:txBody>
                  <a:tcPr marL="91439" marR="91439" marT="45707" marB="45707"/>
                </a:tc>
                <a:extLst>
                  <a:ext uri="{0D108BD9-81ED-4DB2-BD59-A6C34878D82A}">
                    <a16:rowId xmlns:a16="http://schemas.microsoft.com/office/drawing/2014/main" val="10010"/>
                  </a:ext>
                </a:extLst>
              </a:tr>
            </a:tbl>
          </a:graphicData>
        </a:graphic>
      </p:graphicFrame>
      <p:pic>
        <p:nvPicPr>
          <p:cNvPr id="5" name="Picture 4"/>
          <p:cNvPicPr>
            <a:picLocks noChangeAspect="1"/>
          </p:cNvPicPr>
          <p:nvPr/>
        </p:nvPicPr>
        <p:blipFill>
          <a:blip r:embed="rId3"/>
          <a:stretch>
            <a:fillRect/>
          </a:stretch>
        </p:blipFill>
        <p:spPr>
          <a:xfrm>
            <a:off x="5422392" y="2659032"/>
            <a:ext cx="5852316" cy="3529447"/>
          </a:xfrm>
          <a:prstGeom prst="rect">
            <a:avLst/>
          </a:prstGeom>
        </p:spPr>
      </p:pic>
    </p:spTree>
    <p:extLst>
      <p:ext uri="{BB962C8B-B14F-4D97-AF65-F5344CB8AC3E}">
        <p14:creationId xmlns:p14="http://schemas.microsoft.com/office/powerpoint/2010/main" val="17350086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Mann-Whitney U-test</a:t>
            </a:r>
          </a:p>
        </p:txBody>
      </p:sp>
      <p:sp>
        <p:nvSpPr>
          <p:cNvPr id="3" name="TextBox 2"/>
          <p:cNvSpPr txBox="1"/>
          <p:nvPr/>
        </p:nvSpPr>
        <p:spPr>
          <a:xfrm>
            <a:off x="417368" y="963502"/>
            <a:ext cx="11357263" cy="553998"/>
          </a:xfrm>
          <a:prstGeom prst="rect">
            <a:avLst/>
          </a:prstGeom>
          <a:noFill/>
        </p:spPr>
        <p:txBody>
          <a:bodyPr wrap="square" rtlCol="0">
            <a:spAutoFit/>
          </a:bodyPr>
          <a:lstStyle/>
          <a:p>
            <a:pPr marL="457200" indent="-457200">
              <a:buFont typeface="Arial" panose="020B0604020202020204" pitchFamily="34" charset="0"/>
              <a:buChar char="•"/>
            </a:pPr>
            <a:r>
              <a:rPr lang="en-US" sz="3000" b="1" dirty="0"/>
              <a:t>Perform the test and report the test outcomes</a:t>
            </a:r>
            <a:r>
              <a:rPr lang="hr-HR" sz="3000" b="1" dirty="0"/>
              <a:t> </a:t>
            </a:r>
            <a:r>
              <a:rPr lang="hr-HR" sz="3000" b="1" baseline="30000" dirty="0"/>
              <a:t>*</a:t>
            </a:r>
            <a:endParaRPr lang="en-US" sz="3000" b="1" baseline="30000" dirty="0"/>
          </a:p>
        </p:txBody>
      </p:sp>
      <p:sp>
        <p:nvSpPr>
          <p:cNvPr id="22" name="Rectangle 21"/>
          <p:cNvSpPr/>
          <p:nvPr/>
        </p:nvSpPr>
        <p:spPr>
          <a:xfrm>
            <a:off x="563761" y="5018381"/>
            <a:ext cx="11064476" cy="1015663"/>
          </a:xfrm>
          <a:prstGeom prst="rect">
            <a:avLst/>
          </a:prstGeom>
          <a:ln w="19050">
            <a:solidFill>
              <a:schemeClr val="tx1"/>
            </a:solidFill>
          </a:ln>
        </p:spPr>
        <p:txBody>
          <a:bodyPr wrap="square">
            <a:spAutoFit/>
          </a:bodyPr>
          <a:lstStyle/>
          <a:p>
            <a:r>
              <a:rPr lang="hr-HR" sz="2000" dirty="0"/>
              <a:t>I</a:t>
            </a:r>
            <a:r>
              <a:rPr lang="en-US" sz="2000" dirty="0"/>
              <a:t>t can be concluded that Swipe-based control within the </a:t>
            </a:r>
            <a:r>
              <a:rPr lang="en-US" sz="2000" dirty="0" err="1"/>
              <a:t>MyGallery</a:t>
            </a:r>
            <a:r>
              <a:rPr lang="en-US" sz="2000" dirty="0"/>
              <a:t> app is significantly more usable than Scroll-based control (</a:t>
            </a:r>
            <a:r>
              <a:rPr lang="en-US" sz="2000" b="1" dirty="0">
                <a:solidFill>
                  <a:srgbClr val="FF0000"/>
                </a:solidFill>
              </a:rPr>
              <a:t>U = 1</a:t>
            </a:r>
            <a:r>
              <a:rPr lang="hr-HR" sz="2000" b="1" dirty="0">
                <a:solidFill>
                  <a:srgbClr val="FF0000"/>
                </a:solidFill>
              </a:rPr>
              <a:t>4</a:t>
            </a:r>
            <a:r>
              <a:rPr lang="en-US" sz="2000" b="1" dirty="0">
                <a:solidFill>
                  <a:srgbClr val="FF0000"/>
                </a:solidFill>
              </a:rPr>
              <a:t>, p </a:t>
            </a:r>
            <a:r>
              <a:rPr lang="hr-HR" sz="2000" b="1" dirty="0">
                <a:solidFill>
                  <a:srgbClr val="FF0000"/>
                </a:solidFill>
              </a:rPr>
              <a:t>&lt; .05</a:t>
            </a:r>
            <a:r>
              <a:rPr lang="en-US" sz="2000" dirty="0"/>
              <a:t>). Median usability rating for Swipe-based interaction was </a:t>
            </a:r>
            <a:r>
              <a:rPr lang="hr-HR" sz="2000" dirty="0"/>
              <a:t>35.3</a:t>
            </a:r>
            <a:r>
              <a:rPr lang="en-US" sz="2000" dirty="0"/>
              <a:t>, while median usability rating for Scroll-based interaction was </a:t>
            </a:r>
            <a:r>
              <a:rPr lang="hr-HR" sz="2000" dirty="0"/>
              <a:t>28.8</a:t>
            </a:r>
            <a:r>
              <a:rPr lang="en-US" sz="2000" dirty="0"/>
              <a:t>.</a:t>
            </a:r>
          </a:p>
        </p:txBody>
      </p:sp>
      <p:sp>
        <p:nvSpPr>
          <p:cNvPr id="17" name="Subtitle 2"/>
          <p:cNvSpPr>
            <a:spLocks noGrp="1"/>
          </p:cNvSpPr>
          <p:nvPr>
            <p:ph type="subTitle" idx="1"/>
          </p:nvPr>
        </p:nvSpPr>
        <p:spPr>
          <a:xfrm>
            <a:off x="193697" y="6352603"/>
            <a:ext cx="7089230" cy="347135"/>
          </a:xfrm>
        </p:spPr>
        <p:txBody>
          <a:bodyPr>
            <a:normAutofit/>
          </a:bodyPr>
          <a:lstStyle/>
          <a:p>
            <a:pPr algn="l"/>
            <a:r>
              <a:rPr lang="en-US" sz="1800" baseline="30000" dirty="0"/>
              <a:t>*</a:t>
            </a:r>
            <a:r>
              <a:rPr lang="en-US" sz="1800" dirty="0"/>
              <a:t> Doing Mann-Whitney U-test</a:t>
            </a:r>
            <a:r>
              <a:rPr lang="hr-HR" sz="1800" dirty="0"/>
              <a:t> </a:t>
            </a:r>
            <a:r>
              <a:rPr lang="en-US" sz="1800" dirty="0"/>
              <a:t>„by hand” is out-of-the-scope here.</a:t>
            </a:r>
            <a:endParaRPr lang="en-US" sz="1800" i="1" dirty="0"/>
          </a:p>
        </p:txBody>
      </p:sp>
      <p:pic>
        <p:nvPicPr>
          <p:cNvPr id="6" name="Picture 5"/>
          <p:cNvPicPr>
            <a:picLocks noChangeAspect="1"/>
          </p:cNvPicPr>
          <p:nvPr/>
        </p:nvPicPr>
        <p:blipFill>
          <a:blip r:embed="rId3"/>
          <a:stretch>
            <a:fillRect/>
          </a:stretch>
        </p:blipFill>
        <p:spPr>
          <a:xfrm>
            <a:off x="924877" y="1619660"/>
            <a:ext cx="3503609" cy="3263236"/>
          </a:xfrm>
          <a:prstGeom prst="rect">
            <a:avLst/>
          </a:prstGeom>
        </p:spPr>
      </p:pic>
      <p:sp>
        <p:nvSpPr>
          <p:cNvPr id="16" name="TextBox 15"/>
          <p:cNvSpPr txBox="1"/>
          <p:nvPr/>
        </p:nvSpPr>
        <p:spPr>
          <a:xfrm>
            <a:off x="3635150" y="2607195"/>
            <a:ext cx="1161826" cy="369332"/>
          </a:xfrm>
          <a:prstGeom prst="rect">
            <a:avLst/>
          </a:prstGeom>
          <a:solidFill>
            <a:srgbClr val="FF0000"/>
          </a:solidFill>
        </p:spPr>
        <p:txBody>
          <a:bodyPr wrap="square" rtlCol="0">
            <a:spAutoFit/>
          </a:bodyPr>
          <a:lstStyle/>
          <a:p>
            <a:r>
              <a:rPr lang="hr-HR" dirty="0">
                <a:solidFill>
                  <a:schemeClr val="bg1"/>
                </a:solidFill>
              </a:rPr>
              <a:t>IBM SPSS</a:t>
            </a:r>
          </a:p>
        </p:txBody>
      </p:sp>
      <p:sp>
        <p:nvSpPr>
          <p:cNvPr id="20" name="Rectangular Callout 19"/>
          <p:cNvSpPr/>
          <p:nvPr/>
        </p:nvSpPr>
        <p:spPr>
          <a:xfrm>
            <a:off x="5017762" y="3251278"/>
            <a:ext cx="1696339" cy="858265"/>
          </a:xfrm>
          <a:prstGeom prst="wedgeRectCallout">
            <a:avLst>
              <a:gd name="adj1" fmla="val -152030"/>
              <a:gd name="adj2" fmla="val 4571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r-HR" altLang="sr-Latn-RS" dirty="0"/>
              <a:t>U</a:t>
            </a:r>
            <a:r>
              <a:rPr lang="en-US" altLang="sr-Latn-RS" dirty="0"/>
              <a:t> = </a:t>
            </a:r>
            <a:r>
              <a:rPr lang="hr-HR" altLang="sr-Latn-RS" dirty="0"/>
              <a:t>14</a:t>
            </a:r>
            <a:r>
              <a:rPr lang="en-US" altLang="sr-Latn-RS" dirty="0"/>
              <a:t>, p </a:t>
            </a:r>
            <a:r>
              <a:rPr lang="hr-HR" altLang="sr-Latn-RS" dirty="0"/>
              <a:t>&lt;</a:t>
            </a:r>
            <a:r>
              <a:rPr lang="en-US" altLang="sr-Latn-RS" dirty="0"/>
              <a:t> .05</a:t>
            </a:r>
            <a:endParaRPr lang="en-US" dirty="0"/>
          </a:p>
        </p:txBody>
      </p:sp>
      <p:sp>
        <p:nvSpPr>
          <p:cNvPr id="13" name="Rectangle 12"/>
          <p:cNvSpPr/>
          <p:nvPr/>
        </p:nvSpPr>
        <p:spPr>
          <a:xfrm>
            <a:off x="816103" y="2940184"/>
            <a:ext cx="2329434" cy="1942712"/>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42930967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Testing for correlations</a:t>
            </a:r>
          </a:p>
        </p:txBody>
      </p:sp>
      <p:sp>
        <p:nvSpPr>
          <p:cNvPr id="3" name="TextBox 2"/>
          <p:cNvSpPr txBox="1"/>
          <p:nvPr/>
        </p:nvSpPr>
        <p:spPr>
          <a:xfrm>
            <a:off x="417368" y="1118777"/>
            <a:ext cx="11357263" cy="5139869"/>
          </a:xfrm>
          <a:prstGeom prst="rect">
            <a:avLst/>
          </a:prstGeom>
          <a:noFill/>
        </p:spPr>
        <p:txBody>
          <a:bodyPr wrap="square" rtlCol="0">
            <a:spAutoFit/>
          </a:bodyPr>
          <a:lstStyle/>
          <a:p>
            <a:pPr marL="457200" indent="-457200">
              <a:buFont typeface="Arial" panose="020B0604020202020204" pitchFamily="34" charset="0"/>
              <a:buChar char="•"/>
            </a:pPr>
            <a:r>
              <a:rPr lang="en-US" sz="3200" b="1" dirty="0"/>
              <a:t>Searching for cause-and-effect relationships between two datasets</a:t>
            </a:r>
          </a:p>
          <a:p>
            <a:endParaRPr lang="en-US" sz="3200" dirty="0"/>
          </a:p>
          <a:p>
            <a:pPr marL="457200" indent="-457200">
              <a:buFont typeface="Arial" panose="020B0604020202020204" pitchFamily="34" charset="0"/>
              <a:buChar char="•"/>
            </a:pPr>
            <a:r>
              <a:rPr lang="en-US" sz="3200" b="1" dirty="0"/>
              <a:t>Positive correlation </a:t>
            </a:r>
            <a:r>
              <a:rPr lang="en-US" sz="3200" dirty="0"/>
              <a:t>(</a:t>
            </a:r>
            <a:r>
              <a:rPr lang="en-US" sz="3200" i="1" dirty="0"/>
              <a:t>correlation statistics</a:t>
            </a:r>
            <a:r>
              <a:rPr lang="en-US" sz="3200" dirty="0"/>
              <a:t> [0, +1])</a:t>
            </a:r>
          </a:p>
          <a:p>
            <a:pPr marL="914400" lvl="1" indent="-457200">
              <a:buFont typeface="Calibri" panose="020F0502020204030204" pitchFamily="34" charset="0"/>
              <a:buChar char="−"/>
            </a:pPr>
            <a:r>
              <a:rPr lang="en-US" sz="2800" dirty="0"/>
              <a:t>As the first variable increases, so does the second variable</a:t>
            </a:r>
          </a:p>
          <a:p>
            <a:pPr marL="914400" lvl="1" indent="-457200">
              <a:buFont typeface="Calibri" panose="020F0502020204030204" pitchFamily="34" charset="0"/>
              <a:buChar char="−"/>
            </a:pPr>
            <a:r>
              <a:rPr lang="en-US" sz="2800" dirty="0"/>
              <a:t>Ex: "The warmer it is, the higher the sales of anti-UV products."</a:t>
            </a:r>
          </a:p>
          <a:p>
            <a:pPr lvl="1"/>
            <a:endParaRPr lang="en-US" sz="2800" dirty="0"/>
          </a:p>
          <a:p>
            <a:pPr marL="457200" indent="-457200">
              <a:buFont typeface="Arial" panose="020B0604020202020204" pitchFamily="34" charset="0"/>
              <a:buChar char="•"/>
            </a:pPr>
            <a:r>
              <a:rPr lang="en-US" sz="3200" b="1" dirty="0"/>
              <a:t>Negative correlation </a:t>
            </a:r>
            <a:r>
              <a:rPr lang="en-US" sz="3200" dirty="0"/>
              <a:t>(</a:t>
            </a:r>
            <a:r>
              <a:rPr lang="en-US" sz="3200" i="1" dirty="0"/>
              <a:t>correlation statistics </a:t>
            </a:r>
            <a:r>
              <a:rPr lang="en-US" sz="3200" dirty="0"/>
              <a:t>[-1, 0])</a:t>
            </a:r>
          </a:p>
          <a:p>
            <a:pPr marL="914400" lvl="1" indent="-457200">
              <a:buFont typeface="Calibri" panose="020F0502020204030204" pitchFamily="34" charset="0"/>
              <a:buChar char="−"/>
            </a:pPr>
            <a:r>
              <a:rPr lang="en-US" sz="2800" dirty="0"/>
              <a:t>As the first variable increases, the second variable decreases</a:t>
            </a:r>
          </a:p>
          <a:p>
            <a:pPr marL="914400" lvl="1" indent="-457200">
              <a:buFont typeface="Calibri" panose="020F0502020204030204" pitchFamily="34" charset="0"/>
              <a:buChar char="−"/>
            </a:pPr>
            <a:r>
              <a:rPr lang="en-US" sz="2800" dirty="0"/>
              <a:t>Ex.: "The longer the use of the smartphone, the shorter the time for performing common tasks on the device."</a:t>
            </a:r>
          </a:p>
        </p:txBody>
      </p:sp>
    </p:spTree>
    <p:extLst>
      <p:ext uri="{BB962C8B-B14F-4D97-AF65-F5344CB8AC3E}">
        <p14:creationId xmlns:p14="http://schemas.microsoft.com/office/powerpoint/2010/main" val="12713341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Commonly used correlation tests</a:t>
            </a:r>
          </a:p>
        </p:txBody>
      </p:sp>
      <p:sp>
        <p:nvSpPr>
          <p:cNvPr id="7" name="TextBox 6"/>
          <p:cNvSpPr txBox="1"/>
          <p:nvPr/>
        </p:nvSpPr>
        <p:spPr>
          <a:xfrm>
            <a:off x="473558" y="1717223"/>
            <a:ext cx="8737371" cy="4031873"/>
          </a:xfrm>
          <a:prstGeom prst="rect">
            <a:avLst/>
          </a:prstGeom>
          <a:noFill/>
        </p:spPr>
        <p:txBody>
          <a:bodyPr wrap="square" rtlCol="0">
            <a:spAutoFit/>
          </a:bodyPr>
          <a:lstStyle/>
          <a:p>
            <a:pPr marL="457200" indent="-457200">
              <a:buFont typeface="Calibri Light" panose="020F0302020204030204" pitchFamily="34" charset="0"/>
              <a:buChar char="−"/>
            </a:pPr>
            <a:r>
              <a:rPr lang="en-US" sz="3200" b="1" dirty="0">
                <a:latin typeface="+mj-lt"/>
              </a:rPr>
              <a:t>Pearson's Product-Moment Correlation </a:t>
            </a:r>
            <a:r>
              <a:rPr lang="en-US" sz="3200" dirty="0"/>
              <a:t>coefficient </a:t>
            </a:r>
            <a:endParaRPr lang="en-US" sz="3200" b="1" dirty="0">
              <a:latin typeface="+mj-lt"/>
            </a:endParaRPr>
          </a:p>
          <a:p>
            <a:pPr marL="457200" indent="-457200">
              <a:buFont typeface="Calibri Light" panose="020F0302020204030204" pitchFamily="34" charset="0"/>
              <a:buChar char="−"/>
            </a:pPr>
            <a:endParaRPr lang="en-US" sz="3200" b="1" dirty="0">
              <a:latin typeface="+mj-lt"/>
            </a:endParaRPr>
          </a:p>
          <a:p>
            <a:pPr marL="457200" indent="-457200">
              <a:buFont typeface="Calibri Light" panose="020F0302020204030204" pitchFamily="34" charset="0"/>
              <a:buChar char="−"/>
            </a:pPr>
            <a:endParaRPr lang="en-US" sz="3200" b="1" dirty="0">
              <a:latin typeface="+mj-lt"/>
            </a:endParaRPr>
          </a:p>
          <a:p>
            <a:pPr marL="457200" indent="-457200">
              <a:buFont typeface="Calibri Light" panose="020F0302020204030204" pitchFamily="34" charset="0"/>
              <a:buChar char="−"/>
            </a:pPr>
            <a:endParaRPr lang="en-US" sz="3200" b="1" dirty="0">
              <a:latin typeface="+mj-lt"/>
            </a:endParaRPr>
          </a:p>
          <a:p>
            <a:pPr marL="457200" indent="-457200">
              <a:buFont typeface="Calibri Light" panose="020F0302020204030204" pitchFamily="34" charset="0"/>
              <a:buChar char="−"/>
            </a:pPr>
            <a:endParaRPr lang="en-US" sz="3200" b="1" dirty="0">
              <a:latin typeface="+mj-lt"/>
            </a:endParaRPr>
          </a:p>
          <a:p>
            <a:pPr marL="457200" indent="-457200">
              <a:buFont typeface="Calibri Light" panose="020F0302020204030204" pitchFamily="34" charset="0"/>
              <a:buChar char="−"/>
            </a:pPr>
            <a:endParaRPr lang="en-US" sz="3200" b="1" dirty="0">
              <a:latin typeface="+mj-lt"/>
            </a:endParaRPr>
          </a:p>
          <a:p>
            <a:pPr marL="457200" indent="-457200">
              <a:buFont typeface="Calibri Light" panose="020F0302020204030204" pitchFamily="34" charset="0"/>
              <a:buChar char="−"/>
            </a:pPr>
            <a:r>
              <a:rPr lang="en-US" sz="3200" b="1" dirty="0">
                <a:latin typeface="+mj-lt"/>
              </a:rPr>
              <a:t>Spearman's Rank-Order correlation coefficient (Spearman</a:t>
            </a:r>
            <a:r>
              <a:rPr lang="en-US" sz="3200" b="1" dirty="0"/>
              <a:t>'</a:t>
            </a:r>
            <a:r>
              <a:rPr lang="en-US" sz="3200" b="1" dirty="0">
                <a:latin typeface="+mj-lt"/>
              </a:rPr>
              <a:t>s rho)</a:t>
            </a:r>
          </a:p>
        </p:txBody>
      </p:sp>
      <p:sp>
        <p:nvSpPr>
          <p:cNvPr id="9" name="Right Arrow 8"/>
          <p:cNvSpPr/>
          <p:nvPr/>
        </p:nvSpPr>
        <p:spPr>
          <a:xfrm>
            <a:off x="9296001" y="1717223"/>
            <a:ext cx="644066" cy="6136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2" name="TextBox 11"/>
          <p:cNvSpPr txBox="1"/>
          <p:nvPr/>
        </p:nvSpPr>
        <p:spPr>
          <a:xfrm rot="18834723">
            <a:off x="9208191" y="1500027"/>
            <a:ext cx="2633016" cy="646331"/>
          </a:xfrm>
          <a:prstGeom prst="rect">
            <a:avLst/>
          </a:prstGeom>
          <a:noFill/>
        </p:spPr>
        <p:txBody>
          <a:bodyPr wrap="square" rtlCol="0">
            <a:spAutoFit/>
          </a:bodyPr>
          <a:lstStyle/>
          <a:p>
            <a:r>
              <a:rPr lang="en-US" sz="3600" b="1" dirty="0"/>
              <a:t>parametric</a:t>
            </a:r>
            <a:endParaRPr lang="en-US" sz="2800" dirty="0"/>
          </a:p>
        </p:txBody>
      </p:sp>
      <p:sp>
        <p:nvSpPr>
          <p:cNvPr id="13" name="TextBox 12"/>
          <p:cNvSpPr txBox="1"/>
          <p:nvPr/>
        </p:nvSpPr>
        <p:spPr>
          <a:xfrm rot="18866217">
            <a:off x="8109811" y="4508681"/>
            <a:ext cx="3313498" cy="646331"/>
          </a:xfrm>
          <a:prstGeom prst="rect">
            <a:avLst/>
          </a:prstGeom>
          <a:noFill/>
        </p:spPr>
        <p:txBody>
          <a:bodyPr wrap="square" rtlCol="0">
            <a:spAutoFit/>
          </a:bodyPr>
          <a:lstStyle/>
          <a:p>
            <a:r>
              <a:rPr lang="en-US" sz="3600" b="1" dirty="0"/>
              <a:t>non-parametric</a:t>
            </a:r>
            <a:endParaRPr lang="en-US" sz="2800" dirty="0"/>
          </a:p>
        </p:txBody>
      </p:sp>
      <p:sp>
        <p:nvSpPr>
          <p:cNvPr id="14" name="Right Arrow 13"/>
          <p:cNvSpPr/>
          <p:nvPr/>
        </p:nvSpPr>
        <p:spPr>
          <a:xfrm>
            <a:off x="8601721" y="4610103"/>
            <a:ext cx="644066" cy="6136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25608789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Pearson's Product-Moment Correlation </a:t>
            </a:r>
          </a:p>
        </p:txBody>
      </p:sp>
      <p:sp>
        <p:nvSpPr>
          <p:cNvPr id="6" name="TextBox 5"/>
          <p:cNvSpPr txBox="1"/>
          <p:nvPr/>
        </p:nvSpPr>
        <p:spPr>
          <a:xfrm>
            <a:off x="406612" y="890176"/>
            <a:ext cx="7435714" cy="5447645"/>
          </a:xfrm>
          <a:prstGeom prst="rect">
            <a:avLst/>
          </a:prstGeom>
          <a:noFill/>
        </p:spPr>
        <p:txBody>
          <a:bodyPr wrap="square" rtlCol="0">
            <a:spAutoFit/>
          </a:bodyPr>
          <a:lstStyle/>
          <a:p>
            <a:pPr marL="457200" indent="-457200">
              <a:buFont typeface="Arial" panose="020B0604020202020204" pitchFamily="34" charset="0"/>
              <a:buChar char="•"/>
            </a:pPr>
            <a:r>
              <a:rPr lang="en-US" sz="3000" dirty="0"/>
              <a:t>Research Question example</a:t>
            </a:r>
            <a:endParaRPr lang="en-US" sz="2400" dirty="0"/>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Is there a (statistically justified) connection / correlation between the efficiency of performing tasks and the age of the user (on the example of using the voice interface of a mobile application)?</a:t>
            </a:r>
          </a:p>
          <a:p>
            <a:pPr marL="914400" lvl="1" indent="-457200">
              <a:buFont typeface="Calibri" panose="020F0502020204030204" pitchFamily="34" charset="0"/>
              <a:buChar char="−"/>
            </a:pPr>
            <a:endParaRPr lang="en-US" sz="2400" dirty="0"/>
          </a:p>
          <a:p>
            <a:pPr marL="342900" indent="-342900">
              <a:buFont typeface="Arial" panose="020B0604020202020204" pitchFamily="34" charset="0"/>
              <a:buChar char="•"/>
            </a:pPr>
            <a:r>
              <a:rPr lang="en-US" sz="3000" dirty="0"/>
              <a:t>Procedure</a:t>
            </a:r>
          </a:p>
          <a:p>
            <a:pPr marL="800100" lvl="1" indent="-342900">
              <a:buFont typeface="Calibri" panose="020F0502020204030204" pitchFamily="34" charset="0"/>
              <a:buChar char="−"/>
            </a:pPr>
            <a:endParaRPr lang="en-US" sz="2400" dirty="0"/>
          </a:p>
          <a:p>
            <a:pPr marL="800100" lvl="1" indent="-342900">
              <a:buFont typeface="Calibri" panose="020F0502020204030204" pitchFamily="34" charset="0"/>
              <a:buChar char="−"/>
            </a:pPr>
            <a:r>
              <a:rPr lang="en-US" sz="2400" dirty="0"/>
              <a:t>10 test users, aged between 18 and 65, successfully completed the specific tasks. As a measure of efficiency, we did not take the task execution times, but </a:t>
            </a:r>
            <a:r>
              <a:rPr lang="en-US" sz="2400" dirty="0">
                <a:solidFill>
                  <a:srgbClr val="FF0000"/>
                </a:solidFill>
              </a:rPr>
              <a:t>the total number of errors </a:t>
            </a:r>
            <a:r>
              <a:rPr lang="en-US" sz="2400" dirty="0"/>
              <a:t>in the interaction when using the application.</a:t>
            </a:r>
          </a:p>
        </p:txBody>
      </p:sp>
      <p:graphicFrame>
        <p:nvGraphicFramePr>
          <p:cNvPr id="9" name="Table 8"/>
          <p:cNvGraphicFramePr>
            <a:graphicFrameLocks noGrp="1"/>
          </p:cNvGraphicFramePr>
          <p:nvPr>
            <p:extLst>
              <p:ext uri="{D42A27DB-BD31-4B8C-83A1-F6EECF244321}">
                <p14:modId xmlns:p14="http://schemas.microsoft.com/office/powerpoint/2010/main" val="3369655353"/>
              </p:ext>
            </p:extLst>
          </p:nvPr>
        </p:nvGraphicFramePr>
        <p:xfrm>
          <a:off x="8339194" y="2170294"/>
          <a:ext cx="3300582" cy="3929290"/>
        </p:xfrm>
        <a:graphic>
          <a:graphicData uri="http://schemas.openxmlformats.org/drawingml/2006/table">
            <a:tbl>
              <a:tblPr firstRow="1" bandRow="1">
                <a:tableStyleId>{5C22544A-7EE6-4342-B048-85BDC9FD1C3A}</a:tableStyleId>
              </a:tblPr>
              <a:tblGrid>
                <a:gridCol w="1100194">
                  <a:extLst>
                    <a:ext uri="{9D8B030D-6E8A-4147-A177-3AD203B41FA5}">
                      <a16:colId xmlns:a16="http://schemas.microsoft.com/office/drawing/2014/main" val="20000"/>
                    </a:ext>
                  </a:extLst>
                </a:gridCol>
                <a:gridCol w="1100194">
                  <a:extLst>
                    <a:ext uri="{9D8B030D-6E8A-4147-A177-3AD203B41FA5}">
                      <a16:colId xmlns:a16="http://schemas.microsoft.com/office/drawing/2014/main" val="20001"/>
                    </a:ext>
                  </a:extLst>
                </a:gridCol>
                <a:gridCol w="1100194">
                  <a:extLst>
                    <a:ext uri="{9D8B030D-6E8A-4147-A177-3AD203B41FA5}">
                      <a16:colId xmlns:a16="http://schemas.microsoft.com/office/drawing/2014/main" val="20002"/>
                    </a:ext>
                  </a:extLst>
                </a:gridCol>
              </a:tblGrid>
              <a:tr h="600200">
                <a:tc>
                  <a:txBody>
                    <a:bodyPr/>
                    <a:lstStyle/>
                    <a:p>
                      <a:r>
                        <a:rPr lang="en-US" sz="1400" noProof="0" dirty="0"/>
                        <a:t>Participant</a:t>
                      </a:r>
                    </a:p>
                  </a:txBody>
                  <a:tcPr marL="91439" marR="91439" marT="45730" marB="45730"/>
                </a:tc>
                <a:tc>
                  <a:txBody>
                    <a:bodyPr/>
                    <a:lstStyle/>
                    <a:p>
                      <a:r>
                        <a:rPr lang="en-US" sz="1400" noProof="0" dirty="0"/>
                        <a:t>Age</a:t>
                      </a:r>
                    </a:p>
                  </a:txBody>
                  <a:tcPr marL="91439" marR="91439" marT="45730" marB="45730"/>
                </a:tc>
                <a:tc>
                  <a:txBody>
                    <a:bodyPr/>
                    <a:lstStyle/>
                    <a:p>
                      <a:r>
                        <a:rPr lang="en-US" sz="1400" noProof="0" dirty="0"/>
                        <a:t>Errors made</a:t>
                      </a:r>
                    </a:p>
                  </a:txBody>
                  <a:tcPr marL="91439" marR="91439" marT="45730" marB="45730"/>
                </a:tc>
                <a:extLst>
                  <a:ext uri="{0D108BD9-81ED-4DB2-BD59-A6C34878D82A}">
                    <a16:rowId xmlns:a16="http://schemas.microsoft.com/office/drawing/2014/main" val="10000"/>
                  </a:ext>
                </a:extLst>
              </a:tr>
              <a:tr h="332909">
                <a:tc>
                  <a:txBody>
                    <a:bodyPr/>
                    <a:lstStyle/>
                    <a:p>
                      <a:r>
                        <a:rPr lang="en-US" sz="1400" noProof="0" dirty="0"/>
                        <a:t>1</a:t>
                      </a:r>
                    </a:p>
                  </a:txBody>
                  <a:tcPr marL="91439" marR="91439" marT="45730" marB="45730"/>
                </a:tc>
                <a:tc>
                  <a:txBody>
                    <a:bodyPr/>
                    <a:lstStyle/>
                    <a:p>
                      <a:r>
                        <a:rPr lang="en-US" sz="1400" noProof="0" dirty="0"/>
                        <a:t>18</a:t>
                      </a:r>
                    </a:p>
                  </a:txBody>
                  <a:tcPr marL="91439" marR="91439" marT="45730" marB="45730"/>
                </a:tc>
                <a:tc>
                  <a:txBody>
                    <a:bodyPr/>
                    <a:lstStyle/>
                    <a:p>
                      <a:r>
                        <a:rPr lang="en-US" sz="1400" noProof="0" dirty="0"/>
                        <a:t>7</a:t>
                      </a:r>
                    </a:p>
                  </a:txBody>
                  <a:tcPr marL="91439" marR="91439" marT="45730" marB="45730"/>
                </a:tc>
                <a:extLst>
                  <a:ext uri="{0D108BD9-81ED-4DB2-BD59-A6C34878D82A}">
                    <a16:rowId xmlns:a16="http://schemas.microsoft.com/office/drawing/2014/main" val="10001"/>
                  </a:ext>
                </a:extLst>
              </a:tr>
              <a:tr h="332909">
                <a:tc>
                  <a:txBody>
                    <a:bodyPr/>
                    <a:lstStyle/>
                    <a:p>
                      <a:r>
                        <a:rPr lang="en-US" sz="1400" noProof="0" dirty="0"/>
                        <a:t>2</a:t>
                      </a:r>
                    </a:p>
                  </a:txBody>
                  <a:tcPr marL="91439" marR="91439" marT="45730" marB="45730"/>
                </a:tc>
                <a:tc>
                  <a:txBody>
                    <a:bodyPr/>
                    <a:lstStyle/>
                    <a:p>
                      <a:r>
                        <a:rPr lang="en-US" sz="1400" noProof="0" dirty="0"/>
                        <a:t>20</a:t>
                      </a:r>
                    </a:p>
                  </a:txBody>
                  <a:tcPr marL="91439" marR="91439" marT="45730" marB="45730"/>
                </a:tc>
                <a:tc>
                  <a:txBody>
                    <a:bodyPr/>
                    <a:lstStyle/>
                    <a:p>
                      <a:r>
                        <a:rPr lang="en-US" sz="1400" noProof="0" dirty="0"/>
                        <a:t>6</a:t>
                      </a:r>
                    </a:p>
                  </a:txBody>
                  <a:tcPr marL="91439" marR="91439" marT="45730" marB="45730"/>
                </a:tc>
                <a:extLst>
                  <a:ext uri="{0D108BD9-81ED-4DB2-BD59-A6C34878D82A}">
                    <a16:rowId xmlns:a16="http://schemas.microsoft.com/office/drawing/2014/main" val="10002"/>
                  </a:ext>
                </a:extLst>
              </a:tr>
              <a:tr h="332909">
                <a:tc>
                  <a:txBody>
                    <a:bodyPr/>
                    <a:lstStyle/>
                    <a:p>
                      <a:r>
                        <a:rPr lang="en-US" sz="1400" noProof="0" dirty="0"/>
                        <a:t>3</a:t>
                      </a:r>
                    </a:p>
                  </a:txBody>
                  <a:tcPr marL="91439" marR="91439" marT="45730" marB="45730"/>
                </a:tc>
                <a:tc>
                  <a:txBody>
                    <a:bodyPr/>
                    <a:lstStyle/>
                    <a:p>
                      <a:r>
                        <a:rPr lang="en-US" sz="1400" noProof="0" dirty="0"/>
                        <a:t>21</a:t>
                      </a:r>
                    </a:p>
                  </a:txBody>
                  <a:tcPr marL="91439" marR="91439" marT="45730" marB="45730"/>
                </a:tc>
                <a:tc>
                  <a:txBody>
                    <a:bodyPr/>
                    <a:lstStyle/>
                    <a:p>
                      <a:r>
                        <a:rPr lang="en-US" sz="1400" noProof="0" dirty="0"/>
                        <a:t>6</a:t>
                      </a:r>
                    </a:p>
                  </a:txBody>
                  <a:tcPr marL="91439" marR="91439" marT="45730" marB="45730"/>
                </a:tc>
                <a:extLst>
                  <a:ext uri="{0D108BD9-81ED-4DB2-BD59-A6C34878D82A}">
                    <a16:rowId xmlns:a16="http://schemas.microsoft.com/office/drawing/2014/main" val="10003"/>
                  </a:ext>
                </a:extLst>
              </a:tr>
              <a:tr h="332909">
                <a:tc>
                  <a:txBody>
                    <a:bodyPr/>
                    <a:lstStyle/>
                    <a:p>
                      <a:r>
                        <a:rPr lang="en-US" sz="1400" noProof="0" dirty="0"/>
                        <a:t>4</a:t>
                      </a:r>
                    </a:p>
                  </a:txBody>
                  <a:tcPr marL="91439" marR="91439" marT="45730" marB="45730"/>
                </a:tc>
                <a:tc>
                  <a:txBody>
                    <a:bodyPr/>
                    <a:lstStyle/>
                    <a:p>
                      <a:r>
                        <a:rPr lang="en-US" sz="1400" noProof="0" dirty="0"/>
                        <a:t>35</a:t>
                      </a:r>
                    </a:p>
                  </a:txBody>
                  <a:tcPr marL="91439" marR="91439" marT="45730" marB="45730"/>
                </a:tc>
                <a:tc>
                  <a:txBody>
                    <a:bodyPr/>
                    <a:lstStyle/>
                    <a:p>
                      <a:r>
                        <a:rPr lang="en-US" sz="1400" noProof="0" dirty="0"/>
                        <a:t>8</a:t>
                      </a:r>
                    </a:p>
                  </a:txBody>
                  <a:tcPr marL="91439" marR="91439" marT="45730" marB="45730"/>
                </a:tc>
                <a:extLst>
                  <a:ext uri="{0D108BD9-81ED-4DB2-BD59-A6C34878D82A}">
                    <a16:rowId xmlns:a16="http://schemas.microsoft.com/office/drawing/2014/main" val="10004"/>
                  </a:ext>
                </a:extLst>
              </a:tr>
              <a:tr h="332909">
                <a:tc>
                  <a:txBody>
                    <a:bodyPr/>
                    <a:lstStyle/>
                    <a:p>
                      <a:r>
                        <a:rPr lang="en-US" sz="1400" noProof="0" dirty="0"/>
                        <a:t>5</a:t>
                      </a:r>
                    </a:p>
                  </a:txBody>
                  <a:tcPr marL="91439" marR="91439" marT="45730" marB="45730"/>
                </a:tc>
                <a:tc>
                  <a:txBody>
                    <a:bodyPr/>
                    <a:lstStyle/>
                    <a:p>
                      <a:r>
                        <a:rPr lang="en-US" sz="1400" noProof="0" dirty="0"/>
                        <a:t>39</a:t>
                      </a:r>
                    </a:p>
                  </a:txBody>
                  <a:tcPr marL="91439" marR="91439" marT="45730" marB="45730"/>
                </a:tc>
                <a:tc>
                  <a:txBody>
                    <a:bodyPr/>
                    <a:lstStyle/>
                    <a:p>
                      <a:r>
                        <a:rPr lang="en-US" sz="1400" noProof="0" dirty="0"/>
                        <a:t>5</a:t>
                      </a:r>
                    </a:p>
                  </a:txBody>
                  <a:tcPr marL="91439" marR="91439" marT="45730" marB="45730"/>
                </a:tc>
                <a:extLst>
                  <a:ext uri="{0D108BD9-81ED-4DB2-BD59-A6C34878D82A}">
                    <a16:rowId xmlns:a16="http://schemas.microsoft.com/office/drawing/2014/main" val="10005"/>
                  </a:ext>
                </a:extLst>
              </a:tr>
              <a:tr h="332909">
                <a:tc>
                  <a:txBody>
                    <a:bodyPr/>
                    <a:lstStyle/>
                    <a:p>
                      <a:r>
                        <a:rPr lang="en-US" sz="1400" noProof="0" dirty="0"/>
                        <a:t>6</a:t>
                      </a:r>
                    </a:p>
                  </a:txBody>
                  <a:tcPr marL="91439" marR="91439" marT="45730" marB="45730"/>
                </a:tc>
                <a:tc>
                  <a:txBody>
                    <a:bodyPr/>
                    <a:lstStyle/>
                    <a:p>
                      <a:r>
                        <a:rPr lang="en-US" sz="1400" noProof="0" dirty="0"/>
                        <a:t>45</a:t>
                      </a:r>
                    </a:p>
                  </a:txBody>
                  <a:tcPr marL="91439" marR="91439" marT="45730" marB="45730"/>
                </a:tc>
                <a:tc>
                  <a:txBody>
                    <a:bodyPr/>
                    <a:lstStyle/>
                    <a:p>
                      <a:r>
                        <a:rPr lang="en-US" sz="1400" noProof="0" dirty="0"/>
                        <a:t>3</a:t>
                      </a:r>
                    </a:p>
                  </a:txBody>
                  <a:tcPr marL="91439" marR="91439" marT="45730" marB="45730"/>
                </a:tc>
                <a:extLst>
                  <a:ext uri="{0D108BD9-81ED-4DB2-BD59-A6C34878D82A}">
                    <a16:rowId xmlns:a16="http://schemas.microsoft.com/office/drawing/2014/main" val="10006"/>
                  </a:ext>
                </a:extLst>
              </a:tr>
              <a:tr h="332909">
                <a:tc>
                  <a:txBody>
                    <a:bodyPr/>
                    <a:lstStyle/>
                    <a:p>
                      <a:r>
                        <a:rPr lang="en-US" sz="1400" noProof="0" dirty="0"/>
                        <a:t>7</a:t>
                      </a:r>
                    </a:p>
                  </a:txBody>
                  <a:tcPr marL="91439" marR="91439" marT="45730" marB="45730"/>
                </a:tc>
                <a:tc>
                  <a:txBody>
                    <a:bodyPr/>
                    <a:lstStyle/>
                    <a:p>
                      <a:r>
                        <a:rPr lang="en-US" sz="1400" noProof="0" dirty="0"/>
                        <a:t>65</a:t>
                      </a:r>
                    </a:p>
                  </a:txBody>
                  <a:tcPr marL="91439" marR="91439" marT="45730" marB="45730"/>
                </a:tc>
                <a:tc>
                  <a:txBody>
                    <a:bodyPr/>
                    <a:lstStyle/>
                    <a:p>
                      <a:r>
                        <a:rPr lang="en-US" sz="1400" noProof="0" dirty="0"/>
                        <a:t>2</a:t>
                      </a:r>
                    </a:p>
                  </a:txBody>
                  <a:tcPr marL="91439" marR="91439" marT="45730" marB="45730"/>
                </a:tc>
                <a:extLst>
                  <a:ext uri="{0D108BD9-81ED-4DB2-BD59-A6C34878D82A}">
                    <a16:rowId xmlns:a16="http://schemas.microsoft.com/office/drawing/2014/main" val="10007"/>
                  </a:ext>
                </a:extLst>
              </a:tr>
              <a:tr h="332909">
                <a:tc>
                  <a:txBody>
                    <a:bodyPr/>
                    <a:lstStyle/>
                    <a:p>
                      <a:r>
                        <a:rPr lang="en-US" sz="1400" noProof="0" dirty="0"/>
                        <a:t>8</a:t>
                      </a:r>
                    </a:p>
                  </a:txBody>
                  <a:tcPr marL="91439" marR="91439" marT="45730" marB="45730"/>
                </a:tc>
                <a:tc>
                  <a:txBody>
                    <a:bodyPr/>
                    <a:lstStyle/>
                    <a:p>
                      <a:r>
                        <a:rPr lang="en-US" sz="1400" noProof="0" dirty="0"/>
                        <a:t>60</a:t>
                      </a:r>
                    </a:p>
                  </a:txBody>
                  <a:tcPr marL="91439" marR="91439" marT="45730" marB="45730"/>
                </a:tc>
                <a:tc>
                  <a:txBody>
                    <a:bodyPr/>
                    <a:lstStyle/>
                    <a:p>
                      <a:r>
                        <a:rPr lang="en-US" sz="1400" noProof="0" dirty="0"/>
                        <a:t>2</a:t>
                      </a:r>
                    </a:p>
                  </a:txBody>
                  <a:tcPr marL="91439" marR="91439" marT="45730" marB="45730"/>
                </a:tc>
                <a:extLst>
                  <a:ext uri="{0D108BD9-81ED-4DB2-BD59-A6C34878D82A}">
                    <a16:rowId xmlns:a16="http://schemas.microsoft.com/office/drawing/2014/main" val="10008"/>
                  </a:ext>
                </a:extLst>
              </a:tr>
              <a:tr h="332909">
                <a:tc>
                  <a:txBody>
                    <a:bodyPr/>
                    <a:lstStyle/>
                    <a:p>
                      <a:r>
                        <a:rPr lang="en-US" sz="1400" noProof="0" dirty="0"/>
                        <a:t>9</a:t>
                      </a:r>
                    </a:p>
                  </a:txBody>
                  <a:tcPr marL="91439" marR="91439" marT="45730" marB="45730"/>
                </a:tc>
                <a:tc>
                  <a:txBody>
                    <a:bodyPr/>
                    <a:lstStyle/>
                    <a:p>
                      <a:r>
                        <a:rPr lang="en-US" sz="1400" noProof="0" dirty="0"/>
                        <a:t>56</a:t>
                      </a:r>
                    </a:p>
                  </a:txBody>
                  <a:tcPr marL="91439" marR="91439" marT="45730" marB="45730"/>
                </a:tc>
                <a:tc>
                  <a:txBody>
                    <a:bodyPr/>
                    <a:lstStyle/>
                    <a:p>
                      <a:r>
                        <a:rPr lang="en-US" sz="1400" noProof="0" dirty="0"/>
                        <a:t>1</a:t>
                      </a:r>
                    </a:p>
                  </a:txBody>
                  <a:tcPr marL="91439" marR="91439" marT="45730" marB="45730"/>
                </a:tc>
                <a:extLst>
                  <a:ext uri="{0D108BD9-81ED-4DB2-BD59-A6C34878D82A}">
                    <a16:rowId xmlns:a16="http://schemas.microsoft.com/office/drawing/2014/main" val="10009"/>
                  </a:ext>
                </a:extLst>
              </a:tr>
              <a:tr h="332909">
                <a:tc>
                  <a:txBody>
                    <a:bodyPr/>
                    <a:lstStyle/>
                    <a:p>
                      <a:r>
                        <a:rPr lang="en-US" sz="1400" noProof="0" dirty="0"/>
                        <a:t>10</a:t>
                      </a:r>
                    </a:p>
                  </a:txBody>
                  <a:tcPr marL="91439" marR="91439" marT="45730" marB="45730"/>
                </a:tc>
                <a:tc>
                  <a:txBody>
                    <a:bodyPr/>
                    <a:lstStyle/>
                    <a:p>
                      <a:r>
                        <a:rPr lang="en-US" sz="1400" noProof="0" dirty="0"/>
                        <a:t>52</a:t>
                      </a:r>
                    </a:p>
                  </a:txBody>
                  <a:tcPr marL="91439" marR="91439" marT="45730" marB="45730"/>
                </a:tc>
                <a:tc>
                  <a:txBody>
                    <a:bodyPr/>
                    <a:lstStyle/>
                    <a:p>
                      <a:r>
                        <a:rPr lang="en-US" sz="1400" noProof="0" dirty="0"/>
                        <a:t>3</a:t>
                      </a:r>
                    </a:p>
                  </a:txBody>
                  <a:tcPr marL="91439" marR="91439" marT="45730" marB="45730"/>
                </a:tc>
                <a:extLst>
                  <a:ext uri="{0D108BD9-81ED-4DB2-BD59-A6C34878D82A}">
                    <a16:rowId xmlns:a16="http://schemas.microsoft.com/office/drawing/2014/main" val="10010"/>
                  </a:ext>
                </a:extLst>
              </a:tr>
            </a:tbl>
          </a:graphicData>
        </a:graphic>
      </p:graphicFrame>
      <p:sp>
        <p:nvSpPr>
          <p:cNvPr id="12" name="Right Arrow 11"/>
          <p:cNvSpPr/>
          <p:nvPr/>
        </p:nvSpPr>
        <p:spPr>
          <a:xfrm rot="13256348">
            <a:off x="4748864" y="5941128"/>
            <a:ext cx="733437" cy="3172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33128359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Pearson's Product-Moment Correlation </a:t>
            </a:r>
          </a:p>
        </p:txBody>
      </p:sp>
      <p:sp>
        <p:nvSpPr>
          <p:cNvPr id="3" name="TextBox 2"/>
          <p:cNvSpPr txBox="1"/>
          <p:nvPr/>
        </p:nvSpPr>
        <p:spPr>
          <a:xfrm>
            <a:off x="417368" y="1038808"/>
            <a:ext cx="11357263" cy="1015663"/>
          </a:xfrm>
          <a:prstGeom prst="rect">
            <a:avLst/>
          </a:prstGeom>
          <a:noFill/>
        </p:spPr>
        <p:txBody>
          <a:bodyPr wrap="square" rtlCol="0">
            <a:spAutoFit/>
          </a:bodyPr>
          <a:lstStyle/>
          <a:p>
            <a:pPr marL="457200" indent="-457200">
              <a:buFont typeface="Arial" panose="020B0604020202020204" pitchFamily="34" charset="0"/>
              <a:buChar char="•"/>
            </a:pPr>
            <a:r>
              <a:rPr lang="en-US" sz="3000" b="1" dirty="0"/>
              <a:t>Before performing test, visualize the variable relation using scatterplot </a:t>
            </a:r>
            <a:r>
              <a:rPr lang="en-US" sz="3000" dirty="0"/>
              <a:t>(</a:t>
            </a:r>
            <a:r>
              <a:rPr lang="en-US" sz="3000" dirty="0" err="1"/>
              <a:t>trendline</a:t>
            </a:r>
            <a:r>
              <a:rPr lang="en-US" sz="3000" dirty="0"/>
              <a:t> can be introduced as well)</a:t>
            </a:r>
          </a:p>
        </p:txBody>
      </p:sp>
      <p:sp>
        <p:nvSpPr>
          <p:cNvPr id="9" name="Right Arrow 8"/>
          <p:cNvSpPr/>
          <p:nvPr/>
        </p:nvSpPr>
        <p:spPr>
          <a:xfrm>
            <a:off x="4602255" y="4012101"/>
            <a:ext cx="599282"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aphicFrame>
        <p:nvGraphicFramePr>
          <p:cNvPr id="10" name="Table 9"/>
          <p:cNvGraphicFramePr>
            <a:graphicFrameLocks noGrp="1"/>
          </p:cNvGraphicFramePr>
          <p:nvPr>
            <p:extLst>
              <p:ext uri="{D42A27DB-BD31-4B8C-83A1-F6EECF244321}">
                <p14:modId xmlns:p14="http://schemas.microsoft.com/office/powerpoint/2010/main" val="3899442218"/>
              </p:ext>
            </p:extLst>
          </p:nvPr>
        </p:nvGraphicFramePr>
        <p:xfrm>
          <a:off x="991721" y="2363932"/>
          <a:ext cx="3300582" cy="3929290"/>
        </p:xfrm>
        <a:graphic>
          <a:graphicData uri="http://schemas.openxmlformats.org/drawingml/2006/table">
            <a:tbl>
              <a:tblPr firstRow="1" bandRow="1">
                <a:tableStyleId>{5C22544A-7EE6-4342-B048-85BDC9FD1C3A}</a:tableStyleId>
              </a:tblPr>
              <a:tblGrid>
                <a:gridCol w="1100194">
                  <a:extLst>
                    <a:ext uri="{9D8B030D-6E8A-4147-A177-3AD203B41FA5}">
                      <a16:colId xmlns:a16="http://schemas.microsoft.com/office/drawing/2014/main" val="20000"/>
                    </a:ext>
                  </a:extLst>
                </a:gridCol>
                <a:gridCol w="1100194">
                  <a:extLst>
                    <a:ext uri="{9D8B030D-6E8A-4147-A177-3AD203B41FA5}">
                      <a16:colId xmlns:a16="http://schemas.microsoft.com/office/drawing/2014/main" val="20001"/>
                    </a:ext>
                  </a:extLst>
                </a:gridCol>
                <a:gridCol w="1100194">
                  <a:extLst>
                    <a:ext uri="{9D8B030D-6E8A-4147-A177-3AD203B41FA5}">
                      <a16:colId xmlns:a16="http://schemas.microsoft.com/office/drawing/2014/main" val="20002"/>
                    </a:ext>
                  </a:extLst>
                </a:gridCol>
              </a:tblGrid>
              <a:tr h="600200">
                <a:tc>
                  <a:txBody>
                    <a:bodyPr/>
                    <a:lstStyle/>
                    <a:p>
                      <a:r>
                        <a:rPr lang="en-US" sz="1400" noProof="0" dirty="0"/>
                        <a:t>Participant</a:t>
                      </a:r>
                    </a:p>
                  </a:txBody>
                  <a:tcPr marL="91439" marR="91439" marT="45730" marB="45730"/>
                </a:tc>
                <a:tc>
                  <a:txBody>
                    <a:bodyPr/>
                    <a:lstStyle/>
                    <a:p>
                      <a:r>
                        <a:rPr lang="en-US" sz="1400" noProof="0" dirty="0"/>
                        <a:t>Age</a:t>
                      </a:r>
                    </a:p>
                  </a:txBody>
                  <a:tcPr marL="91439" marR="91439" marT="45730" marB="45730"/>
                </a:tc>
                <a:tc>
                  <a:txBody>
                    <a:bodyPr/>
                    <a:lstStyle/>
                    <a:p>
                      <a:r>
                        <a:rPr lang="en-US" sz="1400" noProof="0" dirty="0"/>
                        <a:t>Errors made</a:t>
                      </a:r>
                    </a:p>
                  </a:txBody>
                  <a:tcPr marL="91439" marR="91439" marT="45730" marB="45730"/>
                </a:tc>
                <a:extLst>
                  <a:ext uri="{0D108BD9-81ED-4DB2-BD59-A6C34878D82A}">
                    <a16:rowId xmlns:a16="http://schemas.microsoft.com/office/drawing/2014/main" val="10000"/>
                  </a:ext>
                </a:extLst>
              </a:tr>
              <a:tr h="332909">
                <a:tc>
                  <a:txBody>
                    <a:bodyPr/>
                    <a:lstStyle/>
                    <a:p>
                      <a:r>
                        <a:rPr lang="en-US" sz="1400" noProof="0" dirty="0"/>
                        <a:t>1</a:t>
                      </a:r>
                    </a:p>
                  </a:txBody>
                  <a:tcPr marL="91439" marR="91439" marT="45730" marB="45730"/>
                </a:tc>
                <a:tc>
                  <a:txBody>
                    <a:bodyPr/>
                    <a:lstStyle/>
                    <a:p>
                      <a:r>
                        <a:rPr lang="en-US" sz="1400" noProof="0" dirty="0"/>
                        <a:t>18</a:t>
                      </a:r>
                    </a:p>
                  </a:txBody>
                  <a:tcPr marL="91439" marR="91439" marT="45730" marB="45730"/>
                </a:tc>
                <a:tc>
                  <a:txBody>
                    <a:bodyPr/>
                    <a:lstStyle/>
                    <a:p>
                      <a:r>
                        <a:rPr lang="en-US" sz="1400" noProof="0" dirty="0"/>
                        <a:t>7</a:t>
                      </a:r>
                    </a:p>
                  </a:txBody>
                  <a:tcPr marL="91439" marR="91439" marT="45730" marB="45730"/>
                </a:tc>
                <a:extLst>
                  <a:ext uri="{0D108BD9-81ED-4DB2-BD59-A6C34878D82A}">
                    <a16:rowId xmlns:a16="http://schemas.microsoft.com/office/drawing/2014/main" val="10001"/>
                  </a:ext>
                </a:extLst>
              </a:tr>
              <a:tr h="332909">
                <a:tc>
                  <a:txBody>
                    <a:bodyPr/>
                    <a:lstStyle/>
                    <a:p>
                      <a:r>
                        <a:rPr lang="en-US" sz="1400" noProof="0" dirty="0"/>
                        <a:t>2</a:t>
                      </a:r>
                    </a:p>
                  </a:txBody>
                  <a:tcPr marL="91439" marR="91439" marT="45730" marB="45730"/>
                </a:tc>
                <a:tc>
                  <a:txBody>
                    <a:bodyPr/>
                    <a:lstStyle/>
                    <a:p>
                      <a:r>
                        <a:rPr lang="en-US" sz="1400" noProof="0" dirty="0"/>
                        <a:t>20</a:t>
                      </a:r>
                    </a:p>
                  </a:txBody>
                  <a:tcPr marL="91439" marR="91439" marT="45730" marB="45730"/>
                </a:tc>
                <a:tc>
                  <a:txBody>
                    <a:bodyPr/>
                    <a:lstStyle/>
                    <a:p>
                      <a:r>
                        <a:rPr lang="en-US" sz="1400" noProof="0" dirty="0"/>
                        <a:t>6</a:t>
                      </a:r>
                    </a:p>
                  </a:txBody>
                  <a:tcPr marL="91439" marR="91439" marT="45730" marB="45730"/>
                </a:tc>
                <a:extLst>
                  <a:ext uri="{0D108BD9-81ED-4DB2-BD59-A6C34878D82A}">
                    <a16:rowId xmlns:a16="http://schemas.microsoft.com/office/drawing/2014/main" val="10002"/>
                  </a:ext>
                </a:extLst>
              </a:tr>
              <a:tr h="332909">
                <a:tc>
                  <a:txBody>
                    <a:bodyPr/>
                    <a:lstStyle/>
                    <a:p>
                      <a:r>
                        <a:rPr lang="en-US" sz="1400" noProof="0" dirty="0"/>
                        <a:t>3</a:t>
                      </a:r>
                    </a:p>
                  </a:txBody>
                  <a:tcPr marL="91439" marR="91439" marT="45730" marB="45730"/>
                </a:tc>
                <a:tc>
                  <a:txBody>
                    <a:bodyPr/>
                    <a:lstStyle/>
                    <a:p>
                      <a:r>
                        <a:rPr lang="en-US" sz="1400" noProof="0" dirty="0"/>
                        <a:t>21</a:t>
                      </a:r>
                    </a:p>
                  </a:txBody>
                  <a:tcPr marL="91439" marR="91439" marT="45730" marB="45730"/>
                </a:tc>
                <a:tc>
                  <a:txBody>
                    <a:bodyPr/>
                    <a:lstStyle/>
                    <a:p>
                      <a:r>
                        <a:rPr lang="en-US" sz="1400" noProof="0" dirty="0"/>
                        <a:t>6</a:t>
                      </a:r>
                    </a:p>
                  </a:txBody>
                  <a:tcPr marL="91439" marR="91439" marT="45730" marB="45730"/>
                </a:tc>
                <a:extLst>
                  <a:ext uri="{0D108BD9-81ED-4DB2-BD59-A6C34878D82A}">
                    <a16:rowId xmlns:a16="http://schemas.microsoft.com/office/drawing/2014/main" val="10003"/>
                  </a:ext>
                </a:extLst>
              </a:tr>
              <a:tr h="332909">
                <a:tc>
                  <a:txBody>
                    <a:bodyPr/>
                    <a:lstStyle/>
                    <a:p>
                      <a:r>
                        <a:rPr lang="en-US" sz="1400" noProof="0" dirty="0"/>
                        <a:t>4</a:t>
                      </a:r>
                    </a:p>
                  </a:txBody>
                  <a:tcPr marL="91439" marR="91439" marT="45730" marB="45730"/>
                </a:tc>
                <a:tc>
                  <a:txBody>
                    <a:bodyPr/>
                    <a:lstStyle/>
                    <a:p>
                      <a:r>
                        <a:rPr lang="en-US" sz="1400" noProof="0" dirty="0"/>
                        <a:t>35</a:t>
                      </a:r>
                    </a:p>
                  </a:txBody>
                  <a:tcPr marL="91439" marR="91439" marT="45730" marB="45730"/>
                </a:tc>
                <a:tc>
                  <a:txBody>
                    <a:bodyPr/>
                    <a:lstStyle/>
                    <a:p>
                      <a:r>
                        <a:rPr lang="en-US" sz="1400" noProof="0" dirty="0"/>
                        <a:t>8</a:t>
                      </a:r>
                    </a:p>
                  </a:txBody>
                  <a:tcPr marL="91439" marR="91439" marT="45730" marB="45730"/>
                </a:tc>
                <a:extLst>
                  <a:ext uri="{0D108BD9-81ED-4DB2-BD59-A6C34878D82A}">
                    <a16:rowId xmlns:a16="http://schemas.microsoft.com/office/drawing/2014/main" val="10004"/>
                  </a:ext>
                </a:extLst>
              </a:tr>
              <a:tr h="332909">
                <a:tc>
                  <a:txBody>
                    <a:bodyPr/>
                    <a:lstStyle/>
                    <a:p>
                      <a:r>
                        <a:rPr lang="en-US" sz="1400" noProof="0" dirty="0"/>
                        <a:t>5</a:t>
                      </a:r>
                    </a:p>
                  </a:txBody>
                  <a:tcPr marL="91439" marR="91439" marT="45730" marB="45730"/>
                </a:tc>
                <a:tc>
                  <a:txBody>
                    <a:bodyPr/>
                    <a:lstStyle/>
                    <a:p>
                      <a:r>
                        <a:rPr lang="en-US" sz="1400" noProof="0" dirty="0"/>
                        <a:t>39</a:t>
                      </a:r>
                    </a:p>
                  </a:txBody>
                  <a:tcPr marL="91439" marR="91439" marT="45730" marB="45730"/>
                </a:tc>
                <a:tc>
                  <a:txBody>
                    <a:bodyPr/>
                    <a:lstStyle/>
                    <a:p>
                      <a:r>
                        <a:rPr lang="en-US" sz="1400" noProof="0" dirty="0"/>
                        <a:t>5</a:t>
                      </a:r>
                    </a:p>
                  </a:txBody>
                  <a:tcPr marL="91439" marR="91439" marT="45730" marB="45730"/>
                </a:tc>
                <a:extLst>
                  <a:ext uri="{0D108BD9-81ED-4DB2-BD59-A6C34878D82A}">
                    <a16:rowId xmlns:a16="http://schemas.microsoft.com/office/drawing/2014/main" val="10005"/>
                  </a:ext>
                </a:extLst>
              </a:tr>
              <a:tr h="332909">
                <a:tc>
                  <a:txBody>
                    <a:bodyPr/>
                    <a:lstStyle/>
                    <a:p>
                      <a:r>
                        <a:rPr lang="en-US" sz="1400" noProof="0" dirty="0"/>
                        <a:t>6</a:t>
                      </a:r>
                    </a:p>
                  </a:txBody>
                  <a:tcPr marL="91439" marR="91439" marT="45730" marB="45730"/>
                </a:tc>
                <a:tc>
                  <a:txBody>
                    <a:bodyPr/>
                    <a:lstStyle/>
                    <a:p>
                      <a:r>
                        <a:rPr lang="en-US" sz="1400" noProof="0" dirty="0"/>
                        <a:t>45</a:t>
                      </a:r>
                    </a:p>
                  </a:txBody>
                  <a:tcPr marL="91439" marR="91439" marT="45730" marB="45730"/>
                </a:tc>
                <a:tc>
                  <a:txBody>
                    <a:bodyPr/>
                    <a:lstStyle/>
                    <a:p>
                      <a:r>
                        <a:rPr lang="en-US" sz="1400" noProof="0" dirty="0"/>
                        <a:t>3</a:t>
                      </a:r>
                    </a:p>
                  </a:txBody>
                  <a:tcPr marL="91439" marR="91439" marT="45730" marB="45730"/>
                </a:tc>
                <a:extLst>
                  <a:ext uri="{0D108BD9-81ED-4DB2-BD59-A6C34878D82A}">
                    <a16:rowId xmlns:a16="http://schemas.microsoft.com/office/drawing/2014/main" val="10006"/>
                  </a:ext>
                </a:extLst>
              </a:tr>
              <a:tr h="332909">
                <a:tc>
                  <a:txBody>
                    <a:bodyPr/>
                    <a:lstStyle/>
                    <a:p>
                      <a:r>
                        <a:rPr lang="en-US" sz="1400" noProof="0" dirty="0"/>
                        <a:t>7</a:t>
                      </a:r>
                    </a:p>
                  </a:txBody>
                  <a:tcPr marL="91439" marR="91439" marT="45730" marB="45730"/>
                </a:tc>
                <a:tc>
                  <a:txBody>
                    <a:bodyPr/>
                    <a:lstStyle/>
                    <a:p>
                      <a:r>
                        <a:rPr lang="en-US" sz="1400" noProof="0" dirty="0"/>
                        <a:t>65</a:t>
                      </a:r>
                    </a:p>
                  </a:txBody>
                  <a:tcPr marL="91439" marR="91439" marT="45730" marB="45730"/>
                </a:tc>
                <a:tc>
                  <a:txBody>
                    <a:bodyPr/>
                    <a:lstStyle/>
                    <a:p>
                      <a:r>
                        <a:rPr lang="en-US" sz="1400" noProof="0" dirty="0"/>
                        <a:t>2</a:t>
                      </a:r>
                    </a:p>
                  </a:txBody>
                  <a:tcPr marL="91439" marR="91439" marT="45730" marB="45730"/>
                </a:tc>
                <a:extLst>
                  <a:ext uri="{0D108BD9-81ED-4DB2-BD59-A6C34878D82A}">
                    <a16:rowId xmlns:a16="http://schemas.microsoft.com/office/drawing/2014/main" val="10007"/>
                  </a:ext>
                </a:extLst>
              </a:tr>
              <a:tr h="332909">
                <a:tc>
                  <a:txBody>
                    <a:bodyPr/>
                    <a:lstStyle/>
                    <a:p>
                      <a:r>
                        <a:rPr lang="en-US" sz="1400" noProof="0" dirty="0"/>
                        <a:t>8</a:t>
                      </a:r>
                    </a:p>
                  </a:txBody>
                  <a:tcPr marL="91439" marR="91439" marT="45730" marB="45730"/>
                </a:tc>
                <a:tc>
                  <a:txBody>
                    <a:bodyPr/>
                    <a:lstStyle/>
                    <a:p>
                      <a:r>
                        <a:rPr lang="en-US" sz="1400" noProof="0" dirty="0"/>
                        <a:t>60</a:t>
                      </a:r>
                    </a:p>
                  </a:txBody>
                  <a:tcPr marL="91439" marR="91439" marT="45730" marB="45730"/>
                </a:tc>
                <a:tc>
                  <a:txBody>
                    <a:bodyPr/>
                    <a:lstStyle/>
                    <a:p>
                      <a:r>
                        <a:rPr lang="en-US" sz="1400" noProof="0" dirty="0"/>
                        <a:t>2</a:t>
                      </a:r>
                    </a:p>
                  </a:txBody>
                  <a:tcPr marL="91439" marR="91439" marT="45730" marB="45730"/>
                </a:tc>
                <a:extLst>
                  <a:ext uri="{0D108BD9-81ED-4DB2-BD59-A6C34878D82A}">
                    <a16:rowId xmlns:a16="http://schemas.microsoft.com/office/drawing/2014/main" val="10008"/>
                  </a:ext>
                </a:extLst>
              </a:tr>
              <a:tr h="332909">
                <a:tc>
                  <a:txBody>
                    <a:bodyPr/>
                    <a:lstStyle/>
                    <a:p>
                      <a:r>
                        <a:rPr lang="en-US" sz="1400" noProof="0" dirty="0"/>
                        <a:t>9</a:t>
                      </a:r>
                    </a:p>
                  </a:txBody>
                  <a:tcPr marL="91439" marR="91439" marT="45730" marB="45730"/>
                </a:tc>
                <a:tc>
                  <a:txBody>
                    <a:bodyPr/>
                    <a:lstStyle/>
                    <a:p>
                      <a:r>
                        <a:rPr lang="en-US" sz="1400" noProof="0" dirty="0"/>
                        <a:t>56</a:t>
                      </a:r>
                    </a:p>
                  </a:txBody>
                  <a:tcPr marL="91439" marR="91439" marT="45730" marB="45730"/>
                </a:tc>
                <a:tc>
                  <a:txBody>
                    <a:bodyPr/>
                    <a:lstStyle/>
                    <a:p>
                      <a:r>
                        <a:rPr lang="en-US" sz="1400" noProof="0" dirty="0"/>
                        <a:t>1</a:t>
                      </a:r>
                    </a:p>
                  </a:txBody>
                  <a:tcPr marL="91439" marR="91439" marT="45730" marB="45730"/>
                </a:tc>
                <a:extLst>
                  <a:ext uri="{0D108BD9-81ED-4DB2-BD59-A6C34878D82A}">
                    <a16:rowId xmlns:a16="http://schemas.microsoft.com/office/drawing/2014/main" val="10009"/>
                  </a:ext>
                </a:extLst>
              </a:tr>
              <a:tr h="332909">
                <a:tc>
                  <a:txBody>
                    <a:bodyPr/>
                    <a:lstStyle/>
                    <a:p>
                      <a:r>
                        <a:rPr lang="en-US" sz="1400" noProof="0" dirty="0"/>
                        <a:t>10</a:t>
                      </a:r>
                    </a:p>
                  </a:txBody>
                  <a:tcPr marL="91439" marR="91439" marT="45730" marB="45730"/>
                </a:tc>
                <a:tc>
                  <a:txBody>
                    <a:bodyPr/>
                    <a:lstStyle/>
                    <a:p>
                      <a:r>
                        <a:rPr lang="en-US" sz="1400" noProof="0" dirty="0"/>
                        <a:t>52</a:t>
                      </a:r>
                    </a:p>
                  </a:txBody>
                  <a:tcPr marL="91439" marR="91439" marT="45730" marB="45730"/>
                </a:tc>
                <a:tc>
                  <a:txBody>
                    <a:bodyPr/>
                    <a:lstStyle/>
                    <a:p>
                      <a:r>
                        <a:rPr lang="en-US" sz="1400" noProof="0" dirty="0"/>
                        <a:t>3</a:t>
                      </a:r>
                    </a:p>
                  </a:txBody>
                  <a:tcPr marL="91439" marR="91439" marT="45730" marB="45730"/>
                </a:tc>
                <a:extLst>
                  <a:ext uri="{0D108BD9-81ED-4DB2-BD59-A6C34878D82A}">
                    <a16:rowId xmlns:a16="http://schemas.microsoft.com/office/drawing/2014/main" val="10010"/>
                  </a:ext>
                </a:extLst>
              </a:tr>
            </a:tbl>
          </a:graphicData>
        </a:graphic>
      </p:graphicFrame>
      <p:pic>
        <p:nvPicPr>
          <p:cNvPr id="5" name="Picture 4"/>
          <p:cNvPicPr>
            <a:picLocks noChangeAspect="1"/>
          </p:cNvPicPr>
          <p:nvPr/>
        </p:nvPicPr>
        <p:blipFill>
          <a:blip r:embed="rId3"/>
          <a:stretch>
            <a:fillRect/>
          </a:stretch>
        </p:blipFill>
        <p:spPr>
          <a:xfrm>
            <a:off x="5492655" y="2634285"/>
            <a:ext cx="5103065" cy="3067268"/>
          </a:xfrm>
          <a:prstGeom prst="rect">
            <a:avLst/>
          </a:prstGeom>
        </p:spPr>
      </p:pic>
    </p:spTree>
    <p:extLst>
      <p:ext uri="{BB962C8B-B14F-4D97-AF65-F5344CB8AC3E}">
        <p14:creationId xmlns:p14="http://schemas.microsoft.com/office/powerpoint/2010/main" val="41514834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923545" y="1611425"/>
            <a:ext cx="3163824" cy="3081159"/>
          </a:xfrm>
          <a:prstGeom prst="rect">
            <a:avLst/>
          </a:prstGeom>
        </p:spPr>
      </p:pic>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Pearson's Product-Moment Correlation </a:t>
            </a:r>
          </a:p>
        </p:txBody>
      </p:sp>
      <p:sp>
        <p:nvSpPr>
          <p:cNvPr id="3" name="TextBox 2"/>
          <p:cNvSpPr txBox="1"/>
          <p:nvPr/>
        </p:nvSpPr>
        <p:spPr>
          <a:xfrm>
            <a:off x="417368" y="963502"/>
            <a:ext cx="11357263" cy="553998"/>
          </a:xfrm>
          <a:prstGeom prst="rect">
            <a:avLst/>
          </a:prstGeom>
          <a:noFill/>
        </p:spPr>
        <p:txBody>
          <a:bodyPr wrap="square" rtlCol="0">
            <a:spAutoFit/>
          </a:bodyPr>
          <a:lstStyle/>
          <a:p>
            <a:pPr marL="457200" indent="-457200">
              <a:buFont typeface="Arial" panose="020B0604020202020204" pitchFamily="34" charset="0"/>
              <a:buChar char="•"/>
            </a:pPr>
            <a:r>
              <a:rPr lang="en-US" sz="3000" b="1" dirty="0"/>
              <a:t>Perform the test and report the test outcomes </a:t>
            </a:r>
            <a:r>
              <a:rPr lang="en-US" sz="3000" b="1" baseline="30000" dirty="0"/>
              <a:t>*</a:t>
            </a:r>
          </a:p>
        </p:txBody>
      </p:sp>
      <p:sp>
        <p:nvSpPr>
          <p:cNvPr id="22" name="Rectangle 21"/>
          <p:cNvSpPr/>
          <p:nvPr/>
        </p:nvSpPr>
        <p:spPr>
          <a:xfrm>
            <a:off x="563761" y="4857011"/>
            <a:ext cx="11064476" cy="1323439"/>
          </a:xfrm>
          <a:prstGeom prst="rect">
            <a:avLst/>
          </a:prstGeom>
          <a:ln w="19050">
            <a:solidFill>
              <a:schemeClr val="tx1"/>
            </a:solidFill>
          </a:ln>
        </p:spPr>
        <p:txBody>
          <a:bodyPr wrap="square">
            <a:spAutoFit/>
          </a:bodyPr>
          <a:lstStyle/>
          <a:p>
            <a:r>
              <a:rPr lang="en-US" sz="2000" dirty="0"/>
              <a:t>A Pearson product-moment correlation test was run to determine the relationship between the users’ age and errors they make while performing tasks via voice interface. There was a strong, negative correlation found, which was statistically </a:t>
            </a:r>
            <a:r>
              <a:rPr lang="hr-HR" sz="2000" dirty="0" err="1"/>
              <a:t>highly</a:t>
            </a:r>
            <a:r>
              <a:rPr lang="hr-HR" sz="2000" dirty="0"/>
              <a:t> </a:t>
            </a:r>
            <a:r>
              <a:rPr lang="en-US" sz="2000" dirty="0"/>
              <a:t>significant (</a:t>
            </a:r>
            <a:r>
              <a:rPr lang="en-US" sz="2000" b="1" dirty="0">
                <a:solidFill>
                  <a:srgbClr val="FF0000"/>
                </a:solidFill>
              </a:rPr>
              <a:t>r = -0.861, N = 10, p &lt; .01</a:t>
            </a:r>
            <a:r>
              <a:rPr lang="en-US" sz="2000" dirty="0"/>
              <a:t>). As the age of the user increases, the number of errors made during voice-based interaction decreases.</a:t>
            </a:r>
          </a:p>
        </p:txBody>
      </p:sp>
      <p:sp>
        <p:nvSpPr>
          <p:cNvPr id="17" name="Subtitle 2"/>
          <p:cNvSpPr>
            <a:spLocks noGrp="1"/>
          </p:cNvSpPr>
          <p:nvPr>
            <p:ph type="subTitle" idx="1"/>
          </p:nvPr>
        </p:nvSpPr>
        <p:spPr>
          <a:xfrm>
            <a:off x="193696" y="6352603"/>
            <a:ext cx="9896977" cy="347135"/>
          </a:xfrm>
        </p:spPr>
        <p:txBody>
          <a:bodyPr>
            <a:normAutofit/>
          </a:bodyPr>
          <a:lstStyle/>
          <a:p>
            <a:pPr algn="l"/>
            <a:r>
              <a:rPr lang="en-US" sz="1800" baseline="30000" dirty="0"/>
              <a:t>*</a:t>
            </a:r>
            <a:r>
              <a:rPr lang="en-US" sz="1800" dirty="0"/>
              <a:t> For demonstration of doing Pearson's Product-Moment Correlation test „by hand”, see Appendix.</a:t>
            </a:r>
            <a:endParaRPr lang="en-US" sz="1800" i="1" dirty="0"/>
          </a:p>
        </p:txBody>
      </p:sp>
      <p:sp>
        <p:nvSpPr>
          <p:cNvPr id="23" name="TextBox 22"/>
          <p:cNvSpPr txBox="1"/>
          <p:nvPr/>
        </p:nvSpPr>
        <p:spPr>
          <a:xfrm>
            <a:off x="3506456" y="1603590"/>
            <a:ext cx="1161826" cy="369332"/>
          </a:xfrm>
          <a:prstGeom prst="rect">
            <a:avLst/>
          </a:prstGeom>
          <a:solidFill>
            <a:srgbClr val="FF0000"/>
          </a:solidFill>
        </p:spPr>
        <p:txBody>
          <a:bodyPr wrap="square" rtlCol="0">
            <a:spAutoFit/>
          </a:bodyPr>
          <a:lstStyle/>
          <a:p>
            <a:r>
              <a:rPr lang="hr-HR" dirty="0">
                <a:solidFill>
                  <a:schemeClr val="bg1"/>
                </a:solidFill>
              </a:rPr>
              <a:t>IBM SPSS</a:t>
            </a:r>
          </a:p>
        </p:txBody>
      </p:sp>
      <p:sp>
        <p:nvSpPr>
          <p:cNvPr id="24" name="Rectangular Callout 23"/>
          <p:cNvSpPr/>
          <p:nvPr/>
        </p:nvSpPr>
        <p:spPr>
          <a:xfrm>
            <a:off x="5660135" y="3212221"/>
            <a:ext cx="2615185" cy="879928"/>
          </a:xfrm>
          <a:prstGeom prst="wedgeRectCallout">
            <a:avLst>
              <a:gd name="adj1" fmla="val -105900"/>
              <a:gd name="adj2" fmla="val 129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r-HR" altLang="sr-Latn-RS" dirty="0"/>
              <a:t>r</a:t>
            </a:r>
            <a:r>
              <a:rPr lang="en-US" altLang="sr-Latn-RS" dirty="0"/>
              <a:t> = </a:t>
            </a:r>
            <a:r>
              <a:rPr lang="hr-HR" altLang="sr-Latn-RS" dirty="0"/>
              <a:t>-</a:t>
            </a:r>
            <a:r>
              <a:rPr lang="en-US" altLang="sr-Latn-RS" dirty="0"/>
              <a:t>0.8</a:t>
            </a:r>
            <a:r>
              <a:rPr lang="hr-HR" altLang="sr-Latn-RS" dirty="0"/>
              <a:t>61</a:t>
            </a:r>
            <a:r>
              <a:rPr lang="en-US" altLang="sr-Latn-RS" dirty="0"/>
              <a:t>, </a:t>
            </a:r>
            <a:r>
              <a:rPr lang="hr-HR" altLang="sr-Latn-RS" dirty="0"/>
              <a:t>N = 10, </a:t>
            </a:r>
            <a:r>
              <a:rPr lang="en-US" altLang="sr-Latn-RS" dirty="0"/>
              <a:t>p </a:t>
            </a:r>
            <a:r>
              <a:rPr lang="hr-HR" altLang="sr-Latn-RS" dirty="0"/>
              <a:t>&lt;</a:t>
            </a:r>
            <a:r>
              <a:rPr lang="en-US" altLang="sr-Latn-RS" dirty="0"/>
              <a:t> .0</a:t>
            </a:r>
            <a:r>
              <a:rPr lang="hr-HR" altLang="sr-Latn-RS" dirty="0"/>
              <a:t>1</a:t>
            </a:r>
            <a:r>
              <a:rPr lang="en-US" altLang="sr-Latn-RS" dirty="0"/>
              <a:t> </a:t>
            </a:r>
            <a:br>
              <a:rPr lang="hr-HR" altLang="sr-Latn-RS" dirty="0"/>
            </a:br>
            <a:r>
              <a:rPr lang="en-US" altLang="sr-Latn-RS" dirty="0"/>
              <a:t>(highly</a:t>
            </a:r>
            <a:r>
              <a:rPr lang="hr-HR" altLang="sr-Latn-RS" dirty="0"/>
              <a:t> </a:t>
            </a:r>
            <a:r>
              <a:rPr lang="en-US" altLang="sr-Latn-RS" dirty="0"/>
              <a:t>significant)</a:t>
            </a:r>
            <a:endParaRPr lang="en-US" dirty="0"/>
          </a:p>
        </p:txBody>
      </p:sp>
      <p:sp>
        <p:nvSpPr>
          <p:cNvPr id="12" name="Rectangle 11"/>
          <p:cNvSpPr/>
          <p:nvPr/>
        </p:nvSpPr>
        <p:spPr>
          <a:xfrm>
            <a:off x="816103" y="2697480"/>
            <a:ext cx="3271266" cy="1987378"/>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895293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Empirical </a:t>
            </a:r>
            <a:r>
              <a:rPr lang="hr-HR" sz="4800" dirty="0"/>
              <a:t>HCI </a:t>
            </a:r>
            <a:r>
              <a:rPr lang="en-US" sz="4800" dirty="0"/>
              <a:t>research – variables </a:t>
            </a:r>
          </a:p>
        </p:txBody>
      </p:sp>
      <p:sp>
        <p:nvSpPr>
          <p:cNvPr id="3" name="TextBox 2"/>
          <p:cNvSpPr txBox="1"/>
          <p:nvPr/>
        </p:nvSpPr>
        <p:spPr>
          <a:xfrm>
            <a:off x="415637" y="1101436"/>
            <a:ext cx="11357263" cy="4955203"/>
          </a:xfrm>
          <a:prstGeom prst="rect">
            <a:avLst/>
          </a:prstGeom>
          <a:noFill/>
        </p:spPr>
        <p:txBody>
          <a:bodyPr wrap="square" rtlCol="0">
            <a:spAutoFit/>
          </a:bodyPr>
          <a:lstStyle/>
          <a:p>
            <a:pPr marL="285750" indent="-285750">
              <a:buFont typeface="Arial" panose="020B0604020202020204" pitchFamily="34" charset="0"/>
              <a:buChar char="•"/>
            </a:pPr>
            <a:r>
              <a:rPr lang="en-US" sz="3600" b="1" dirty="0"/>
              <a:t>Independent</a:t>
            </a:r>
            <a:r>
              <a:rPr lang="hr-HR" sz="3600" b="1" dirty="0"/>
              <a:t> </a:t>
            </a:r>
            <a:r>
              <a:rPr lang="en-US" sz="3600" b="1" dirty="0"/>
              <a:t>variable</a:t>
            </a:r>
          </a:p>
          <a:p>
            <a:pPr marL="742950" lvl="1" indent="-285750">
              <a:buFont typeface="Arial" panose="020B0604020202020204" pitchFamily="34" charset="0"/>
              <a:buChar char="•"/>
            </a:pPr>
            <a:endParaRPr lang="hr-HR" sz="2800" dirty="0"/>
          </a:p>
          <a:p>
            <a:pPr marL="914400" lvl="1" indent="-457200">
              <a:buFont typeface="Calibri" panose="020F0502020204030204" pitchFamily="34" charset="0"/>
              <a:buChar char="−"/>
            </a:pPr>
            <a:r>
              <a:rPr lang="en-US" sz="2800" dirty="0"/>
              <a:t>manipulated</a:t>
            </a:r>
            <a:r>
              <a:rPr lang="hr-HR" sz="2800" dirty="0"/>
              <a:t> </a:t>
            </a:r>
            <a:r>
              <a:rPr lang="en-US" sz="2800" dirty="0"/>
              <a:t>or systematically controlled to a change in a human response while the user</a:t>
            </a:r>
            <a:r>
              <a:rPr lang="hr-HR" sz="2800" dirty="0"/>
              <a:t> </a:t>
            </a:r>
            <a:r>
              <a:rPr lang="en-US" sz="2800" dirty="0"/>
              <a:t>is interacting with a computer</a:t>
            </a:r>
            <a:r>
              <a:rPr lang="hr-HR" sz="2800" dirty="0"/>
              <a:t> / system</a:t>
            </a:r>
            <a:endParaRPr lang="en-US" sz="2800" dirty="0"/>
          </a:p>
          <a:p>
            <a:pPr marL="914400" lvl="1" indent="-457200">
              <a:buFont typeface="Calibri" panose="020F0502020204030204" pitchFamily="34" charset="0"/>
              <a:buChar char="−"/>
            </a:pPr>
            <a:r>
              <a:rPr lang="hr-HR" sz="2800" dirty="0"/>
              <a:t>a </a:t>
            </a:r>
            <a:r>
              <a:rPr lang="en-US" sz="2800" b="1" i="1" dirty="0"/>
              <a:t>factor</a:t>
            </a:r>
            <a:r>
              <a:rPr lang="hr-HR" sz="2800" dirty="0"/>
              <a:t> (as </a:t>
            </a:r>
            <a:r>
              <a:rPr lang="en-US" sz="2800" dirty="0"/>
              <a:t>in</a:t>
            </a:r>
            <a:r>
              <a:rPr lang="hr-HR" sz="2800" dirty="0"/>
              <a:t> </a:t>
            </a:r>
            <a:r>
              <a:rPr lang="en-US" sz="2800" dirty="0"/>
              <a:t>factorial</a:t>
            </a:r>
            <a:r>
              <a:rPr lang="hr-HR" sz="2800" dirty="0"/>
              <a:t> </a:t>
            </a:r>
            <a:r>
              <a:rPr lang="en-US" sz="2800" dirty="0"/>
              <a:t>experiments</a:t>
            </a:r>
            <a:r>
              <a:rPr lang="hr-HR" sz="2800" dirty="0"/>
              <a:t>)</a:t>
            </a:r>
          </a:p>
          <a:p>
            <a:pPr marL="914400" lvl="1" indent="-457200">
              <a:buFont typeface="Calibri" panose="020F0502020204030204" pitchFamily="34" charset="0"/>
              <a:buChar char="−"/>
            </a:pPr>
            <a:r>
              <a:rPr lang="en-US" sz="2800" dirty="0"/>
              <a:t>manipulated across multiple (at least two) level</a:t>
            </a:r>
            <a:r>
              <a:rPr lang="hr-HR" sz="2800" dirty="0"/>
              <a:t>s</a:t>
            </a:r>
          </a:p>
          <a:p>
            <a:pPr marL="914400" lvl="1" indent="-457200">
              <a:buFont typeface="Calibri" panose="020F0502020204030204" pitchFamily="34" charset="0"/>
              <a:buChar char="−"/>
            </a:pPr>
            <a:r>
              <a:rPr lang="en-US" sz="2800" dirty="0"/>
              <a:t>anything that might affect users</a:t>
            </a:r>
            <a:r>
              <a:rPr lang="hr-HR" sz="2800" dirty="0"/>
              <a:t>’</a:t>
            </a:r>
            <a:r>
              <a:rPr lang="en-US" sz="2800" dirty="0"/>
              <a:t> proficiency in using a computer system</a:t>
            </a:r>
            <a:endParaRPr lang="hr-HR" sz="2800" dirty="0"/>
          </a:p>
          <a:p>
            <a:pPr marL="914400" lvl="1" indent="-457200">
              <a:buFont typeface="Calibri" panose="020F0502020204030204" pitchFamily="34" charset="0"/>
              <a:buChar char="−"/>
            </a:pPr>
            <a:endParaRPr lang="en-US" sz="2800" dirty="0"/>
          </a:p>
          <a:p>
            <a:pPr marL="914400" lvl="1" indent="-457200">
              <a:buFont typeface="Calibri" panose="020F0502020204030204" pitchFamily="34" charset="0"/>
              <a:buChar char="−"/>
            </a:pPr>
            <a:r>
              <a:rPr lang="en-US" sz="2800" dirty="0"/>
              <a:t>Example</a:t>
            </a:r>
            <a:r>
              <a:rPr lang="hr-HR" sz="2800" dirty="0"/>
              <a:t>:</a:t>
            </a:r>
            <a:r>
              <a:rPr lang="en-US" sz="2800" dirty="0"/>
              <a:t> </a:t>
            </a:r>
            <a:r>
              <a:rPr lang="en-US" sz="2800" u="sng" dirty="0"/>
              <a:t>device</a:t>
            </a:r>
            <a:r>
              <a:rPr lang="hr-HR" sz="2800" dirty="0"/>
              <a:t> </a:t>
            </a:r>
            <a:r>
              <a:rPr lang="en-US" sz="2800" dirty="0"/>
              <a:t>used</a:t>
            </a:r>
            <a:r>
              <a:rPr lang="hr-HR" sz="2800" dirty="0"/>
              <a:t> for </a:t>
            </a:r>
            <a:r>
              <a:rPr lang="en-US" sz="2800" dirty="0"/>
              <a:t>point-and-select</a:t>
            </a:r>
            <a:r>
              <a:rPr lang="hr-HR" sz="2800" dirty="0"/>
              <a:t> </a:t>
            </a:r>
            <a:r>
              <a:rPr lang="en-US" sz="2800" dirty="0"/>
              <a:t>tasks (with levels </a:t>
            </a:r>
            <a:r>
              <a:rPr lang="en-US" sz="2800" i="1" dirty="0"/>
              <a:t>mouse</a:t>
            </a:r>
            <a:r>
              <a:rPr lang="en-US" sz="2800" dirty="0"/>
              <a:t>, </a:t>
            </a:r>
            <a:r>
              <a:rPr lang="en-US" sz="2800" i="1" dirty="0"/>
              <a:t>trackball</a:t>
            </a:r>
            <a:r>
              <a:rPr lang="en-US" sz="2800" dirty="0"/>
              <a:t>, and </a:t>
            </a:r>
            <a:r>
              <a:rPr lang="en-US" sz="2800" i="1" dirty="0"/>
              <a:t>stylus</a:t>
            </a:r>
            <a:r>
              <a:rPr lang="hr-HR" sz="2800" dirty="0"/>
              <a:t>)</a:t>
            </a:r>
          </a:p>
        </p:txBody>
      </p:sp>
    </p:spTree>
    <p:extLst>
      <p:ext uri="{BB962C8B-B14F-4D97-AF65-F5344CB8AC3E}">
        <p14:creationId xmlns:p14="http://schemas.microsoft.com/office/powerpoint/2010/main" val="16200626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Spearman's Rho Correlation  </a:t>
            </a:r>
          </a:p>
        </p:txBody>
      </p:sp>
      <p:sp>
        <p:nvSpPr>
          <p:cNvPr id="6" name="TextBox 5"/>
          <p:cNvSpPr txBox="1"/>
          <p:nvPr/>
        </p:nvSpPr>
        <p:spPr>
          <a:xfrm>
            <a:off x="406612" y="890176"/>
            <a:ext cx="7435714" cy="5078313"/>
          </a:xfrm>
          <a:prstGeom prst="rect">
            <a:avLst/>
          </a:prstGeom>
          <a:noFill/>
        </p:spPr>
        <p:txBody>
          <a:bodyPr wrap="square" rtlCol="0">
            <a:spAutoFit/>
          </a:bodyPr>
          <a:lstStyle/>
          <a:p>
            <a:pPr marL="457200" indent="-457200">
              <a:buFont typeface="Arial" panose="020B0604020202020204" pitchFamily="34" charset="0"/>
              <a:buChar char="•"/>
            </a:pPr>
            <a:r>
              <a:rPr lang="en-US" sz="3000" dirty="0"/>
              <a:t>Research goal example</a:t>
            </a:r>
            <a:endParaRPr lang="en-US" sz="2400" dirty="0"/>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Investigate the relationship between the age of users and their attitude towards the use of smartphones in public places</a:t>
            </a:r>
          </a:p>
          <a:p>
            <a:pPr marL="914400" lvl="1" indent="-457200">
              <a:buFont typeface="Calibri" panose="020F0502020204030204" pitchFamily="34" charset="0"/>
              <a:buChar char="−"/>
            </a:pPr>
            <a:endParaRPr lang="en-US" sz="2400" dirty="0"/>
          </a:p>
          <a:p>
            <a:pPr marL="342900" indent="-342900">
              <a:buFont typeface="Arial" panose="020B0604020202020204" pitchFamily="34" charset="0"/>
              <a:buChar char="•"/>
            </a:pPr>
            <a:r>
              <a:rPr lang="en-US" sz="3000" dirty="0"/>
              <a:t>Procedure</a:t>
            </a:r>
          </a:p>
          <a:p>
            <a:pPr marL="800100" lvl="1" indent="-342900">
              <a:buFont typeface="Calibri" panose="020F0502020204030204" pitchFamily="34" charset="0"/>
              <a:buChar char="−"/>
            </a:pPr>
            <a:endParaRPr lang="en-US" sz="2400" dirty="0"/>
          </a:p>
          <a:p>
            <a:pPr marL="800100" lvl="1" indent="-342900">
              <a:buFont typeface="Calibri" panose="020F0502020204030204" pitchFamily="34" charset="0"/>
              <a:buChar char="−"/>
            </a:pPr>
            <a:r>
              <a:rPr lang="en-US" sz="2400" dirty="0"/>
              <a:t>10 test users, aged between 18 and 65, filled out a </a:t>
            </a:r>
            <a:r>
              <a:rPr lang="en-US" sz="2400" dirty="0">
                <a:solidFill>
                  <a:srgbClr val="FF0000"/>
                </a:solidFill>
              </a:rPr>
              <a:t>questionnaire</a:t>
            </a:r>
            <a:r>
              <a:rPr lang="en-US" sz="2400" dirty="0"/>
              <a:t> based on a </a:t>
            </a:r>
            <a:r>
              <a:rPr lang="en-US" sz="2400" dirty="0" err="1"/>
              <a:t>Likert</a:t>
            </a:r>
            <a:r>
              <a:rPr lang="en-US" sz="2400" dirty="0"/>
              <a:t> scale. The maximum possible test result is 40 (indicates a very positive attitude, i.e. high affinity), the minimum is 0 (negative attitude, low affinity).</a:t>
            </a:r>
          </a:p>
        </p:txBody>
      </p:sp>
      <p:sp>
        <p:nvSpPr>
          <p:cNvPr id="12" name="Right Arrow 11"/>
          <p:cNvSpPr/>
          <p:nvPr/>
        </p:nvSpPr>
        <p:spPr>
          <a:xfrm rot="19322459">
            <a:off x="553383" y="4693243"/>
            <a:ext cx="733437" cy="3172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aphicFrame>
        <p:nvGraphicFramePr>
          <p:cNvPr id="10" name="Table 9"/>
          <p:cNvGraphicFramePr>
            <a:graphicFrameLocks noGrp="1"/>
          </p:cNvGraphicFramePr>
          <p:nvPr>
            <p:extLst>
              <p:ext uri="{D42A27DB-BD31-4B8C-83A1-F6EECF244321}">
                <p14:modId xmlns:p14="http://schemas.microsoft.com/office/powerpoint/2010/main" val="40847299"/>
              </p:ext>
            </p:extLst>
          </p:nvPr>
        </p:nvGraphicFramePr>
        <p:xfrm>
          <a:off x="8119704" y="1789466"/>
          <a:ext cx="3692193" cy="4019664"/>
        </p:xfrm>
        <a:graphic>
          <a:graphicData uri="http://schemas.openxmlformats.org/drawingml/2006/table">
            <a:tbl>
              <a:tblPr firstRow="1" bandRow="1">
                <a:tableStyleId>{5C22544A-7EE6-4342-B048-85BDC9FD1C3A}</a:tableStyleId>
              </a:tblPr>
              <a:tblGrid>
                <a:gridCol w="1230731">
                  <a:extLst>
                    <a:ext uri="{9D8B030D-6E8A-4147-A177-3AD203B41FA5}">
                      <a16:colId xmlns:a16="http://schemas.microsoft.com/office/drawing/2014/main" val="20000"/>
                    </a:ext>
                  </a:extLst>
                </a:gridCol>
                <a:gridCol w="1230731">
                  <a:extLst>
                    <a:ext uri="{9D8B030D-6E8A-4147-A177-3AD203B41FA5}">
                      <a16:colId xmlns:a16="http://schemas.microsoft.com/office/drawing/2014/main" val="20001"/>
                    </a:ext>
                  </a:extLst>
                </a:gridCol>
                <a:gridCol w="1230731">
                  <a:extLst>
                    <a:ext uri="{9D8B030D-6E8A-4147-A177-3AD203B41FA5}">
                      <a16:colId xmlns:a16="http://schemas.microsoft.com/office/drawing/2014/main" val="20002"/>
                    </a:ext>
                  </a:extLst>
                </a:gridCol>
              </a:tblGrid>
              <a:tr h="614004">
                <a:tc>
                  <a:txBody>
                    <a:bodyPr/>
                    <a:lstStyle/>
                    <a:p>
                      <a:r>
                        <a:rPr lang="hr-HR" sz="1400" dirty="0"/>
                        <a:t>Participant</a:t>
                      </a:r>
                    </a:p>
                  </a:txBody>
                  <a:tcPr marL="91439" marR="91439" marT="45730" marB="45730"/>
                </a:tc>
                <a:tc>
                  <a:txBody>
                    <a:bodyPr/>
                    <a:lstStyle/>
                    <a:p>
                      <a:r>
                        <a:rPr lang="en-US" sz="1400" noProof="0" dirty="0"/>
                        <a:t>Age</a:t>
                      </a:r>
                    </a:p>
                  </a:txBody>
                  <a:tcPr marL="91439" marR="91439" marT="45730" marB="45730"/>
                </a:tc>
                <a:tc>
                  <a:txBody>
                    <a:bodyPr/>
                    <a:lstStyle/>
                    <a:p>
                      <a:r>
                        <a:rPr lang="en-US" sz="1400" noProof="0" dirty="0"/>
                        <a:t>Attitude (quest. score)</a:t>
                      </a:r>
                    </a:p>
                  </a:txBody>
                  <a:tcPr marL="91439" marR="91439" marT="45730" marB="45730"/>
                </a:tc>
                <a:extLst>
                  <a:ext uri="{0D108BD9-81ED-4DB2-BD59-A6C34878D82A}">
                    <a16:rowId xmlns:a16="http://schemas.microsoft.com/office/drawing/2014/main" val="10000"/>
                  </a:ext>
                </a:extLst>
              </a:tr>
              <a:tr h="340566">
                <a:tc>
                  <a:txBody>
                    <a:bodyPr/>
                    <a:lstStyle/>
                    <a:p>
                      <a:r>
                        <a:rPr lang="hr-HR" sz="1400" dirty="0"/>
                        <a:t>1</a:t>
                      </a:r>
                    </a:p>
                  </a:txBody>
                  <a:tcPr marL="91439" marR="91439" marT="45730" marB="45730"/>
                </a:tc>
                <a:tc>
                  <a:txBody>
                    <a:bodyPr/>
                    <a:lstStyle/>
                    <a:p>
                      <a:r>
                        <a:rPr lang="hr-HR" sz="1400" dirty="0"/>
                        <a:t>18</a:t>
                      </a:r>
                    </a:p>
                  </a:txBody>
                  <a:tcPr marL="91439" marR="91439" marT="45730" marB="45730"/>
                </a:tc>
                <a:tc>
                  <a:txBody>
                    <a:bodyPr/>
                    <a:lstStyle/>
                    <a:p>
                      <a:r>
                        <a:rPr lang="hr-HR" sz="1400" dirty="0"/>
                        <a:t>30</a:t>
                      </a:r>
                    </a:p>
                  </a:txBody>
                  <a:tcPr marL="91439" marR="91439" marT="45730" marB="45730"/>
                </a:tc>
                <a:extLst>
                  <a:ext uri="{0D108BD9-81ED-4DB2-BD59-A6C34878D82A}">
                    <a16:rowId xmlns:a16="http://schemas.microsoft.com/office/drawing/2014/main" val="10001"/>
                  </a:ext>
                </a:extLst>
              </a:tr>
              <a:tr h="340566">
                <a:tc>
                  <a:txBody>
                    <a:bodyPr/>
                    <a:lstStyle/>
                    <a:p>
                      <a:r>
                        <a:rPr lang="hr-HR" sz="1400" dirty="0"/>
                        <a:t>2</a:t>
                      </a:r>
                    </a:p>
                  </a:txBody>
                  <a:tcPr marL="91439" marR="91439" marT="45730" marB="45730"/>
                </a:tc>
                <a:tc>
                  <a:txBody>
                    <a:bodyPr/>
                    <a:lstStyle/>
                    <a:p>
                      <a:r>
                        <a:rPr lang="hr-HR" sz="1400" dirty="0"/>
                        <a:t>20</a:t>
                      </a:r>
                    </a:p>
                  </a:txBody>
                  <a:tcPr marL="91439" marR="91439" marT="45730" marB="45730"/>
                </a:tc>
                <a:tc>
                  <a:txBody>
                    <a:bodyPr/>
                    <a:lstStyle/>
                    <a:p>
                      <a:r>
                        <a:rPr lang="hr-HR" sz="1400" dirty="0"/>
                        <a:t>28</a:t>
                      </a:r>
                    </a:p>
                  </a:txBody>
                  <a:tcPr marL="91439" marR="91439" marT="45730" marB="45730"/>
                </a:tc>
                <a:extLst>
                  <a:ext uri="{0D108BD9-81ED-4DB2-BD59-A6C34878D82A}">
                    <a16:rowId xmlns:a16="http://schemas.microsoft.com/office/drawing/2014/main" val="10002"/>
                  </a:ext>
                </a:extLst>
              </a:tr>
              <a:tr h="340566">
                <a:tc>
                  <a:txBody>
                    <a:bodyPr/>
                    <a:lstStyle/>
                    <a:p>
                      <a:r>
                        <a:rPr lang="hr-HR" sz="1400" dirty="0"/>
                        <a:t>3</a:t>
                      </a:r>
                    </a:p>
                  </a:txBody>
                  <a:tcPr marL="91439" marR="91439" marT="45730" marB="45730"/>
                </a:tc>
                <a:tc>
                  <a:txBody>
                    <a:bodyPr/>
                    <a:lstStyle/>
                    <a:p>
                      <a:r>
                        <a:rPr lang="hr-HR" sz="1400" dirty="0"/>
                        <a:t>21</a:t>
                      </a:r>
                    </a:p>
                  </a:txBody>
                  <a:tcPr marL="91439" marR="91439" marT="45730" marB="45730"/>
                </a:tc>
                <a:tc>
                  <a:txBody>
                    <a:bodyPr/>
                    <a:lstStyle/>
                    <a:p>
                      <a:r>
                        <a:rPr lang="hr-HR" sz="1400" dirty="0"/>
                        <a:t>32</a:t>
                      </a:r>
                    </a:p>
                  </a:txBody>
                  <a:tcPr marL="91439" marR="91439" marT="45730" marB="45730"/>
                </a:tc>
                <a:extLst>
                  <a:ext uri="{0D108BD9-81ED-4DB2-BD59-A6C34878D82A}">
                    <a16:rowId xmlns:a16="http://schemas.microsoft.com/office/drawing/2014/main" val="10003"/>
                  </a:ext>
                </a:extLst>
              </a:tr>
              <a:tr h="340566">
                <a:tc>
                  <a:txBody>
                    <a:bodyPr/>
                    <a:lstStyle/>
                    <a:p>
                      <a:r>
                        <a:rPr lang="hr-HR" sz="1400" dirty="0"/>
                        <a:t>4</a:t>
                      </a:r>
                    </a:p>
                  </a:txBody>
                  <a:tcPr marL="91439" marR="91439" marT="45730" marB="45730"/>
                </a:tc>
                <a:tc>
                  <a:txBody>
                    <a:bodyPr/>
                    <a:lstStyle/>
                    <a:p>
                      <a:r>
                        <a:rPr lang="hr-HR" sz="1400" dirty="0"/>
                        <a:t>35</a:t>
                      </a:r>
                    </a:p>
                  </a:txBody>
                  <a:tcPr marL="91439" marR="91439" marT="45730" marB="45730"/>
                </a:tc>
                <a:tc>
                  <a:txBody>
                    <a:bodyPr/>
                    <a:lstStyle/>
                    <a:p>
                      <a:r>
                        <a:rPr lang="hr-HR" sz="1400" dirty="0"/>
                        <a:t>20</a:t>
                      </a:r>
                    </a:p>
                  </a:txBody>
                  <a:tcPr marL="91439" marR="91439" marT="45730" marB="45730"/>
                </a:tc>
                <a:extLst>
                  <a:ext uri="{0D108BD9-81ED-4DB2-BD59-A6C34878D82A}">
                    <a16:rowId xmlns:a16="http://schemas.microsoft.com/office/drawing/2014/main" val="10004"/>
                  </a:ext>
                </a:extLst>
              </a:tr>
              <a:tr h="340566">
                <a:tc>
                  <a:txBody>
                    <a:bodyPr/>
                    <a:lstStyle/>
                    <a:p>
                      <a:r>
                        <a:rPr lang="hr-HR" sz="1400" dirty="0"/>
                        <a:t>5</a:t>
                      </a:r>
                    </a:p>
                  </a:txBody>
                  <a:tcPr marL="91439" marR="91439" marT="45730" marB="45730"/>
                </a:tc>
                <a:tc>
                  <a:txBody>
                    <a:bodyPr/>
                    <a:lstStyle/>
                    <a:p>
                      <a:r>
                        <a:rPr lang="hr-HR" sz="1400" dirty="0"/>
                        <a:t>35</a:t>
                      </a:r>
                    </a:p>
                  </a:txBody>
                  <a:tcPr marL="91439" marR="91439" marT="45730" marB="45730"/>
                </a:tc>
                <a:tc>
                  <a:txBody>
                    <a:bodyPr/>
                    <a:lstStyle/>
                    <a:p>
                      <a:r>
                        <a:rPr lang="hr-HR" sz="1400" dirty="0"/>
                        <a:t>18</a:t>
                      </a:r>
                    </a:p>
                  </a:txBody>
                  <a:tcPr marL="91439" marR="91439" marT="45730" marB="45730"/>
                </a:tc>
                <a:extLst>
                  <a:ext uri="{0D108BD9-81ED-4DB2-BD59-A6C34878D82A}">
                    <a16:rowId xmlns:a16="http://schemas.microsoft.com/office/drawing/2014/main" val="10005"/>
                  </a:ext>
                </a:extLst>
              </a:tr>
              <a:tr h="340566">
                <a:tc>
                  <a:txBody>
                    <a:bodyPr/>
                    <a:lstStyle/>
                    <a:p>
                      <a:r>
                        <a:rPr lang="hr-HR" sz="1400" dirty="0"/>
                        <a:t>6</a:t>
                      </a:r>
                    </a:p>
                  </a:txBody>
                  <a:tcPr marL="91439" marR="91439" marT="45730" marB="45730"/>
                </a:tc>
                <a:tc>
                  <a:txBody>
                    <a:bodyPr/>
                    <a:lstStyle/>
                    <a:p>
                      <a:r>
                        <a:rPr lang="hr-HR" sz="1400" dirty="0"/>
                        <a:t>45</a:t>
                      </a:r>
                    </a:p>
                  </a:txBody>
                  <a:tcPr marL="91439" marR="91439" marT="45730" marB="45730"/>
                </a:tc>
                <a:tc>
                  <a:txBody>
                    <a:bodyPr/>
                    <a:lstStyle/>
                    <a:p>
                      <a:r>
                        <a:rPr lang="hr-HR" sz="1400" dirty="0"/>
                        <a:t>23</a:t>
                      </a:r>
                    </a:p>
                  </a:txBody>
                  <a:tcPr marL="91439" marR="91439" marT="45730" marB="45730"/>
                </a:tc>
                <a:extLst>
                  <a:ext uri="{0D108BD9-81ED-4DB2-BD59-A6C34878D82A}">
                    <a16:rowId xmlns:a16="http://schemas.microsoft.com/office/drawing/2014/main" val="10006"/>
                  </a:ext>
                </a:extLst>
              </a:tr>
              <a:tr h="340566">
                <a:tc>
                  <a:txBody>
                    <a:bodyPr/>
                    <a:lstStyle/>
                    <a:p>
                      <a:r>
                        <a:rPr lang="hr-HR" sz="1400" dirty="0"/>
                        <a:t>7</a:t>
                      </a:r>
                    </a:p>
                  </a:txBody>
                  <a:tcPr marL="91439" marR="91439" marT="45730" marB="45730"/>
                </a:tc>
                <a:tc>
                  <a:txBody>
                    <a:bodyPr/>
                    <a:lstStyle/>
                    <a:p>
                      <a:r>
                        <a:rPr lang="hr-HR" sz="1400" dirty="0"/>
                        <a:t>65</a:t>
                      </a:r>
                    </a:p>
                  </a:txBody>
                  <a:tcPr marL="91439" marR="91439" marT="45730" marB="45730"/>
                </a:tc>
                <a:tc>
                  <a:txBody>
                    <a:bodyPr/>
                    <a:lstStyle/>
                    <a:p>
                      <a:r>
                        <a:rPr lang="hr-HR" sz="1400" dirty="0"/>
                        <a:t>11</a:t>
                      </a:r>
                    </a:p>
                  </a:txBody>
                  <a:tcPr marL="91439" marR="91439" marT="45730" marB="45730"/>
                </a:tc>
                <a:extLst>
                  <a:ext uri="{0D108BD9-81ED-4DB2-BD59-A6C34878D82A}">
                    <a16:rowId xmlns:a16="http://schemas.microsoft.com/office/drawing/2014/main" val="10007"/>
                  </a:ext>
                </a:extLst>
              </a:tr>
              <a:tr h="340566">
                <a:tc>
                  <a:txBody>
                    <a:bodyPr/>
                    <a:lstStyle/>
                    <a:p>
                      <a:r>
                        <a:rPr lang="hr-HR" sz="1400" dirty="0"/>
                        <a:t>8</a:t>
                      </a:r>
                    </a:p>
                  </a:txBody>
                  <a:tcPr marL="91439" marR="91439" marT="45730" marB="45730"/>
                </a:tc>
                <a:tc>
                  <a:txBody>
                    <a:bodyPr/>
                    <a:lstStyle/>
                    <a:p>
                      <a:r>
                        <a:rPr lang="hr-HR" sz="1400" dirty="0"/>
                        <a:t>60</a:t>
                      </a:r>
                    </a:p>
                  </a:txBody>
                  <a:tcPr marL="91439" marR="91439" marT="45730" marB="45730"/>
                </a:tc>
                <a:tc>
                  <a:txBody>
                    <a:bodyPr/>
                    <a:lstStyle/>
                    <a:p>
                      <a:r>
                        <a:rPr lang="hr-HR" sz="1400" dirty="0"/>
                        <a:t>8</a:t>
                      </a:r>
                    </a:p>
                  </a:txBody>
                  <a:tcPr marL="91439" marR="91439" marT="45730" marB="45730"/>
                </a:tc>
                <a:extLst>
                  <a:ext uri="{0D108BD9-81ED-4DB2-BD59-A6C34878D82A}">
                    <a16:rowId xmlns:a16="http://schemas.microsoft.com/office/drawing/2014/main" val="10008"/>
                  </a:ext>
                </a:extLst>
              </a:tr>
              <a:tr h="340566">
                <a:tc>
                  <a:txBody>
                    <a:bodyPr/>
                    <a:lstStyle/>
                    <a:p>
                      <a:r>
                        <a:rPr lang="hr-HR" sz="1400" dirty="0"/>
                        <a:t>9</a:t>
                      </a:r>
                    </a:p>
                  </a:txBody>
                  <a:tcPr marL="91439" marR="91439" marT="45730" marB="45730"/>
                </a:tc>
                <a:tc>
                  <a:txBody>
                    <a:bodyPr/>
                    <a:lstStyle/>
                    <a:p>
                      <a:r>
                        <a:rPr lang="hr-HR" sz="1400" dirty="0"/>
                        <a:t>60</a:t>
                      </a:r>
                    </a:p>
                  </a:txBody>
                  <a:tcPr marL="91439" marR="91439" marT="45730" marB="45730"/>
                </a:tc>
                <a:tc>
                  <a:txBody>
                    <a:bodyPr/>
                    <a:lstStyle/>
                    <a:p>
                      <a:r>
                        <a:rPr lang="hr-HR" sz="1400" dirty="0"/>
                        <a:t>11</a:t>
                      </a:r>
                    </a:p>
                  </a:txBody>
                  <a:tcPr marL="91439" marR="91439" marT="45730" marB="45730"/>
                </a:tc>
                <a:extLst>
                  <a:ext uri="{0D108BD9-81ED-4DB2-BD59-A6C34878D82A}">
                    <a16:rowId xmlns:a16="http://schemas.microsoft.com/office/drawing/2014/main" val="10009"/>
                  </a:ext>
                </a:extLst>
              </a:tr>
              <a:tr h="340566">
                <a:tc>
                  <a:txBody>
                    <a:bodyPr/>
                    <a:lstStyle/>
                    <a:p>
                      <a:r>
                        <a:rPr lang="hr-HR" sz="1400" dirty="0"/>
                        <a:t>10</a:t>
                      </a:r>
                    </a:p>
                  </a:txBody>
                  <a:tcPr marL="91439" marR="91439" marT="45730" marB="45730"/>
                </a:tc>
                <a:tc>
                  <a:txBody>
                    <a:bodyPr/>
                    <a:lstStyle/>
                    <a:p>
                      <a:r>
                        <a:rPr lang="hr-HR" sz="1400" dirty="0"/>
                        <a:t>52</a:t>
                      </a:r>
                    </a:p>
                  </a:txBody>
                  <a:tcPr marL="91439" marR="91439" marT="45730" marB="45730"/>
                </a:tc>
                <a:tc>
                  <a:txBody>
                    <a:bodyPr/>
                    <a:lstStyle/>
                    <a:p>
                      <a:r>
                        <a:rPr lang="hr-HR" sz="1400" dirty="0"/>
                        <a:t>15</a:t>
                      </a:r>
                    </a:p>
                  </a:txBody>
                  <a:tcPr marL="91439" marR="91439" marT="45730" marB="45730"/>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4653245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Spearman's Rho Correlation  </a:t>
            </a:r>
          </a:p>
        </p:txBody>
      </p:sp>
      <p:sp>
        <p:nvSpPr>
          <p:cNvPr id="3" name="TextBox 2"/>
          <p:cNvSpPr txBox="1"/>
          <p:nvPr/>
        </p:nvSpPr>
        <p:spPr>
          <a:xfrm>
            <a:off x="417368" y="1038808"/>
            <a:ext cx="11357263" cy="1015663"/>
          </a:xfrm>
          <a:prstGeom prst="rect">
            <a:avLst/>
          </a:prstGeom>
          <a:noFill/>
        </p:spPr>
        <p:txBody>
          <a:bodyPr wrap="square" rtlCol="0">
            <a:spAutoFit/>
          </a:bodyPr>
          <a:lstStyle/>
          <a:p>
            <a:pPr marL="457200" indent="-457200">
              <a:buFont typeface="Arial" panose="020B0604020202020204" pitchFamily="34" charset="0"/>
              <a:buChar char="•"/>
            </a:pPr>
            <a:r>
              <a:rPr lang="en-US" sz="3000" b="1" dirty="0"/>
              <a:t>Before performing test, visualize the variable relation using scatterplot </a:t>
            </a:r>
            <a:r>
              <a:rPr lang="en-US" sz="3000" dirty="0"/>
              <a:t>(</a:t>
            </a:r>
            <a:r>
              <a:rPr lang="en-US" sz="3000" dirty="0" err="1"/>
              <a:t>trendline</a:t>
            </a:r>
            <a:r>
              <a:rPr lang="en-US" sz="3000" dirty="0"/>
              <a:t> can be introduced as well)</a:t>
            </a:r>
          </a:p>
        </p:txBody>
      </p:sp>
      <p:sp>
        <p:nvSpPr>
          <p:cNvPr id="9" name="Right Arrow 8"/>
          <p:cNvSpPr/>
          <p:nvPr/>
        </p:nvSpPr>
        <p:spPr>
          <a:xfrm>
            <a:off x="4602255" y="4012101"/>
            <a:ext cx="599282"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aphicFrame>
        <p:nvGraphicFramePr>
          <p:cNvPr id="12" name="Table 11"/>
          <p:cNvGraphicFramePr>
            <a:graphicFrameLocks noGrp="1"/>
          </p:cNvGraphicFramePr>
          <p:nvPr>
            <p:extLst>
              <p:ext uri="{D42A27DB-BD31-4B8C-83A1-F6EECF244321}">
                <p14:modId xmlns:p14="http://schemas.microsoft.com/office/powerpoint/2010/main" val="2573088236"/>
              </p:ext>
            </p:extLst>
          </p:nvPr>
        </p:nvGraphicFramePr>
        <p:xfrm>
          <a:off x="696927" y="2402652"/>
          <a:ext cx="3692193" cy="4019664"/>
        </p:xfrm>
        <a:graphic>
          <a:graphicData uri="http://schemas.openxmlformats.org/drawingml/2006/table">
            <a:tbl>
              <a:tblPr firstRow="1" bandRow="1">
                <a:tableStyleId>{5C22544A-7EE6-4342-B048-85BDC9FD1C3A}</a:tableStyleId>
              </a:tblPr>
              <a:tblGrid>
                <a:gridCol w="1230731">
                  <a:extLst>
                    <a:ext uri="{9D8B030D-6E8A-4147-A177-3AD203B41FA5}">
                      <a16:colId xmlns:a16="http://schemas.microsoft.com/office/drawing/2014/main" val="20000"/>
                    </a:ext>
                  </a:extLst>
                </a:gridCol>
                <a:gridCol w="1230731">
                  <a:extLst>
                    <a:ext uri="{9D8B030D-6E8A-4147-A177-3AD203B41FA5}">
                      <a16:colId xmlns:a16="http://schemas.microsoft.com/office/drawing/2014/main" val="20001"/>
                    </a:ext>
                  </a:extLst>
                </a:gridCol>
                <a:gridCol w="1230731">
                  <a:extLst>
                    <a:ext uri="{9D8B030D-6E8A-4147-A177-3AD203B41FA5}">
                      <a16:colId xmlns:a16="http://schemas.microsoft.com/office/drawing/2014/main" val="20002"/>
                    </a:ext>
                  </a:extLst>
                </a:gridCol>
              </a:tblGrid>
              <a:tr h="614004">
                <a:tc>
                  <a:txBody>
                    <a:bodyPr/>
                    <a:lstStyle/>
                    <a:p>
                      <a:r>
                        <a:rPr lang="hr-HR" sz="1400" dirty="0"/>
                        <a:t>Participant</a:t>
                      </a:r>
                    </a:p>
                  </a:txBody>
                  <a:tcPr marL="91439" marR="91439" marT="45730" marB="45730"/>
                </a:tc>
                <a:tc>
                  <a:txBody>
                    <a:bodyPr/>
                    <a:lstStyle/>
                    <a:p>
                      <a:r>
                        <a:rPr lang="en-US" sz="1400" noProof="0" dirty="0"/>
                        <a:t>Age</a:t>
                      </a:r>
                    </a:p>
                  </a:txBody>
                  <a:tcPr marL="91439" marR="91439" marT="45730" marB="45730"/>
                </a:tc>
                <a:tc>
                  <a:txBody>
                    <a:bodyPr/>
                    <a:lstStyle/>
                    <a:p>
                      <a:r>
                        <a:rPr lang="en-US" sz="1400" noProof="0" dirty="0"/>
                        <a:t>Attitude (quest. score)</a:t>
                      </a:r>
                    </a:p>
                  </a:txBody>
                  <a:tcPr marL="91439" marR="91439" marT="45730" marB="45730"/>
                </a:tc>
                <a:extLst>
                  <a:ext uri="{0D108BD9-81ED-4DB2-BD59-A6C34878D82A}">
                    <a16:rowId xmlns:a16="http://schemas.microsoft.com/office/drawing/2014/main" val="10000"/>
                  </a:ext>
                </a:extLst>
              </a:tr>
              <a:tr h="340566">
                <a:tc>
                  <a:txBody>
                    <a:bodyPr/>
                    <a:lstStyle/>
                    <a:p>
                      <a:r>
                        <a:rPr lang="hr-HR" sz="1400" dirty="0"/>
                        <a:t>1</a:t>
                      </a:r>
                    </a:p>
                  </a:txBody>
                  <a:tcPr marL="91439" marR="91439" marT="45730" marB="45730"/>
                </a:tc>
                <a:tc>
                  <a:txBody>
                    <a:bodyPr/>
                    <a:lstStyle/>
                    <a:p>
                      <a:r>
                        <a:rPr lang="hr-HR" sz="1400" dirty="0"/>
                        <a:t>18</a:t>
                      </a:r>
                    </a:p>
                  </a:txBody>
                  <a:tcPr marL="91439" marR="91439" marT="45730" marB="45730"/>
                </a:tc>
                <a:tc>
                  <a:txBody>
                    <a:bodyPr/>
                    <a:lstStyle/>
                    <a:p>
                      <a:r>
                        <a:rPr lang="hr-HR" sz="1400" dirty="0"/>
                        <a:t>30</a:t>
                      </a:r>
                    </a:p>
                  </a:txBody>
                  <a:tcPr marL="91439" marR="91439" marT="45730" marB="45730"/>
                </a:tc>
                <a:extLst>
                  <a:ext uri="{0D108BD9-81ED-4DB2-BD59-A6C34878D82A}">
                    <a16:rowId xmlns:a16="http://schemas.microsoft.com/office/drawing/2014/main" val="10001"/>
                  </a:ext>
                </a:extLst>
              </a:tr>
              <a:tr h="340566">
                <a:tc>
                  <a:txBody>
                    <a:bodyPr/>
                    <a:lstStyle/>
                    <a:p>
                      <a:r>
                        <a:rPr lang="hr-HR" sz="1400" dirty="0"/>
                        <a:t>2</a:t>
                      </a:r>
                    </a:p>
                  </a:txBody>
                  <a:tcPr marL="91439" marR="91439" marT="45730" marB="45730"/>
                </a:tc>
                <a:tc>
                  <a:txBody>
                    <a:bodyPr/>
                    <a:lstStyle/>
                    <a:p>
                      <a:r>
                        <a:rPr lang="hr-HR" sz="1400" dirty="0"/>
                        <a:t>20</a:t>
                      </a:r>
                    </a:p>
                  </a:txBody>
                  <a:tcPr marL="91439" marR="91439" marT="45730" marB="45730"/>
                </a:tc>
                <a:tc>
                  <a:txBody>
                    <a:bodyPr/>
                    <a:lstStyle/>
                    <a:p>
                      <a:r>
                        <a:rPr lang="hr-HR" sz="1400" dirty="0"/>
                        <a:t>28</a:t>
                      </a:r>
                    </a:p>
                  </a:txBody>
                  <a:tcPr marL="91439" marR="91439" marT="45730" marB="45730"/>
                </a:tc>
                <a:extLst>
                  <a:ext uri="{0D108BD9-81ED-4DB2-BD59-A6C34878D82A}">
                    <a16:rowId xmlns:a16="http://schemas.microsoft.com/office/drawing/2014/main" val="10002"/>
                  </a:ext>
                </a:extLst>
              </a:tr>
              <a:tr h="340566">
                <a:tc>
                  <a:txBody>
                    <a:bodyPr/>
                    <a:lstStyle/>
                    <a:p>
                      <a:r>
                        <a:rPr lang="hr-HR" sz="1400" dirty="0"/>
                        <a:t>3</a:t>
                      </a:r>
                    </a:p>
                  </a:txBody>
                  <a:tcPr marL="91439" marR="91439" marT="45730" marB="45730"/>
                </a:tc>
                <a:tc>
                  <a:txBody>
                    <a:bodyPr/>
                    <a:lstStyle/>
                    <a:p>
                      <a:r>
                        <a:rPr lang="hr-HR" sz="1400" dirty="0"/>
                        <a:t>21</a:t>
                      </a:r>
                    </a:p>
                  </a:txBody>
                  <a:tcPr marL="91439" marR="91439" marT="45730" marB="45730"/>
                </a:tc>
                <a:tc>
                  <a:txBody>
                    <a:bodyPr/>
                    <a:lstStyle/>
                    <a:p>
                      <a:r>
                        <a:rPr lang="hr-HR" sz="1400" dirty="0"/>
                        <a:t>32</a:t>
                      </a:r>
                    </a:p>
                  </a:txBody>
                  <a:tcPr marL="91439" marR="91439" marT="45730" marB="45730"/>
                </a:tc>
                <a:extLst>
                  <a:ext uri="{0D108BD9-81ED-4DB2-BD59-A6C34878D82A}">
                    <a16:rowId xmlns:a16="http://schemas.microsoft.com/office/drawing/2014/main" val="10003"/>
                  </a:ext>
                </a:extLst>
              </a:tr>
              <a:tr h="340566">
                <a:tc>
                  <a:txBody>
                    <a:bodyPr/>
                    <a:lstStyle/>
                    <a:p>
                      <a:r>
                        <a:rPr lang="hr-HR" sz="1400" dirty="0"/>
                        <a:t>4</a:t>
                      </a:r>
                    </a:p>
                  </a:txBody>
                  <a:tcPr marL="91439" marR="91439" marT="45730" marB="45730"/>
                </a:tc>
                <a:tc>
                  <a:txBody>
                    <a:bodyPr/>
                    <a:lstStyle/>
                    <a:p>
                      <a:r>
                        <a:rPr lang="hr-HR" sz="1400" dirty="0"/>
                        <a:t>35</a:t>
                      </a:r>
                    </a:p>
                  </a:txBody>
                  <a:tcPr marL="91439" marR="91439" marT="45730" marB="45730"/>
                </a:tc>
                <a:tc>
                  <a:txBody>
                    <a:bodyPr/>
                    <a:lstStyle/>
                    <a:p>
                      <a:r>
                        <a:rPr lang="hr-HR" sz="1400" dirty="0"/>
                        <a:t>20</a:t>
                      </a:r>
                    </a:p>
                  </a:txBody>
                  <a:tcPr marL="91439" marR="91439" marT="45730" marB="45730"/>
                </a:tc>
                <a:extLst>
                  <a:ext uri="{0D108BD9-81ED-4DB2-BD59-A6C34878D82A}">
                    <a16:rowId xmlns:a16="http://schemas.microsoft.com/office/drawing/2014/main" val="10004"/>
                  </a:ext>
                </a:extLst>
              </a:tr>
              <a:tr h="340566">
                <a:tc>
                  <a:txBody>
                    <a:bodyPr/>
                    <a:lstStyle/>
                    <a:p>
                      <a:r>
                        <a:rPr lang="hr-HR" sz="1400" dirty="0"/>
                        <a:t>5</a:t>
                      </a:r>
                    </a:p>
                  </a:txBody>
                  <a:tcPr marL="91439" marR="91439" marT="45730" marB="45730"/>
                </a:tc>
                <a:tc>
                  <a:txBody>
                    <a:bodyPr/>
                    <a:lstStyle/>
                    <a:p>
                      <a:r>
                        <a:rPr lang="hr-HR" sz="1400" dirty="0"/>
                        <a:t>35</a:t>
                      </a:r>
                    </a:p>
                  </a:txBody>
                  <a:tcPr marL="91439" marR="91439" marT="45730" marB="45730"/>
                </a:tc>
                <a:tc>
                  <a:txBody>
                    <a:bodyPr/>
                    <a:lstStyle/>
                    <a:p>
                      <a:r>
                        <a:rPr lang="hr-HR" sz="1400" dirty="0"/>
                        <a:t>18</a:t>
                      </a:r>
                    </a:p>
                  </a:txBody>
                  <a:tcPr marL="91439" marR="91439" marT="45730" marB="45730"/>
                </a:tc>
                <a:extLst>
                  <a:ext uri="{0D108BD9-81ED-4DB2-BD59-A6C34878D82A}">
                    <a16:rowId xmlns:a16="http://schemas.microsoft.com/office/drawing/2014/main" val="10005"/>
                  </a:ext>
                </a:extLst>
              </a:tr>
              <a:tr h="340566">
                <a:tc>
                  <a:txBody>
                    <a:bodyPr/>
                    <a:lstStyle/>
                    <a:p>
                      <a:r>
                        <a:rPr lang="hr-HR" sz="1400" dirty="0"/>
                        <a:t>6</a:t>
                      </a:r>
                    </a:p>
                  </a:txBody>
                  <a:tcPr marL="91439" marR="91439" marT="45730" marB="45730"/>
                </a:tc>
                <a:tc>
                  <a:txBody>
                    <a:bodyPr/>
                    <a:lstStyle/>
                    <a:p>
                      <a:r>
                        <a:rPr lang="hr-HR" sz="1400" dirty="0"/>
                        <a:t>45</a:t>
                      </a:r>
                    </a:p>
                  </a:txBody>
                  <a:tcPr marL="91439" marR="91439" marT="45730" marB="45730"/>
                </a:tc>
                <a:tc>
                  <a:txBody>
                    <a:bodyPr/>
                    <a:lstStyle/>
                    <a:p>
                      <a:r>
                        <a:rPr lang="hr-HR" sz="1400" dirty="0"/>
                        <a:t>23</a:t>
                      </a:r>
                    </a:p>
                  </a:txBody>
                  <a:tcPr marL="91439" marR="91439" marT="45730" marB="45730"/>
                </a:tc>
                <a:extLst>
                  <a:ext uri="{0D108BD9-81ED-4DB2-BD59-A6C34878D82A}">
                    <a16:rowId xmlns:a16="http://schemas.microsoft.com/office/drawing/2014/main" val="10006"/>
                  </a:ext>
                </a:extLst>
              </a:tr>
              <a:tr h="340566">
                <a:tc>
                  <a:txBody>
                    <a:bodyPr/>
                    <a:lstStyle/>
                    <a:p>
                      <a:r>
                        <a:rPr lang="hr-HR" sz="1400" dirty="0"/>
                        <a:t>7</a:t>
                      </a:r>
                    </a:p>
                  </a:txBody>
                  <a:tcPr marL="91439" marR="91439" marT="45730" marB="45730"/>
                </a:tc>
                <a:tc>
                  <a:txBody>
                    <a:bodyPr/>
                    <a:lstStyle/>
                    <a:p>
                      <a:r>
                        <a:rPr lang="hr-HR" sz="1400" dirty="0"/>
                        <a:t>65</a:t>
                      </a:r>
                    </a:p>
                  </a:txBody>
                  <a:tcPr marL="91439" marR="91439" marT="45730" marB="45730"/>
                </a:tc>
                <a:tc>
                  <a:txBody>
                    <a:bodyPr/>
                    <a:lstStyle/>
                    <a:p>
                      <a:r>
                        <a:rPr lang="hr-HR" sz="1400" dirty="0"/>
                        <a:t>11</a:t>
                      </a:r>
                    </a:p>
                  </a:txBody>
                  <a:tcPr marL="91439" marR="91439" marT="45730" marB="45730"/>
                </a:tc>
                <a:extLst>
                  <a:ext uri="{0D108BD9-81ED-4DB2-BD59-A6C34878D82A}">
                    <a16:rowId xmlns:a16="http://schemas.microsoft.com/office/drawing/2014/main" val="10007"/>
                  </a:ext>
                </a:extLst>
              </a:tr>
              <a:tr h="340566">
                <a:tc>
                  <a:txBody>
                    <a:bodyPr/>
                    <a:lstStyle/>
                    <a:p>
                      <a:r>
                        <a:rPr lang="hr-HR" sz="1400" dirty="0"/>
                        <a:t>8</a:t>
                      </a:r>
                    </a:p>
                  </a:txBody>
                  <a:tcPr marL="91439" marR="91439" marT="45730" marB="45730"/>
                </a:tc>
                <a:tc>
                  <a:txBody>
                    <a:bodyPr/>
                    <a:lstStyle/>
                    <a:p>
                      <a:r>
                        <a:rPr lang="hr-HR" sz="1400" dirty="0"/>
                        <a:t>60</a:t>
                      </a:r>
                    </a:p>
                  </a:txBody>
                  <a:tcPr marL="91439" marR="91439" marT="45730" marB="45730"/>
                </a:tc>
                <a:tc>
                  <a:txBody>
                    <a:bodyPr/>
                    <a:lstStyle/>
                    <a:p>
                      <a:r>
                        <a:rPr lang="hr-HR" sz="1400" dirty="0"/>
                        <a:t>8</a:t>
                      </a:r>
                    </a:p>
                  </a:txBody>
                  <a:tcPr marL="91439" marR="91439" marT="45730" marB="45730"/>
                </a:tc>
                <a:extLst>
                  <a:ext uri="{0D108BD9-81ED-4DB2-BD59-A6C34878D82A}">
                    <a16:rowId xmlns:a16="http://schemas.microsoft.com/office/drawing/2014/main" val="10008"/>
                  </a:ext>
                </a:extLst>
              </a:tr>
              <a:tr h="340566">
                <a:tc>
                  <a:txBody>
                    <a:bodyPr/>
                    <a:lstStyle/>
                    <a:p>
                      <a:r>
                        <a:rPr lang="hr-HR" sz="1400" dirty="0"/>
                        <a:t>9</a:t>
                      </a:r>
                    </a:p>
                  </a:txBody>
                  <a:tcPr marL="91439" marR="91439" marT="45730" marB="45730"/>
                </a:tc>
                <a:tc>
                  <a:txBody>
                    <a:bodyPr/>
                    <a:lstStyle/>
                    <a:p>
                      <a:r>
                        <a:rPr lang="hr-HR" sz="1400" dirty="0"/>
                        <a:t>60</a:t>
                      </a:r>
                    </a:p>
                  </a:txBody>
                  <a:tcPr marL="91439" marR="91439" marT="45730" marB="45730"/>
                </a:tc>
                <a:tc>
                  <a:txBody>
                    <a:bodyPr/>
                    <a:lstStyle/>
                    <a:p>
                      <a:r>
                        <a:rPr lang="hr-HR" sz="1400" dirty="0"/>
                        <a:t>11</a:t>
                      </a:r>
                    </a:p>
                  </a:txBody>
                  <a:tcPr marL="91439" marR="91439" marT="45730" marB="45730"/>
                </a:tc>
                <a:extLst>
                  <a:ext uri="{0D108BD9-81ED-4DB2-BD59-A6C34878D82A}">
                    <a16:rowId xmlns:a16="http://schemas.microsoft.com/office/drawing/2014/main" val="10009"/>
                  </a:ext>
                </a:extLst>
              </a:tr>
              <a:tr h="340566">
                <a:tc>
                  <a:txBody>
                    <a:bodyPr/>
                    <a:lstStyle/>
                    <a:p>
                      <a:r>
                        <a:rPr lang="hr-HR" sz="1400" dirty="0"/>
                        <a:t>10</a:t>
                      </a:r>
                    </a:p>
                  </a:txBody>
                  <a:tcPr marL="91439" marR="91439" marT="45730" marB="45730"/>
                </a:tc>
                <a:tc>
                  <a:txBody>
                    <a:bodyPr/>
                    <a:lstStyle/>
                    <a:p>
                      <a:r>
                        <a:rPr lang="hr-HR" sz="1400" dirty="0"/>
                        <a:t>52</a:t>
                      </a:r>
                    </a:p>
                  </a:txBody>
                  <a:tcPr marL="91439" marR="91439" marT="45730" marB="45730"/>
                </a:tc>
                <a:tc>
                  <a:txBody>
                    <a:bodyPr/>
                    <a:lstStyle/>
                    <a:p>
                      <a:r>
                        <a:rPr lang="hr-HR" sz="1400" dirty="0"/>
                        <a:t>15</a:t>
                      </a:r>
                    </a:p>
                  </a:txBody>
                  <a:tcPr marL="91439" marR="91439" marT="45730" marB="45730"/>
                </a:tc>
                <a:extLst>
                  <a:ext uri="{0D108BD9-81ED-4DB2-BD59-A6C34878D82A}">
                    <a16:rowId xmlns:a16="http://schemas.microsoft.com/office/drawing/2014/main" val="10010"/>
                  </a:ext>
                </a:extLst>
              </a:tr>
            </a:tbl>
          </a:graphicData>
        </a:graphic>
      </p:graphicFrame>
      <p:pic>
        <p:nvPicPr>
          <p:cNvPr id="6" name="Picture 5"/>
          <p:cNvPicPr>
            <a:picLocks noChangeAspect="1"/>
          </p:cNvPicPr>
          <p:nvPr/>
        </p:nvPicPr>
        <p:blipFill>
          <a:blip r:embed="rId3"/>
          <a:stretch>
            <a:fillRect/>
          </a:stretch>
        </p:blipFill>
        <p:spPr>
          <a:xfrm>
            <a:off x="5571007" y="2634285"/>
            <a:ext cx="5489504" cy="3303936"/>
          </a:xfrm>
          <a:prstGeom prst="rect">
            <a:avLst/>
          </a:prstGeom>
        </p:spPr>
      </p:pic>
    </p:spTree>
    <p:extLst>
      <p:ext uri="{BB962C8B-B14F-4D97-AF65-F5344CB8AC3E}">
        <p14:creationId xmlns:p14="http://schemas.microsoft.com/office/powerpoint/2010/main" val="37830476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Spearman's Rho Correlation </a:t>
            </a:r>
          </a:p>
        </p:txBody>
      </p:sp>
      <p:sp>
        <p:nvSpPr>
          <p:cNvPr id="3" name="TextBox 2"/>
          <p:cNvSpPr txBox="1"/>
          <p:nvPr/>
        </p:nvSpPr>
        <p:spPr>
          <a:xfrm>
            <a:off x="417368" y="963502"/>
            <a:ext cx="11357263" cy="553998"/>
          </a:xfrm>
          <a:prstGeom prst="rect">
            <a:avLst/>
          </a:prstGeom>
          <a:noFill/>
        </p:spPr>
        <p:txBody>
          <a:bodyPr wrap="square" rtlCol="0">
            <a:spAutoFit/>
          </a:bodyPr>
          <a:lstStyle/>
          <a:p>
            <a:pPr marL="457200" indent="-457200">
              <a:buFont typeface="Arial" panose="020B0604020202020204" pitchFamily="34" charset="0"/>
              <a:buChar char="•"/>
            </a:pPr>
            <a:r>
              <a:rPr lang="en-US" sz="3000" b="1" dirty="0"/>
              <a:t>Perform the test and report the test outcomes </a:t>
            </a:r>
            <a:r>
              <a:rPr lang="en-US" sz="3000" b="1" baseline="30000" dirty="0"/>
              <a:t>*</a:t>
            </a:r>
          </a:p>
        </p:txBody>
      </p:sp>
      <p:sp>
        <p:nvSpPr>
          <p:cNvPr id="22" name="Rectangle 21"/>
          <p:cNvSpPr/>
          <p:nvPr/>
        </p:nvSpPr>
        <p:spPr>
          <a:xfrm>
            <a:off x="563761" y="4857011"/>
            <a:ext cx="11064476" cy="1323439"/>
          </a:xfrm>
          <a:prstGeom prst="rect">
            <a:avLst/>
          </a:prstGeom>
          <a:ln w="19050">
            <a:solidFill>
              <a:schemeClr val="tx1"/>
            </a:solidFill>
          </a:ln>
        </p:spPr>
        <p:txBody>
          <a:bodyPr wrap="square">
            <a:spAutoFit/>
          </a:bodyPr>
          <a:lstStyle/>
          <a:p>
            <a:r>
              <a:rPr lang="en-US" sz="2000" dirty="0"/>
              <a:t>A Spearman's Rho correlation test was run to determine the relationship between the users’ age and their attitude towards the use of smartphones in public places. There was a strong, negative correlation found, which was statistically </a:t>
            </a:r>
            <a:r>
              <a:rPr lang="hr-HR" sz="2000" dirty="0" err="1"/>
              <a:t>highly</a:t>
            </a:r>
            <a:r>
              <a:rPr lang="hr-HR" sz="2000" dirty="0"/>
              <a:t> </a:t>
            </a:r>
            <a:r>
              <a:rPr lang="en-US" sz="2000" dirty="0"/>
              <a:t>significant (</a:t>
            </a:r>
            <a:r>
              <a:rPr lang="el-GR" sz="2000" b="1" dirty="0">
                <a:solidFill>
                  <a:srgbClr val="FF0000"/>
                </a:solidFill>
              </a:rPr>
              <a:t>ρ</a:t>
            </a:r>
            <a:r>
              <a:rPr lang="hr-HR" sz="2000" b="1" dirty="0">
                <a:solidFill>
                  <a:srgbClr val="FF0000"/>
                </a:solidFill>
              </a:rPr>
              <a:t> </a:t>
            </a:r>
            <a:r>
              <a:rPr lang="en-US" sz="2000" b="1" dirty="0">
                <a:solidFill>
                  <a:srgbClr val="FF0000"/>
                </a:solidFill>
              </a:rPr>
              <a:t>= -0.8</a:t>
            </a:r>
            <a:r>
              <a:rPr lang="hr-HR" sz="2000" b="1" dirty="0">
                <a:solidFill>
                  <a:srgbClr val="FF0000"/>
                </a:solidFill>
              </a:rPr>
              <a:t>96</a:t>
            </a:r>
            <a:r>
              <a:rPr lang="en-US" sz="2000" b="1" dirty="0">
                <a:solidFill>
                  <a:srgbClr val="FF0000"/>
                </a:solidFill>
              </a:rPr>
              <a:t>, N = 10, p &lt; .01</a:t>
            </a:r>
            <a:r>
              <a:rPr lang="en-US" sz="2000" dirty="0"/>
              <a:t>). As the age of users increases, the affinity towards using mobile phones in public places decreases.</a:t>
            </a:r>
          </a:p>
        </p:txBody>
      </p:sp>
      <p:sp>
        <p:nvSpPr>
          <p:cNvPr id="17" name="Subtitle 2"/>
          <p:cNvSpPr>
            <a:spLocks noGrp="1"/>
          </p:cNvSpPr>
          <p:nvPr>
            <p:ph type="subTitle" idx="1"/>
          </p:nvPr>
        </p:nvSpPr>
        <p:spPr>
          <a:xfrm>
            <a:off x="193696" y="6352603"/>
            <a:ext cx="9896977" cy="347135"/>
          </a:xfrm>
        </p:spPr>
        <p:txBody>
          <a:bodyPr>
            <a:normAutofit/>
          </a:bodyPr>
          <a:lstStyle/>
          <a:p>
            <a:pPr algn="l"/>
            <a:r>
              <a:rPr lang="en-US" sz="1800" baseline="30000" dirty="0"/>
              <a:t>*</a:t>
            </a:r>
            <a:r>
              <a:rPr lang="en-US" sz="1800" dirty="0"/>
              <a:t> For demonstration of doing Spearman's Rho Correlation test „by hand”, see Appendix.</a:t>
            </a:r>
            <a:endParaRPr lang="en-US" sz="1800" i="1" dirty="0"/>
          </a:p>
        </p:txBody>
      </p:sp>
      <p:sp>
        <p:nvSpPr>
          <p:cNvPr id="24" name="Rectangular Callout 23"/>
          <p:cNvSpPr/>
          <p:nvPr/>
        </p:nvSpPr>
        <p:spPr>
          <a:xfrm>
            <a:off x="7667117" y="2797676"/>
            <a:ext cx="2205316" cy="1369141"/>
          </a:xfrm>
          <a:prstGeom prst="wedgeRectCallout">
            <a:avLst>
              <a:gd name="adj1" fmla="val -157420"/>
              <a:gd name="adj2" fmla="val -1706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l-GR" altLang="sr-Latn-RS" dirty="0"/>
              <a:t>ρ</a:t>
            </a:r>
            <a:r>
              <a:rPr lang="en-US" altLang="sr-Latn-RS" dirty="0"/>
              <a:t> = -0.896, N = 10, </a:t>
            </a:r>
            <a:br>
              <a:rPr lang="en-US" altLang="sr-Latn-RS" dirty="0"/>
            </a:br>
            <a:r>
              <a:rPr lang="en-US" altLang="sr-Latn-RS" dirty="0"/>
              <a:t>p &lt; .01 </a:t>
            </a:r>
            <a:br>
              <a:rPr lang="en-US" altLang="sr-Latn-RS" dirty="0"/>
            </a:br>
            <a:r>
              <a:rPr lang="en-US" altLang="sr-Latn-RS" dirty="0"/>
              <a:t>(highly significant)</a:t>
            </a:r>
            <a:endParaRPr lang="en-US" dirty="0"/>
          </a:p>
        </p:txBody>
      </p:sp>
      <p:pic>
        <p:nvPicPr>
          <p:cNvPr id="5" name="Picture 4"/>
          <p:cNvPicPr>
            <a:picLocks noChangeAspect="1"/>
          </p:cNvPicPr>
          <p:nvPr/>
        </p:nvPicPr>
        <p:blipFill>
          <a:blip r:embed="rId3"/>
          <a:stretch>
            <a:fillRect/>
          </a:stretch>
        </p:blipFill>
        <p:spPr>
          <a:xfrm>
            <a:off x="767715" y="1997803"/>
            <a:ext cx="4435221" cy="1980855"/>
          </a:xfrm>
          <a:prstGeom prst="rect">
            <a:avLst/>
          </a:prstGeom>
        </p:spPr>
      </p:pic>
      <p:sp>
        <p:nvSpPr>
          <p:cNvPr id="23" name="TextBox 22"/>
          <p:cNvSpPr txBox="1"/>
          <p:nvPr/>
        </p:nvSpPr>
        <p:spPr>
          <a:xfrm>
            <a:off x="4330094" y="1838362"/>
            <a:ext cx="1161826" cy="369332"/>
          </a:xfrm>
          <a:prstGeom prst="rect">
            <a:avLst/>
          </a:prstGeom>
          <a:solidFill>
            <a:srgbClr val="FF0000"/>
          </a:solidFill>
        </p:spPr>
        <p:txBody>
          <a:bodyPr wrap="square" rtlCol="0">
            <a:spAutoFit/>
          </a:bodyPr>
          <a:lstStyle/>
          <a:p>
            <a:r>
              <a:rPr lang="hr-HR" dirty="0">
                <a:solidFill>
                  <a:schemeClr val="bg1"/>
                </a:solidFill>
              </a:rPr>
              <a:t>IBM SPSS</a:t>
            </a:r>
          </a:p>
        </p:txBody>
      </p:sp>
      <p:sp>
        <p:nvSpPr>
          <p:cNvPr id="12" name="Rectangle 11"/>
          <p:cNvSpPr/>
          <p:nvPr/>
        </p:nvSpPr>
        <p:spPr>
          <a:xfrm>
            <a:off x="4460366" y="2286000"/>
            <a:ext cx="742570" cy="800047"/>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3" name="Rectangle 12"/>
          <p:cNvSpPr/>
          <p:nvPr/>
        </p:nvSpPr>
        <p:spPr>
          <a:xfrm>
            <a:off x="3717796" y="3088285"/>
            <a:ext cx="742570" cy="800047"/>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4485589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Choosing the right test</a:t>
            </a:r>
          </a:p>
        </p:txBody>
      </p:sp>
      <p:sp>
        <p:nvSpPr>
          <p:cNvPr id="11" name="Flowchart: Process 10"/>
          <p:cNvSpPr/>
          <p:nvPr/>
        </p:nvSpPr>
        <p:spPr>
          <a:xfrm>
            <a:off x="4763563" y="998345"/>
            <a:ext cx="1785937" cy="50006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What is being researched?</a:t>
            </a:r>
          </a:p>
        </p:txBody>
      </p:sp>
      <p:sp>
        <p:nvSpPr>
          <p:cNvPr id="13" name="Flowchart: Decision 12"/>
          <p:cNvSpPr/>
          <p:nvPr/>
        </p:nvSpPr>
        <p:spPr>
          <a:xfrm>
            <a:off x="2062386" y="1447641"/>
            <a:ext cx="2252663" cy="857250"/>
          </a:xfrm>
          <a:prstGeom prst="flowChartDecision">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600" dirty="0"/>
              <a:t>Differences</a:t>
            </a:r>
          </a:p>
        </p:txBody>
      </p:sp>
      <p:sp>
        <p:nvSpPr>
          <p:cNvPr id="14" name="Flowchart: Decision 13"/>
          <p:cNvSpPr/>
          <p:nvPr/>
        </p:nvSpPr>
        <p:spPr>
          <a:xfrm>
            <a:off x="8553001" y="815185"/>
            <a:ext cx="2408123" cy="857250"/>
          </a:xfrm>
          <a:prstGeom prst="flowChartDecision">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600" dirty="0"/>
              <a:t>Correlations</a:t>
            </a:r>
          </a:p>
        </p:txBody>
      </p:sp>
      <p:cxnSp>
        <p:nvCxnSpPr>
          <p:cNvPr id="16" name="Shape 26"/>
          <p:cNvCxnSpPr>
            <a:stCxn id="11" idx="3"/>
            <a:endCxn id="14" idx="1"/>
          </p:cNvCxnSpPr>
          <p:nvPr/>
        </p:nvCxnSpPr>
        <p:spPr>
          <a:xfrm flipV="1">
            <a:off x="6549500" y="1243810"/>
            <a:ext cx="2003501" cy="4567"/>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28"/>
          <p:cNvCxnSpPr>
            <a:cxnSpLocks noChangeShapeType="1"/>
            <a:stCxn id="11" idx="1"/>
            <a:endCxn id="13" idx="0"/>
          </p:cNvCxnSpPr>
          <p:nvPr/>
        </p:nvCxnSpPr>
        <p:spPr bwMode="auto">
          <a:xfrm rot="10800000" flipV="1">
            <a:off x="3188719" y="1248377"/>
            <a:ext cx="1574845" cy="199264"/>
          </a:xfrm>
          <a:prstGeom prst="bentConnector2">
            <a:avLst/>
          </a:prstGeom>
          <a:noFill/>
          <a:ln w="19050" algn="ctr">
            <a:solidFill>
              <a:srgbClr val="4A7EBB"/>
            </a:solidFill>
            <a:miter lim="800000"/>
            <a:headEnd/>
            <a:tailEnd type="arrow" w="med" len="med"/>
          </a:ln>
          <a:extLst>
            <a:ext uri="{909E8E84-426E-40DD-AFC4-6F175D3DCCD1}">
              <a14:hiddenFill xmlns:a14="http://schemas.microsoft.com/office/drawing/2010/main">
                <a:noFill/>
              </a14:hiddenFill>
            </a:ext>
          </a:extLst>
        </p:spPr>
      </p:cxnSp>
      <p:sp>
        <p:nvSpPr>
          <p:cNvPr id="20" name="Flowchart: Decision 19"/>
          <p:cNvSpPr/>
          <p:nvPr/>
        </p:nvSpPr>
        <p:spPr>
          <a:xfrm>
            <a:off x="1721684" y="2682811"/>
            <a:ext cx="2476865" cy="85725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600" dirty="0"/>
              <a:t>Experiment design?</a:t>
            </a:r>
          </a:p>
        </p:txBody>
      </p:sp>
      <p:cxnSp>
        <p:nvCxnSpPr>
          <p:cNvPr id="27" name="Elbow Connector 26"/>
          <p:cNvCxnSpPr>
            <a:stCxn id="14" idx="2"/>
            <a:endCxn id="229" idx="0"/>
          </p:cNvCxnSpPr>
          <p:nvPr/>
        </p:nvCxnSpPr>
        <p:spPr>
          <a:xfrm rot="5400000">
            <a:off x="8799355" y="1132761"/>
            <a:ext cx="418035" cy="1497383"/>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8" name="Elbow Connector 37"/>
          <p:cNvCxnSpPr>
            <a:cxnSpLocks noChangeShapeType="1"/>
            <a:stCxn id="13" idx="2"/>
            <a:endCxn id="20" idx="0"/>
          </p:cNvCxnSpPr>
          <p:nvPr/>
        </p:nvCxnSpPr>
        <p:spPr bwMode="auto">
          <a:xfrm rot="5400000">
            <a:off x="2885458" y="2379551"/>
            <a:ext cx="377920" cy="228601"/>
          </a:xfrm>
          <a:prstGeom prst="bentConnector3">
            <a:avLst>
              <a:gd name="adj1" fmla="val 50000"/>
            </a:avLst>
          </a:prstGeom>
          <a:noFill/>
          <a:ln w="19050" algn="ctr">
            <a:solidFill>
              <a:srgbClr val="4A7EBB"/>
            </a:solidFill>
            <a:miter lim="800000"/>
            <a:headEnd/>
            <a:tailEnd type="arrow" w="med" len="med"/>
          </a:ln>
          <a:extLst>
            <a:ext uri="{909E8E84-426E-40DD-AFC4-6F175D3DCCD1}">
              <a14:hiddenFill xmlns:a14="http://schemas.microsoft.com/office/drawing/2010/main">
                <a:noFill/>
              </a14:hiddenFill>
            </a:ext>
          </a:extLst>
        </p:spPr>
      </p:cxnSp>
      <p:sp>
        <p:nvSpPr>
          <p:cNvPr id="29" name="Flowchart: Decision 28"/>
          <p:cNvSpPr/>
          <p:nvPr/>
        </p:nvSpPr>
        <p:spPr>
          <a:xfrm>
            <a:off x="375819" y="3513994"/>
            <a:ext cx="2185819" cy="85725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600" dirty="0"/>
              <a:t>Repeated measures</a:t>
            </a:r>
          </a:p>
        </p:txBody>
      </p:sp>
      <p:sp>
        <p:nvSpPr>
          <p:cNvPr id="30" name="Flowchart: Decision 29"/>
          <p:cNvSpPr/>
          <p:nvPr/>
        </p:nvSpPr>
        <p:spPr>
          <a:xfrm>
            <a:off x="4581760" y="3513992"/>
            <a:ext cx="2523341" cy="85725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sz="1600" dirty="0"/>
              <a:t>Independent groups</a:t>
            </a:r>
          </a:p>
        </p:txBody>
      </p:sp>
      <p:cxnSp>
        <p:nvCxnSpPr>
          <p:cNvPr id="31" name="Shape 41"/>
          <p:cNvCxnSpPr>
            <a:stCxn id="20" idx="1"/>
            <a:endCxn id="29" idx="0"/>
          </p:cNvCxnSpPr>
          <p:nvPr/>
        </p:nvCxnSpPr>
        <p:spPr>
          <a:xfrm rot="10800000" flipV="1">
            <a:off x="1468730" y="3111436"/>
            <a:ext cx="252955" cy="402558"/>
          </a:xfrm>
          <a:prstGeom prst="bentConnector2">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2" name="Shape 43"/>
          <p:cNvCxnSpPr>
            <a:stCxn id="20" idx="3"/>
            <a:endCxn id="30" idx="0"/>
          </p:cNvCxnSpPr>
          <p:nvPr/>
        </p:nvCxnSpPr>
        <p:spPr>
          <a:xfrm>
            <a:off x="4198549" y="3111436"/>
            <a:ext cx="1644882" cy="402556"/>
          </a:xfrm>
          <a:prstGeom prst="bentConnector2">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5" name="Elbow Connector 34"/>
          <p:cNvCxnSpPr>
            <a:stCxn id="29" idx="2"/>
            <a:endCxn id="79" idx="0"/>
          </p:cNvCxnSpPr>
          <p:nvPr/>
        </p:nvCxnSpPr>
        <p:spPr>
          <a:xfrm rot="5400000">
            <a:off x="1239978" y="4414687"/>
            <a:ext cx="272194" cy="185309"/>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265750" y="1136363"/>
            <a:ext cx="1589771" cy="1323439"/>
          </a:xfrm>
          <a:prstGeom prst="rect">
            <a:avLst/>
          </a:prstGeom>
          <a:solidFill>
            <a:srgbClr val="FF0000"/>
          </a:solidFill>
        </p:spPr>
        <p:txBody>
          <a:bodyPr wrap="square">
            <a:spAutoFit/>
          </a:bodyPr>
          <a:lstStyle/>
          <a:p>
            <a:pPr>
              <a:defRPr/>
            </a:pPr>
            <a:r>
              <a:rPr lang="en-US" sz="1600" dirty="0">
                <a:solidFill>
                  <a:schemeClr val="bg1"/>
                </a:solidFill>
              </a:rPr>
              <a:t>IMPORTANT: Applicable to experiments with 2 conditions!</a:t>
            </a:r>
          </a:p>
        </p:txBody>
      </p:sp>
      <p:sp>
        <p:nvSpPr>
          <p:cNvPr id="79" name="Flowchart: Decision 78"/>
          <p:cNvSpPr/>
          <p:nvPr/>
        </p:nvSpPr>
        <p:spPr>
          <a:xfrm>
            <a:off x="103040" y="4643438"/>
            <a:ext cx="2360760" cy="85725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sz="1600" dirty="0"/>
              <a:t>Measurement</a:t>
            </a:r>
            <a:r>
              <a:rPr lang="hr-HR" sz="1600" dirty="0"/>
              <a:t> t</a:t>
            </a:r>
            <a:r>
              <a:rPr lang="en-US" sz="1600" dirty="0" err="1"/>
              <a:t>ype</a:t>
            </a:r>
            <a:r>
              <a:rPr lang="en-US" sz="1600" dirty="0"/>
              <a:t>?</a:t>
            </a:r>
          </a:p>
        </p:txBody>
      </p:sp>
      <p:cxnSp>
        <p:nvCxnSpPr>
          <p:cNvPr id="80" name="Elbow Connector 79"/>
          <p:cNvCxnSpPr>
            <a:stCxn id="79" idx="2"/>
            <a:endCxn id="86" idx="0"/>
          </p:cNvCxnSpPr>
          <p:nvPr/>
        </p:nvCxnSpPr>
        <p:spPr>
          <a:xfrm rot="5400000">
            <a:off x="887355" y="5790073"/>
            <a:ext cx="685450" cy="106680"/>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86" name="Flowchart: Process 85"/>
          <p:cNvSpPr/>
          <p:nvPr/>
        </p:nvSpPr>
        <p:spPr>
          <a:xfrm>
            <a:off x="498370" y="6186138"/>
            <a:ext cx="1356740" cy="50006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Questionnaire</a:t>
            </a:r>
          </a:p>
        </p:txBody>
      </p:sp>
      <p:cxnSp>
        <p:nvCxnSpPr>
          <p:cNvPr id="87" name="Elbow Connector 86"/>
          <p:cNvCxnSpPr>
            <a:stCxn id="86" idx="3"/>
            <a:endCxn id="89" idx="1"/>
          </p:cNvCxnSpPr>
          <p:nvPr/>
        </p:nvCxnSpPr>
        <p:spPr>
          <a:xfrm>
            <a:off x="1855110" y="6436170"/>
            <a:ext cx="453108" cy="3266"/>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89" name="Flowchart: Process 88"/>
          <p:cNvSpPr/>
          <p:nvPr/>
        </p:nvSpPr>
        <p:spPr>
          <a:xfrm>
            <a:off x="2308218" y="6190707"/>
            <a:ext cx="2192298" cy="497457"/>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400" b="1" dirty="0">
                <a:solidFill>
                  <a:schemeClr val="tx1"/>
                </a:solidFill>
              </a:rPr>
              <a:t>Wilcoxon signed ranks test </a:t>
            </a:r>
            <a:br>
              <a:rPr lang="en-US" sz="1400" b="1" dirty="0">
                <a:solidFill>
                  <a:schemeClr val="tx1"/>
                </a:solidFill>
              </a:rPr>
            </a:br>
            <a:r>
              <a:rPr lang="en-US" sz="1400" b="1" dirty="0">
                <a:solidFill>
                  <a:schemeClr val="tx1"/>
                </a:solidFill>
              </a:rPr>
              <a:t>(non-parametric)</a:t>
            </a:r>
          </a:p>
        </p:txBody>
      </p:sp>
      <p:sp>
        <p:nvSpPr>
          <p:cNvPr id="97" name="Flowchart: Process 96"/>
          <p:cNvSpPr/>
          <p:nvPr/>
        </p:nvSpPr>
        <p:spPr>
          <a:xfrm>
            <a:off x="2928119" y="4822031"/>
            <a:ext cx="1382235" cy="50006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Interval</a:t>
            </a:r>
            <a:r>
              <a:rPr lang="hr-HR" sz="1600" dirty="0"/>
              <a:t> / </a:t>
            </a:r>
            <a:r>
              <a:rPr lang="en-US" sz="1600" dirty="0"/>
              <a:t>ratio</a:t>
            </a:r>
            <a:r>
              <a:rPr lang="hr-HR" sz="1600" dirty="0"/>
              <a:t> </a:t>
            </a:r>
            <a:r>
              <a:rPr lang="en-US" sz="1600" dirty="0"/>
              <a:t>based</a:t>
            </a:r>
          </a:p>
        </p:txBody>
      </p:sp>
      <p:cxnSp>
        <p:nvCxnSpPr>
          <p:cNvPr id="98" name="Elbow Connector 97"/>
          <p:cNvCxnSpPr>
            <a:stCxn id="79" idx="3"/>
            <a:endCxn id="97" idx="1"/>
          </p:cNvCxnSpPr>
          <p:nvPr/>
        </p:nvCxnSpPr>
        <p:spPr>
          <a:xfrm>
            <a:off x="2463800" y="5072063"/>
            <a:ext cx="464319" cy="12700"/>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1" name="Flowchart: Process 100"/>
          <p:cNvSpPr/>
          <p:nvPr/>
        </p:nvSpPr>
        <p:spPr>
          <a:xfrm>
            <a:off x="2308218" y="5690644"/>
            <a:ext cx="2192298" cy="399734"/>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400" b="1" dirty="0">
                <a:solidFill>
                  <a:schemeClr val="tx1"/>
                </a:solidFill>
              </a:rPr>
              <a:t>Related t-test (parametric)</a:t>
            </a:r>
          </a:p>
        </p:txBody>
      </p:sp>
      <p:cxnSp>
        <p:nvCxnSpPr>
          <p:cNvPr id="105" name="Elbow Connector 104"/>
          <p:cNvCxnSpPr>
            <a:stCxn id="97" idx="2"/>
            <a:endCxn id="101" idx="0"/>
          </p:cNvCxnSpPr>
          <p:nvPr/>
        </p:nvCxnSpPr>
        <p:spPr>
          <a:xfrm rot="5400000">
            <a:off x="3327527" y="5398934"/>
            <a:ext cx="368550" cy="214870"/>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8" name="Elbow Connector 117"/>
          <p:cNvCxnSpPr>
            <a:stCxn id="30" idx="2"/>
            <a:endCxn id="119" idx="0"/>
          </p:cNvCxnSpPr>
          <p:nvPr/>
        </p:nvCxnSpPr>
        <p:spPr>
          <a:xfrm rot="5400000">
            <a:off x="5720710" y="4493727"/>
            <a:ext cx="245206" cy="236"/>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19" name="Flowchart: Decision 118"/>
          <p:cNvSpPr/>
          <p:nvPr/>
        </p:nvSpPr>
        <p:spPr>
          <a:xfrm>
            <a:off x="4634952" y="4616448"/>
            <a:ext cx="2416485" cy="85725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sz="1600" dirty="0"/>
              <a:t>Measurement</a:t>
            </a:r>
            <a:r>
              <a:rPr lang="hr-HR" sz="1600" dirty="0"/>
              <a:t> </a:t>
            </a:r>
            <a:r>
              <a:rPr lang="en-US" sz="1600" dirty="0"/>
              <a:t>type</a:t>
            </a:r>
            <a:r>
              <a:rPr lang="hr-HR" sz="1600" dirty="0"/>
              <a:t>?</a:t>
            </a:r>
            <a:endParaRPr lang="en-US" sz="1600" dirty="0"/>
          </a:p>
        </p:txBody>
      </p:sp>
      <p:cxnSp>
        <p:nvCxnSpPr>
          <p:cNvPr id="120" name="Elbow Connector 119"/>
          <p:cNvCxnSpPr>
            <a:stCxn id="119" idx="2"/>
            <a:endCxn id="121" idx="0"/>
          </p:cNvCxnSpPr>
          <p:nvPr/>
        </p:nvCxnSpPr>
        <p:spPr>
          <a:xfrm rot="5400000">
            <a:off x="5501374" y="5815519"/>
            <a:ext cx="683642" cy="1"/>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21" name="Flowchart: Process 120"/>
          <p:cNvSpPr/>
          <p:nvPr/>
        </p:nvSpPr>
        <p:spPr>
          <a:xfrm>
            <a:off x="5144576" y="6157340"/>
            <a:ext cx="1397235" cy="50006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Questionnaire</a:t>
            </a:r>
          </a:p>
        </p:txBody>
      </p:sp>
      <p:cxnSp>
        <p:nvCxnSpPr>
          <p:cNvPr id="122" name="Elbow Connector 121"/>
          <p:cNvCxnSpPr>
            <a:stCxn id="121" idx="3"/>
            <a:endCxn id="123" idx="1"/>
          </p:cNvCxnSpPr>
          <p:nvPr/>
        </p:nvCxnSpPr>
        <p:spPr>
          <a:xfrm>
            <a:off x="6541811" y="6407372"/>
            <a:ext cx="857433" cy="10828"/>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23" name="Flowchart: Process 122"/>
          <p:cNvSpPr/>
          <p:nvPr/>
        </p:nvSpPr>
        <p:spPr>
          <a:xfrm>
            <a:off x="7399244" y="6169471"/>
            <a:ext cx="2398628" cy="497457"/>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400" b="1" dirty="0">
                <a:solidFill>
                  <a:schemeClr val="tx1"/>
                </a:solidFill>
              </a:rPr>
              <a:t>Mann Whitney U-test </a:t>
            </a:r>
            <a:br>
              <a:rPr lang="en-US" sz="1400" b="1" dirty="0">
                <a:solidFill>
                  <a:schemeClr val="tx1"/>
                </a:solidFill>
              </a:rPr>
            </a:br>
            <a:r>
              <a:rPr lang="en-US" sz="1400" b="1" dirty="0">
                <a:solidFill>
                  <a:schemeClr val="tx1"/>
                </a:solidFill>
              </a:rPr>
              <a:t>(non-parametric)</a:t>
            </a:r>
          </a:p>
        </p:txBody>
      </p:sp>
      <p:sp>
        <p:nvSpPr>
          <p:cNvPr id="124" name="Flowchart: Process 123"/>
          <p:cNvSpPr/>
          <p:nvPr/>
        </p:nvSpPr>
        <p:spPr>
          <a:xfrm>
            <a:off x="7381388" y="4811558"/>
            <a:ext cx="1400662" cy="50006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Interval / ratio based</a:t>
            </a:r>
          </a:p>
        </p:txBody>
      </p:sp>
      <p:cxnSp>
        <p:nvCxnSpPr>
          <p:cNvPr id="125" name="Elbow Connector 124"/>
          <p:cNvCxnSpPr>
            <a:stCxn id="119" idx="3"/>
            <a:endCxn id="124" idx="1"/>
          </p:cNvCxnSpPr>
          <p:nvPr/>
        </p:nvCxnSpPr>
        <p:spPr>
          <a:xfrm>
            <a:off x="7051437" y="5045073"/>
            <a:ext cx="329951" cy="16517"/>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26" name="Flowchart: Process 125"/>
          <p:cNvSpPr/>
          <p:nvPr/>
        </p:nvSpPr>
        <p:spPr>
          <a:xfrm>
            <a:off x="7399243" y="5700169"/>
            <a:ext cx="2398629" cy="399734"/>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400" b="1" dirty="0">
                <a:solidFill>
                  <a:schemeClr val="tx1"/>
                </a:solidFill>
              </a:rPr>
              <a:t>Unrelated t-test (parametric)</a:t>
            </a:r>
          </a:p>
        </p:txBody>
      </p:sp>
      <p:cxnSp>
        <p:nvCxnSpPr>
          <p:cNvPr id="127" name="Elbow Connector 126"/>
          <p:cNvCxnSpPr>
            <a:stCxn id="124" idx="2"/>
            <a:endCxn id="126" idx="0"/>
          </p:cNvCxnSpPr>
          <p:nvPr/>
        </p:nvCxnSpPr>
        <p:spPr>
          <a:xfrm rot="16200000" flipH="1">
            <a:off x="8145864" y="5247475"/>
            <a:ext cx="388548" cy="516839"/>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29" name="Flowchart: Decision 228"/>
          <p:cNvSpPr/>
          <p:nvPr/>
        </p:nvSpPr>
        <p:spPr>
          <a:xfrm>
            <a:off x="7051437" y="2090470"/>
            <a:ext cx="2416485" cy="85725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sz="1600" dirty="0"/>
              <a:t>Measurement type?</a:t>
            </a:r>
          </a:p>
        </p:txBody>
      </p:sp>
      <p:cxnSp>
        <p:nvCxnSpPr>
          <p:cNvPr id="230" name="Elbow Connector 229"/>
          <p:cNvCxnSpPr>
            <a:stCxn id="229" idx="2"/>
            <a:endCxn id="231" idx="0"/>
          </p:cNvCxnSpPr>
          <p:nvPr/>
        </p:nvCxnSpPr>
        <p:spPr>
          <a:xfrm rot="5400000">
            <a:off x="7917859" y="3289541"/>
            <a:ext cx="683642" cy="1"/>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31" name="Flowchart: Process 230"/>
          <p:cNvSpPr/>
          <p:nvPr/>
        </p:nvSpPr>
        <p:spPr>
          <a:xfrm>
            <a:off x="7561061" y="3631362"/>
            <a:ext cx="1397235" cy="50006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Questionnaire</a:t>
            </a:r>
          </a:p>
        </p:txBody>
      </p:sp>
      <p:cxnSp>
        <p:nvCxnSpPr>
          <p:cNvPr id="232" name="Elbow Connector 231"/>
          <p:cNvCxnSpPr>
            <a:stCxn id="231" idx="3"/>
            <a:endCxn id="233" idx="1"/>
          </p:cNvCxnSpPr>
          <p:nvPr/>
        </p:nvCxnSpPr>
        <p:spPr>
          <a:xfrm>
            <a:off x="8958296" y="3881394"/>
            <a:ext cx="857433" cy="363034"/>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33" name="Flowchart: Process 232"/>
          <p:cNvSpPr/>
          <p:nvPr/>
        </p:nvSpPr>
        <p:spPr>
          <a:xfrm>
            <a:off x="9815729" y="3937000"/>
            <a:ext cx="2289124" cy="614855"/>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400" b="1" dirty="0">
                <a:solidFill>
                  <a:schemeClr val="tx1"/>
                </a:solidFill>
              </a:rPr>
              <a:t>Spearman's Rho </a:t>
            </a:r>
            <a:br>
              <a:rPr lang="hr-HR" sz="1400" b="1" dirty="0">
                <a:solidFill>
                  <a:schemeClr val="tx1"/>
                </a:solidFill>
              </a:rPr>
            </a:br>
            <a:r>
              <a:rPr lang="en-US" sz="1400" b="1" dirty="0">
                <a:solidFill>
                  <a:schemeClr val="tx1"/>
                </a:solidFill>
              </a:rPr>
              <a:t>(non-parametric)</a:t>
            </a:r>
          </a:p>
        </p:txBody>
      </p:sp>
      <p:sp>
        <p:nvSpPr>
          <p:cNvPr id="234" name="Flowchart: Process 233"/>
          <p:cNvSpPr/>
          <p:nvPr/>
        </p:nvSpPr>
        <p:spPr>
          <a:xfrm>
            <a:off x="9797873" y="2285580"/>
            <a:ext cx="1400662" cy="50006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Interval / ratio based</a:t>
            </a:r>
          </a:p>
        </p:txBody>
      </p:sp>
      <p:cxnSp>
        <p:nvCxnSpPr>
          <p:cNvPr id="235" name="Elbow Connector 234"/>
          <p:cNvCxnSpPr>
            <a:stCxn id="229" idx="3"/>
            <a:endCxn id="234" idx="1"/>
          </p:cNvCxnSpPr>
          <p:nvPr/>
        </p:nvCxnSpPr>
        <p:spPr>
          <a:xfrm>
            <a:off x="9467922" y="2519095"/>
            <a:ext cx="329951" cy="16517"/>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36" name="Flowchart: Process 235"/>
          <p:cNvSpPr/>
          <p:nvPr/>
        </p:nvSpPr>
        <p:spPr>
          <a:xfrm>
            <a:off x="9815729" y="3289541"/>
            <a:ext cx="2289124" cy="571421"/>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400" b="1" dirty="0">
                <a:solidFill>
                  <a:schemeClr val="tx1"/>
                </a:solidFill>
              </a:rPr>
              <a:t>Pearson's Product Moment (parametric)</a:t>
            </a:r>
          </a:p>
        </p:txBody>
      </p:sp>
      <p:cxnSp>
        <p:nvCxnSpPr>
          <p:cNvPr id="237" name="Elbow Connector 236"/>
          <p:cNvCxnSpPr>
            <a:stCxn id="234" idx="2"/>
            <a:endCxn id="236" idx="0"/>
          </p:cNvCxnSpPr>
          <p:nvPr/>
        </p:nvCxnSpPr>
        <p:spPr>
          <a:xfrm rot="16200000" flipH="1">
            <a:off x="10477298" y="2806548"/>
            <a:ext cx="503898" cy="462087"/>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45" name="Rectangle 244"/>
          <p:cNvSpPr/>
          <p:nvPr/>
        </p:nvSpPr>
        <p:spPr>
          <a:xfrm>
            <a:off x="167516" y="998345"/>
            <a:ext cx="1791743" cy="1580167"/>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16176986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hr-HR" sz="4800" dirty="0"/>
              <a:t>Advanced </a:t>
            </a:r>
            <a:r>
              <a:rPr lang="en-US" sz="4800" dirty="0"/>
              <a:t>statistical</a:t>
            </a:r>
            <a:r>
              <a:rPr lang="hr-HR" sz="4800" dirty="0"/>
              <a:t> </a:t>
            </a:r>
            <a:r>
              <a:rPr lang="en-US" sz="4800" dirty="0"/>
              <a:t>tests</a:t>
            </a:r>
          </a:p>
        </p:txBody>
      </p:sp>
      <p:sp>
        <p:nvSpPr>
          <p:cNvPr id="3" name="TextBox 2"/>
          <p:cNvSpPr txBox="1"/>
          <p:nvPr/>
        </p:nvSpPr>
        <p:spPr>
          <a:xfrm>
            <a:off x="417368" y="1118777"/>
            <a:ext cx="11357263" cy="5509200"/>
          </a:xfrm>
          <a:prstGeom prst="rect">
            <a:avLst/>
          </a:prstGeom>
          <a:noFill/>
        </p:spPr>
        <p:txBody>
          <a:bodyPr wrap="square" rtlCol="0">
            <a:spAutoFit/>
          </a:bodyPr>
          <a:lstStyle/>
          <a:p>
            <a:pPr marL="457200" indent="-457200">
              <a:buFont typeface="Arial" panose="020B0604020202020204" pitchFamily="34" charset="0"/>
              <a:buChar char="•"/>
            </a:pPr>
            <a:r>
              <a:rPr lang="en-US" sz="3200" b="1" dirty="0"/>
              <a:t>Analysis of data from experiments with </a:t>
            </a:r>
            <a:r>
              <a:rPr lang="en-US" sz="3200" b="1" dirty="0">
                <a:solidFill>
                  <a:srgbClr val="FF0000"/>
                </a:solidFill>
              </a:rPr>
              <a:t>3 or more conditions</a:t>
            </a:r>
            <a:r>
              <a:rPr lang="en-US" sz="3200" b="1" dirty="0"/>
              <a:t>?</a:t>
            </a:r>
          </a:p>
          <a:p>
            <a:endParaRPr lang="en-US" sz="3200" dirty="0"/>
          </a:p>
          <a:p>
            <a:pPr marL="457200" indent="-457200">
              <a:buFont typeface="Arial" panose="020B0604020202020204" pitchFamily="34" charset="0"/>
              <a:buChar char="•"/>
            </a:pPr>
            <a:r>
              <a:rPr lang="en-US" sz="3200" b="1" dirty="0"/>
              <a:t>ANOVA </a:t>
            </a:r>
            <a:r>
              <a:rPr lang="en-US" sz="3200" dirty="0"/>
              <a:t>(</a:t>
            </a:r>
            <a:r>
              <a:rPr lang="en-US" sz="3200" b="1" i="1" dirty="0" err="1"/>
              <a:t>AN</a:t>
            </a:r>
            <a:r>
              <a:rPr lang="en-US" sz="3200" i="1" dirty="0" err="1"/>
              <a:t>alysis</a:t>
            </a:r>
            <a:r>
              <a:rPr lang="en-US" sz="3200" i="1" dirty="0"/>
              <a:t> </a:t>
            </a:r>
            <a:r>
              <a:rPr lang="en-US" sz="3200" b="1" i="1" dirty="0"/>
              <a:t>O</a:t>
            </a:r>
            <a:r>
              <a:rPr lang="en-US" sz="3200" i="1" dirty="0"/>
              <a:t>f </a:t>
            </a:r>
            <a:r>
              <a:rPr lang="en-US" sz="3200" b="1" i="1" dirty="0" err="1"/>
              <a:t>VA</a:t>
            </a:r>
            <a:r>
              <a:rPr lang="en-US" sz="3200" i="1" dirty="0" err="1"/>
              <a:t>riance</a:t>
            </a:r>
            <a:r>
              <a:rPr lang="en-US" sz="3200" dirty="0"/>
              <a:t>)</a:t>
            </a:r>
          </a:p>
          <a:p>
            <a:pPr marL="914400" lvl="1" indent="-457200">
              <a:buFont typeface="Calibri" panose="020F0502020204030204" pitchFamily="34" charset="0"/>
              <a:buChar char="−"/>
            </a:pPr>
            <a:r>
              <a:rPr lang="en-US" sz="2800" dirty="0"/>
              <a:t>In its simplest form, ANOVA provides a statistical test of whether or not the means of several groups are all equal, and therefore generalizes t-test to more than two groups. [ </a:t>
            </a:r>
            <a:r>
              <a:rPr lang="en-US" sz="2800" i="1" dirty="0"/>
              <a:t>Wikipedia</a:t>
            </a:r>
            <a:r>
              <a:rPr lang="en-US" sz="2800" dirty="0"/>
              <a:t> ]</a:t>
            </a:r>
          </a:p>
          <a:p>
            <a:pPr lvl="1"/>
            <a:endParaRPr lang="en-US" sz="2800" dirty="0"/>
          </a:p>
          <a:p>
            <a:pPr marL="457200" indent="-457200">
              <a:buFont typeface="Arial" panose="020B0604020202020204" pitchFamily="34" charset="0"/>
              <a:buChar char="•"/>
            </a:pPr>
            <a:r>
              <a:rPr lang="en-US" sz="3200" b="1" dirty="0"/>
              <a:t>The most commonly used forms</a:t>
            </a:r>
            <a:endParaRPr lang="en-US" sz="2800" dirty="0"/>
          </a:p>
          <a:p>
            <a:pPr marL="914400" lvl="1" indent="-457200">
              <a:buFont typeface="Calibri" panose="020F0502020204030204" pitchFamily="34" charset="0"/>
              <a:buChar char="−"/>
            </a:pPr>
            <a:r>
              <a:rPr lang="en-US" sz="2800" b="1" dirty="0"/>
              <a:t>Independent ANOVA</a:t>
            </a:r>
            <a:r>
              <a:rPr lang="en-US" sz="2800" dirty="0"/>
              <a:t>: testing for significant differences between two or more INDEPENDENT groups</a:t>
            </a:r>
          </a:p>
          <a:p>
            <a:pPr marL="914400" lvl="1" indent="-457200">
              <a:buFont typeface="Calibri" panose="020F0502020204030204" pitchFamily="34" charset="0"/>
              <a:buChar char="−"/>
            </a:pPr>
            <a:r>
              <a:rPr lang="en-US" sz="2800" b="1" dirty="0">
                <a:solidFill>
                  <a:srgbClr val="FF0000"/>
                </a:solidFill>
              </a:rPr>
              <a:t>Repeated measures ANOVA</a:t>
            </a:r>
            <a:r>
              <a:rPr lang="en-US" sz="2800" dirty="0"/>
              <a:t>: the same participants are involved in all</a:t>
            </a:r>
            <a:r>
              <a:rPr lang="hr-HR" sz="2800" dirty="0"/>
              <a:t> (3 </a:t>
            </a:r>
            <a:r>
              <a:rPr lang="en-US" sz="2800" dirty="0"/>
              <a:t>or</a:t>
            </a:r>
            <a:r>
              <a:rPr lang="hr-HR" sz="2800" dirty="0"/>
              <a:t> more)</a:t>
            </a:r>
            <a:r>
              <a:rPr lang="en-US" sz="2800" dirty="0"/>
              <a:t> experimental conditions</a:t>
            </a:r>
          </a:p>
        </p:txBody>
      </p:sp>
    </p:spTree>
    <p:extLst>
      <p:ext uri="{BB962C8B-B14F-4D97-AF65-F5344CB8AC3E}">
        <p14:creationId xmlns:p14="http://schemas.microsoft.com/office/powerpoint/2010/main" val="9799946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hr-HR" sz="4800" dirty="0"/>
              <a:t>ANOVA </a:t>
            </a:r>
            <a:r>
              <a:rPr lang="en-US" sz="4800" dirty="0"/>
              <a:t>theory</a:t>
            </a:r>
            <a:r>
              <a:rPr lang="hr-HR" sz="4800" dirty="0"/>
              <a:t> (</a:t>
            </a:r>
            <a:r>
              <a:rPr lang="en-US" sz="4800" dirty="0"/>
              <a:t>in</a:t>
            </a:r>
            <a:r>
              <a:rPr lang="hr-HR" sz="4800" dirty="0"/>
              <a:t> </a:t>
            </a:r>
            <a:r>
              <a:rPr lang="en-US" sz="4800" dirty="0"/>
              <a:t>brief</a:t>
            </a:r>
            <a:r>
              <a:rPr lang="hr-HR" sz="4800" dirty="0"/>
              <a:t>)</a:t>
            </a:r>
            <a:endParaRPr lang="en-US" sz="4800" dirty="0"/>
          </a:p>
        </p:txBody>
      </p:sp>
      <p:sp>
        <p:nvSpPr>
          <p:cNvPr id="3" name="TextBox 2"/>
          <p:cNvSpPr txBox="1"/>
          <p:nvPr/>
        </p:nvSpPr>
        <p:spPr>
          <a:xfrm>
            <a:off x="278462" y="890176"/>
            <a:ext cx="11357263" cy="5878532"/>
          </a:xfrm>
          <a:prstGeom prst="rect">
            <a:avLst/>
          </a:prstGeom>
          <a:noFill/>
        </p:spPr>
        <p:txBody>
          <a:bodyPr wrap="square" rtlCol="0">
            <a:spAutoFit/>
          </a:bodyPr>
          <a:lstStyle/>
          <a:p>
            <a:pPr marL="457200" indent="-457200">
              <a:buFont typeface="Arial" panose="020B0604020202020204" pitchFamily="34" charset="0"/>
              <a:buChar char="•"/>
            </a:pPr>
            <a:r>
              <a:rPr lang="en-US" sz="2800" b="1" dirty="0"/>
              <a:t>The concept of variability</a:t>
            </a:r>
          </a:p>
          <a:p>
            <a:pPr lvl="2" indent="-457200">
              <a:buFont typeface="Calibri" panose="020F0502020204030204" pitchFamily="34" charset="0"/>
              <a:buChar char="−"/>
            </a:pPr>
            <a:r>
              <a:rPr lang="en-US" sz="2400" dirty="0"/>
              <a:t>There exists a variability in the dataset, which can be divided into </a:t>
            </a:r>
            <a:r>
              <a:rPr lang="en-US" sz="2400" i="1" dirty="0"/>
              <a:t>good variability</a:t>
            </a:r>
            <a:r>
              <a:rPr lang="en-US" sz="2400" dirty="0"/>
              <a:t> (preferably very large) and </a:t>
            </a:r>
            <a:r>
              <a:rPr lang="en-US" sz="2400" i="1" dirty="0"/>
              <a:t>bad variability</a:t>
            </a:r>
            <a:r>
              <a:rPr lang="en-US" sz="2400" dirty="0"/>
              <a:t> (preferably very small)</a:t>
            </a:r>
          </a:p>
          <a:p>
            <a:pPr marL="457200" indent="-457200">
              <a:buFont typeface="Arial" panose="020B0604020202020204" pitchFamily="34" charset="0"/>
              <a:buChar char="•"/>
            </a:pPr>
            <a:endParaRPr lang="en-US" sz="2400" b="1" dirty="0"/>
          </a:p>
          <a:p>
            <a:pPr marL="457200" indent="-457200">
              <a:buFont typeface="Arial" panose="020B0604020202020204" pitchFamily="34" charset="0"/>
              <a:buChar char="•"/>
            </a:pPr>
            <a:r>
              <a:rPr lang="en-US" sz="2800" b="1" dirty="0"/>
              <a:t>BAD variability</a:t>
            </a:r>
          </a:p>
          <a:p>
            <a:pPr marL="914400" lvl="1" indent="-457200">
              <a:buFont typeface="Calibri" panose="020F0502020204030204" pitchFamily="34" charset="0"/>
              <a:buChar char="−"/>
            </a:pPr>
            <a:r>
              <a:rPr lang="en-US" sz="2400" dirty="0"/>
              <a:t>People do not react equally; different responses generate error variance</a:t>
            </a:r>
          </a:p>
          <a:p>
            <a:pPr marL="914400" lvl="1" indent="-457200">
              <a:buFont typeface="Calibri" panose="020F0502020204030204" pitchFamily="34" charset="0"/>
              <a:buChar char="−"/>
            </a:pPr>
            <a:r>
              <a:rPr lang="en-US" sz="2400" i="1" dirty="0"/>
              <a:t>Error variance</a:t>
            </a:r>
            <a:r>
              <a:rPr lang="en-US" sz="2400" dirty="0"/>
              <a:t> contains two parts: one based on individual differences, and the other caused by experimental error (~ it is not possible to "treat" every subject within a group absolutely equally)</a:t>
            </a:r>
          </a:p>
          <a:p>
            <a:pPr marL="914400" lvl="1" indent="-457200">
              <a:buFont typeface="Calibri" panose="020F0502020204030204" pitchFamily="34" charset="0"/>
              <a:buChar char="−"/>
            </a:pPr>
            <a:r>
              <a:rPr lang="en-US" sz="2400" dirty="0"/>
              <a:t>Error variance is also called </a:t>
            </a:r>
            <a:r>
              <a:rPr lang="en-US" sz="2400" i="1" u="sng" dirty="0"/>
              <a:t>within-groups variance</a:t>
            </a:r>
            <a:endParaRPr lang="en-US" sz="2400" dirty="0"/>
          </a:p>
          <a:p>
            <a:endParaRPr lang="en-US" sz="2400" dirty="0"/>
          </a:p>
          <a:p>
            <a:pPr marL="457200" indent="-457200">
              <a:buFont typeface="Arial" panose="020B0604020202020204" pitchFamily="34" charset="0"/>
              <a:buChar char="•"/>
            </a:pPr>
            <a:r>
              <a:rPr lang="en-US" sz="2800" b="1" dirty="0"/>
              <a:t>GOOD variability</a:t>
            </a:r>
            <a:endParaRPr lang="en-US" sz="2800" dirty="0"/>
          </a:p>
          <a:p>
            <a:pPr marL="914400" lvl="1" indent="-457200">
              <a:buFont typeface="Calibri" panose="020F0502020204030204" pitchFamily="34" charset="0"/>
              <a:buChar char="−"/>
            </a:pPr>
            <a:r>
              <a:rPr lang="en-US" sz="2400" dirty="0"/>
              <a:t>Variability in the results due to a factor that is (intentionally) changed</a:t>
            </a:r>
          </a:p>
          <a:p>
            <a:pPr marL="914400" lvl="1" indent="-457200">
              <a:buFont typeface="Calibri" panose="020F0502020204030204" pitchFamily="34" charset="0"/>
              <a:buChar char="−"/>
            </a:pPr>
            <a:r>
              <a:rPr lang="en-US" sz="2400" dirty="0"/>
              <a:t>Preferably large; addresses the meaning of the design of the experiment</a:t>
            </a:r>
          </a:p>
          <a:p>
            <a:pPr marL="914400" lvl="1" indent="-457200">
              <a:buFont typeface="Calibri" panose="020F0502020204030204" pitchFamily="34" charset="0"/>
              <a:buChar char="−"/>
            </a:pPr>
            <a:r>
              <a:rPr lang="en-US" sz="2400" dirty="0"/>
              <a:t>Also called: </a:t>
            </a:r>
            <a:r>
              <a:rPr lang="en-US" sz="2400" i="1" u="sng" dirty="0"/>
              <a:t>between-groups variance</a:t>
            </a:r>
            <a:endParaRPr lang="en-US" sz="2800" i="1" u="sng" dirty="0"/>
          </a:p>
        </p:txBody>
      </p:sp>
    </p:spTree>
    <p:extLst>
      <p:ext uri="{BB962C8B-B14F-4D97-AF65-F5344CB8AC3E}">
        <p14:creationId xmlns:p14="http://schemas.microsoft.com/office/powerpoint/2010/main" val="12419585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a:t>
            </a:r>
            <a:endParaRPr lang="en-US" sz="4800" dirty="0"/>
          </a:p>
        </p:txBody>
      </p:sp>
      <p:sp>
        <p:nvSpPr>
          <p:cNvPr id="3" name="TextBox 2"/>
          <p:cNvSpPr txBox="1"/>
          <p:nvPr/>
        </p:nvSpPr>
        <p:spPr>
          <a:xfrm>
            <a:off x="278462" y="890176"/>
            <a:ext cx="11357263" cy="5139869"/>
          </a:xfrm>
          <a:prstGeom prst="rect">
            <a:avLst/>
          </a:prstGeom>
          <a:noFill/>
        </p:spPr>
        <p:txBody>
          <a:bodyPr wrap="square" rtlCol="0">
            <a:spAutoFit/>
          </a:bodyPr>
          <a:lstStyle/>
          <a:p>
            <a:pPr marL="457200" indent="-457200">
              <a:buFont typeface="Arial" panose="020B0604020202020204" pitchFamily="34" charset="0"/>
              <a:buChar char="•"/>
            </a:pPr>
            <a:r>
              <a:rPr lang="en-US" sz="3200" b="1" dirty="0"/>
              <a:t>One-Way</a:t>
            </a:r>
            <a:endParaRPr lang="en-US" sz="3200" dirty="0"/>
          </a:p>
          <a:p>
            <a:pPr lvl="2" indent="-457200">
              <a:buFont typeface="Calibri" panose="020F0502020204030204" pitchFamily="34" charset="0"/>
              <a:buChar char="−"/>
            </a:pPr>
            <a:r>
              <a:rPr lang="en-US" sz="2400" dirty="0"/>
              <a:t>One factor is considered </a:t>
            </a:r>
          </a:p>
          <a:p>
            <a:pPr lvl="2" indent="-457200">
              <a:buFont typeface="Calibri" panose="020F0502020204030204" pitchFamily="34" charset="0"/>
              <a:buChar char="−"/>
            </a:pPr>
            <a:r>
              <a:rPr lang="en-US" sz="2400" dirty="0"/>
              <a:t>One independent variable with (at least) three levels</a:t>
            </a:r>
          </a:p>
          <a:p>
            <a:pPr marL="457200" indent="-457200">
              <a:buFont typeface="Arial" panose="020B0604020202020204" pitchFamily="34" charset="0"/>
              <a:buChar char="•"/>
            </a:pPr>
            <a:endParaRPr lang="en-US" sz="2400" b="1" dirty="0"/>
          </a:p>
          <a:p>
            <a:pPr marL="457200" indent="-457200">
              <a:buFont typeface="Arial" panose="020B0604020202020204" pitchFamily="34" charset="0"/>
              <a:buChar char="•"/>
            </a:pPr>
            <a:r>
              <a:rPr lang="en-US" sz="3200" b="1" dirty="0"/>
              <a:t>Working</a:t>
            </a:r>
            <a:r>
              <a:rPr lang="en-US" sz="2800" b="1" dirty="0"/>
              <a:t> </a:t>
            </a:r>
            <a:r>
              <a:rPr lang="en-US" sz="3200" b="1" dirty="0"/>
              <a:t>Example</a:t>
            </a:r>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Investigation of the efficiency of </a:t>
            </a:r>
            <a:r>
              <a:rPr lang="en-US" sz="2400" b="1" dirty="0">
                <a:solidFill>
                  <a:srgbClr val="FF0000"/>
                </a:solidFill>
              </a:rPr>
              <a:t>three</a:t>
            </a:r>
            <a:r>
              <a:rPr lang="en-US" sz="2400" dirty="0"/>
              <a:t> different interaction modalities when working with the specific web application</a:t>
            </a:r>
          </a:p>
          <a:p>
            <a:pPr marL="914400" lvl="1" indent="-457200">
              <a:buFont typeface="Calibri" panose="020F0502020204030204" pitchFamily="34" charset="0"/>
              <a:buChar char="−"/>
            </a:pPr>
            <a:endParaRPr lang="en-US" sz="2400" i="1" dirty="0"/>
          </a:p>
          <a:p>
            <a:pPr marL="914400" lvl="1" indent="-457200">
              <a:buFont typeface="Calibri" panose="020F0502020204030204" pitchFamily="34" charset="0"/>
              <a:buChar char="−"/>
            </a:pPr>
            <a:r>
              <a:rPr lang="en-US" sz="2400" dirty="0"/>
              <a:t>Procedure: In a laboratory experiment, 10 test users perform a set task, each time with a different interaction modality (</a:t>
            </a:r>
            <a:r>
              <a:rPr lang="en-US" sz="2400" i="1" dirty="0"/>
              <a:t>touch</a:t>
            </a:r>
            <a:r>
              <a:rPr lang="en-US" sz="2400" dirty="0"/>
              <a:t>, </a:t>
            </a:r>
            <a:r>
              <a:rPr lang="en-US" sz="2400" i="1" dirty="0"/>
              <a:t>head tracking</a:t>
            </a:r>
            <a:r>
              <a:rPr lang="en-US" sz="2400" dirty="0"/>
              <a:t> and </a:t>
            </a:r>
            <a:r>
              <a:rPr lang="en-US" sz="2400" i="1" dirty="0"/>
              <a:t>voice control</a:t>
            </a:r>
            <a:r>
              <a:rPr lang="en-US" sz="2400" dirty="0"/>
              <a:t>). The total time required to perform the task is measured. The order of experiment condition is adequately counterbalanced.</a:t>
            </a:r>
            <a:endParaRPr lang="en-US" sz="2800" i="1" u="sng" dirty="0"/>
          </a:p>
        </p:txBody>
      </p:sp>
    </p:spTree>
    <p:extLst>
      <p:ext uri="{BB962C8B-B14F-4D97-AF65-F5344CB8AC3E}">
        <p14:creationId xmlns:p14="http://schemas.microsoft.com/office/powerpoint/2010/main" val="154521674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a:t>
            </a:r>
            <a:endParaRPr lang="en-US" sz="4800" dirty="0"/>
          </a:p>
        </p:txBody>
      </p:sp>
      <p:sp>
        <p:nvSpPr>
          <p:cNvPr id="3" name="TextBox 2"/>
          <p:cNvSpPr txBox="1"/>
          <p:nvPr/>
        </p:nvSpPr>
        <p:spPr>
          <a:xfrm>
            <a:off x="4738318" y="1148968"/>
            <a:ext cx="6113712" cy="4955203"/>
          </a:xfrm>
          <a:prstGeom prst="rect">
            <a:avLst/>
          </a:prstGeom>
          <a:noFill/>
        </p:spPr>
        <p:txBody>
          <a:bodyPr wrap="square" rtlCol="0">
            <a:spAutoFit/>
          </a:bodyPr>
          <a:lstStyle/>
          <a:p>
            <a:pPr marL="457200" indent="-457200">
              <a:buFont typeface="Arial" panose="020B0604020202020204" pitchFamily="34" charset="0"/>
              <a:buChar char="•"/>
            </a:pPr>
            <a:r>
              <a:rPr lang="en-US" sz="3200" b="1" dirty="0"/>
              <a:t>Data analysis procedure</a:t>
            </a:r>
            <a:endParaRPr lang="en-US" sz="3200" dirty="0"/>
          </a:p>
          <a:p>
            <a:pPr lvl="2" indent="-457200">
              <a:buFont typeface="Calibri" panose="020F0502020204030204" pitchFamily="34" charset="0"/>
              <a:buChar char="−"/>
            </a:pPr>
            <a:endParaRPr lang="en-US" sz="2400" dirty="0"/>
          </a:p>
          <a:p>
            <a:pPr lvl="2" indent="-457200">
              <a:buFont typeface="Calibri" panose="020F0502020204030204" pitchFamily="34" charset="0"/>
              <a:buChar char="−"/>
            </a:pPr>
            <a:r>
              <a:rPr lang="en-US" sz="2800" dirty="0"/>
              <a:t>Descriptive statistics </a:t>
            </a:r>
          </a:p>
          <a:p>
            <a:pPr lvl="2" indent="-457200">
              <a:buFont typeface="Calibri" panose="020F0502020204030204" pitchFamily="34" charset="0"/>
              <a:buChar char="−"/>
            </a:pPr>
            <a:endParaRPr lang="en-US" sz="2400" dirty="0"/>
          </a:p>
          <a:p>
            <a:pPr lvl="2" indent="-457200">
              <a:buFont typeface="Calibri" panose="020F0502020204030204" pitchFamily="34" charset="0"/>
              <a:buChar char="−"/>
            </a:pPr>
            <a:r>
              <a:rPr lang="en-US" sz="2800" dirty="0"/>
              <a:t>Running One-Way RM ANOVA and post-hoc tests (using the target software)</a:t>
            </a:r>
          </a:p>
          <a:p>
            <a:pPr lvl="2" indent="-457200">
              <a:buFont typeface="Calibri" panose="020F0502020204030204" pitchFamily="34" charset="0"/>
              <a:buChar char="−"/>
            </a:pPr>
            <a:endParaRPr lang="en-US" sz="2400" dirty="0"/>
          </a:p>
          <a:p>
            <a:pPr lvl="2" indent="-457200">
              <a:buFont typeface="Calibri" panose="020F0502020204030204" pitchFamily="34" charset="0"/>
              <a:buChar char="−"/>
            </a:pPr>
            <a:r>
              <a:rPr lang="en-US" sz="2800" dirty="0"/>
              <a:t>Reporting outcomes</a:t>
            </a:r>
          </a:p>
          <a:p>
            <a:pPr lvl="3" indent="-457200">
              <a:buFont typeface="Courier New" panose="02070309020205020404" pitchFamily="49" charset="0"/>
              <a:buChar char="o"/>
            </a:pPr>
            <a:r>
              <a:rPr lang="en-US" sz="2400" dirty="0"/>
              <a:t>Data </a:t>
            </a:r>
            <a:r>
              <a:rPr lang="en-US" sz="2400" dirty="0" err="1"/>
              <a:t>sphericity</a:t>
            </a:r>
            <a:endParaRPr lang="en-US" sz="2400" dirty="0"/>
          </a:p>
          <a:p>
            <a:pPr lvl="3" indent="-457200">
              <a:buFont typeface="Courier New" panose="02070309020205020404" pitchFamily="49" charset="0"/>
              <a:buChar char="o"/>
            </a:pPr>
            <a:r>
              <a:rPr lang="en-US" sz="2400" dirty="0"/>
              <a:t>F-statistics</a:t>
            </a:r>
          </a:p>
          <a:p>
            <a:pPr lvl="3" indent="-457200">
              <a:buFont typeface="Courier New" panose="02070309020205020404" pitchFamily="49" charset="0"/>
              <a:buChar char="o"/>
            </a:pPr>
            <a:r>
              <a:rPr lang="en-US" sz="2400" dirty="0"/>
              <a:t>Post-hoc tests</a:t>
            </a:r>
            <a:endParaRPr lang="en-US" sz="2800" i="1" u="sng" dirty="0"/>
          </a:p>
        </p:txBody>
      </p:sp>
      <p:graphicFrame>
        <p:nvGraphicFramePr>
          <p:cNvPr id="6" name="Table 5"/>
          <p:cNvGraphicFramePr>
            <a:graphicFrameLocks noGrp="1"/>
          </p:cNvGraphicFramePr>
          <p:nvPr>
            <p:extLst>
              <p:ext uri="{D42A27DB-BD31-4B8C-83A1-F6EECF244321}">
                <p14:modId xmlns:p14="http://schemas.microsoft.com/office/powerpoint/2010/main" val="1835277010"/>
              </p:ext>
            </p:extLst>
          </p:nvPr>
        </p:nvGraphicFramePr>
        <p:xfrm>
          <a:off x="442374" y="1272640"/>
          <a:ext cx="3793196" cy="3566160"/>
        </p:xfrm>
        <a:graphic>
          <a:graphicData uri="http://schemas.openxmlformats.org/drawingml/2006/table">
            <a:tbl>
              <a:tblPr firstRow="1" bandRow="1">
                <a:tableStyleId>{5C22544A-7EE6-4342-B048-85BDC9FD1C3A}</a:tableStyleId>
              </a:tblPr>
              <a:tblGrid>
                <a:gridCol w="1035097">
                  <a:extLst>
                    <a:ext uri="{9D8B030D-6E8A-4147-A177-3AD203B41FA5}">
                      <a16:colId xmlns:a16="http://schemas.microsoft.com/office/drawing/2014/main" val="20000"/>
                    </a:ext>
                  </a:extLst>
                </a:gridCol>
                <a:gridCol w="674394">
                  <a:extLst>
                    <a:ext uri="{9D8B030D-6E8A-4147-A177-3AD203B41FA5}">
                      <a16:colId xmlns:a16="http://schemas.microsoft.com/office/drawing/2014/main" val="20001"/>
                    </a:ext>
                  </a:extLst>
                </a:gridCol>
                <a:gridCol w="1314203">
                  <a:extLst>
                    <a:ext uri="{9D8B030D-6E8A-4147-A177-3AD203B41FA5}">
                      <a16:colId xmlns:a16="http://schemas.microsoft.com/office/drawing/2014/main" val="20002"/>
                    </a:ext>
                  </a:extLst>
                </a:gridCol>
                <a:gridCol w="769502">
                  <a:extLst>
                    <a:ext uri="{9D8B030D-6E8A-4147-A177-3AD203B41FA5}">
                      <a16:colId xmlns:a16="http://schemas.microsoft.com/office/drawing/2014/main" val="20003"/>
                    </a:ext>
                  </a:extLst>
                </a:gridCol>
              </a:tblGrid>
              <a:tr h="317909">
                <a:tc>
                  <a:txBody>
                    <a:bodyPr/>
                    <a:lstStyle/>
                    <a:p>
                      <a:r>
                        <a:rPr lang="hr-HR" sz="1400" dirty="0"/>
                        <a:t>Participant</a:t>
                      </a:r>
                    </a:p>
                  </a:txBody>
                  <a:tcPr marL="91439" marR="91439"/>
                </a:tc>
                <a:tc>
                  <a:txBody>
                    <a:bodyPr/>
                    <a:lstStyle/>
                    <a:p>
                      <a:r>
                        <a:rPr lang="en-US" sz="1400" noProof="0" dirty="0"/>
                        <a:t>Touch</a:t>
                      </a:r>
                      <a:r>
                        <a:rPr lang="hr-HR" sz="1400" noProof="0" dirty="0"/>
                        <a:t> [s]</a:t>
                      </a:r>
                      <a:endParaRPr lang="en-US" sz="1400" noProof="0" dirty="0"/>
                    </a:p>
                  </a:txBody>
                  <a:tcPr marL="91439" marR="91439"/>
                </a:tc>
                <a:tc>
                  <a:txBody>
                    <a:bodyPr/>
                    <a:lstStyle/>
                    <a:p>
                      <a:r>
                        <a:rPr lang="en-US" sz="1400" noProof="0" dirty="0"/>
                        <a:t>Head</a:t>
                      </a:r>
                      <a:r>
                        <a:rPr lang="hr-HR" sz="1400" dirty="0"/>
                        <a:t> </a:t>
                      </a:r>
                      <a:r>
                        <a:rPr lang="en-US" sz="1400" noProof="0" dirty="0"/>
                        <a:t>Tracking</a:t>
                      </a:r>
                      <a:r>
                        <a:rPr lang="hr-HR" sz="1400" noProof="0" dirty="0"/>
                        <a:t> [s]</a:t>
                      </a:r>
                      <a:endParaRPr lang="en-US" sz="1400" noProof="0" dirty="0"/>
                    </a:p>
                  </a:txBody>
                  <a:tcPr marL="91439" marR="91439"/>
                </a:tc>
                <a:tc>
                  <a:txBody>
                    <a:bodyPr/>
                    <a:lstStyle/>
                    <a:p>
                      <a:r>
                        <a:rPr lang="en-US" sz="1400" noProof="0" dirty="0"/>
                        <a:t>Voice</a:t>
                      </a:r>
                      <a:r>
                        <a:rPr lang="hr-HR" sz="1400" noProof="0" dirty="0"/>
                        <a:t> [s]</a:t>
                      </a:r>
                      <a:endParaRPr lang="en-US" sz="1400" noProof="0" dirty="0"/>
                    </a:p>
                  </a:txBody>
                  <a:tcPr marL="91439" marR="91439"/>
                </a:tc>
                <a:extLst>
                  <a:ext uri="{0D108BD9-81ED-4DB2-BD59-A6C34878D82A}">
                    <a16:rowId xmlns:a16="http://schemas.microsoft.com/office/drawing/2014/main" val="10000"/>
                  </a:ext>
                </a:extLst>
              </a:tr>
              <a:tr h="284388">
                <a:tc>
                  <a:txBody>
                    <a:bodyPr/>
                    <a:lstStyle/>
                    <a:p>
                      <a:r>
                        <a:rPr lang="hr-HR" sz="1400" dirty="0"/>
                        <a:t>1</a:t>
                      </a:r>
                    </a:p>
                  </a:txBody>
                  <a:tcPr marL="91439" marR="91439"/>
                </a:tc>
                <a:tc>
                  <a:txBody>
                    <a:bodyPr/>
                    <a:lstStyle/>
                    <a:p>
                      <a:r>
                        <a:rPr lang="hr-HR" sz="1400" dirty="0"/>
                        <a:t>31</a:t>
                      </a:r>
                    </a:p>
                  </a:txBody>
                  <a:tcPr marL="91439" marR="91439"/>
                </a:tc>
                <a:tc>
                  <a:txBody>
                    <a:bodyPr/>
                    <a:lstStyle/>
                    <a:p>
                      <a:r>
                        <a:rPr lang="hr-HR" sz="1400" dirty="0"/>
                        <a:t>35</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1"/>
                  </a:ext>
                </a:extLst>
              </a:tr>
              <a:tr h="284388">
                <a:tc>
                  <a:txBody>
                    <a:bodyPr/>
                    <a:lstStyle/>
                    <a:p>
                      <a:r>
                        <a:rPr lang="hr-HR" sz="1400" dirty="0"/>
                        <a:t>2</a:t>
                      </a:r>
                    </a:p>
                  </a:txBody>
                  <a:tcPr marL="91439" marR="91439"/>
                </a:tc>
                <a:tc>
                  <a:txBody>
                    <a:bodyPr/>
                    <a:lstStyle/>
                    <a:p>
                      <a:r>
                        <a:rPr lang="hr-HR" sz="1400" dirty="0"/>
                        <a:t>43</a:t>
                      </a:r>
                    </a:p>
                  </a:txBody>
                  <a:tcPr marL="91439" marR="91439"/>
                </a:tc>
                <a:tc>
                  <a:txBody>
                    <a:bodyPr/>
                    <a:lstStyle/>
                    <a:p>
                      <a:r>
                        <a:rPr lang="hr-HR" sz="1400" dirty="0"/>
                        <a:t>46</a:t>
                      </a:r>
                    </a:p>
                  </a:txBody>
                  <a:tcPr marL="91439" marR="91439"/>
                </a:tc>
                <a:tc>
                  <a:txBody>
                    <a:bodyPr/>
                    <a:lstStyle/>
                    <a:p>
                      <a:r>
                        <a:rPr lang="hr-HR" sz="1400" dirty="0"/>
                        <a:t>26</a:t>
                      </a:r>
                    </a:p>
                  </a:txBody>
                  <a:tcPr marL="91439" marR="91439"/>
                </a:tc>
                <a:extLst>
                  <a:ext uri="{0D108BD9-81ED-4DB2-BD59-A6C34878D82A}">
                    <a16:rowId xmlns:a16="http://schemas.microsoft.com/office/drawing/2014/main" val="10002"/>
                  </a:ext>
                </a:extLst>
              </a:tr>
              <a:tr h="284388">
                <a:tc>
                  <a:txBody>
                    <a:bodyPr/>
                    <a:lstStyle/>
                    <a:p>
                      <a:r>
                        <a:rPr lang="hr-HR" sz="1400" dirty="0"/>
                        <a:t>3</a:t>
                      </a:r>
                    </a:p>
                  </a:txBody>
                  <a:tcPr marL="91439" marR="91439"/>
                </a:tc>
                <a:tc>
                  <a:txBody>
                    <a:bodyPr/>
                    <a:lstStyle/>
                    <a:p>
                      <a:r>
                        <a:rPr lang="hr-HR" sz="1400" dirty="0"/>
                        <a:t>32</a:t>
                      </a:r>
                    </a:p>
                  </a:txBody>
                  <a:tcPr marL="91439" marR="91439"/>
                </a:tc>
                <a:tc>
                  <a:txBody>
                    <a:bodyPr/>
                    <a:lstStyle/>
                    <a:p>
                      <a:r>
                        <a:rPr lang="hr-HR" sz="1400" dirty="0"/>
                        <a:t>36</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3"/>
                  </a:ext>
                </a:extLst>
              </a:tr>
              <a:tr h="284388">
                <a:tc>
                  <a:txBody>
                    <a:bodyPr/>
                    <a:lstStyle/>
                    <a:p>
                      <a:r>
                        <a:rPr lang="hr-HR" sz="1400" dirty="0"/>
                        <a:t>4</a:t>
                      </a:r>
                    </a:p>
                  </a:txBody>
                  <a:tcPr marL="91439" marR="91439"/>
                </a:tc>
                <a:tc>
                  <a:txBody>
                    <a:bodyPr/>
                    <a:lstStyle/>
                    <a:p>
                      <a:r>
                        <a:rPr lang="hr-HR" sz="1400" dirty="0"/>
                        <a:t>33</a:t>
                      </a:r>
                    </a:p>
                  </a:txBody>
                  <a:tcPr marL="91439" marR="91439"/>
                </a:tc>
                <a:tc>
                  <a:txBody>
                    <a:bodyPr/>
                    <a:lstStyle/>
                    <a:p>
                      <a:r>
                        <a:rPr lang="hr-HR" sz="1400" dirty="0"/>
                        <a:t>39</a:t>
                      </a:r>
                    </a:p>
                  </a:txBody>
                  <a:tcPr marL="91439" marR="91439"/>
                </a:tc>
                <a:tc>
                  <a:txBody>
                    <a:bodyPr/>
                    <a:lstStyle/>
                    <a:p>
                      <a:r>
                        <a:rPr lang="hr-HR" sz="1400" dirty="0"/>
                        <a:t>21</a:t>
                      </a:r>
                    </a:p>
                  </a:txBody>
                  <a:tcPr marL="91439" marR="91439"/>
                </a:tc>
                <a:extLst>
                  <a:ext uri="{0D108BD9-81ED-4DB2-BD59-A6C34878D82A}">
                    <a16:rowId xmlns:a16="http://schemas.microsoft.com/office/drawing/2014/main" val="10004"/>
                  </a:ext>
                </a:extLst>
              </a:tr>
              <a:tr h="284388">
                <a:tc>
                  <a:txBody>
                    <a:bodyPr/>
                    <a:lstStyle/>
                    <a:p>
                      <a:r>
                        <a:rPr lang="hr-HR" sz="1400" dirty="0"/>
                        <a:t>5</a:t>
                      </a:r>
                    </a:p>
                  </a:txBody>
                  <a:tcPr marL="91439" marR="91439"/>
                </a:tc>
                <a:tc>
                  <a:txBody>
                    <a:bodyPr/>
                    <a:lstStyle/>
                    <a:p>
                      <a:r>
                        <a:rPr lang="hr-HR" sz="1400" dirty="0"/>
                        <a:t>39</a:t>
                      </a:r>
                    </a:p>
                  </a:txBody>
                  <a:tcPr marL="91439" marR="91439"/>
                </a:tc>
                <a:tc>
                  <a:txBody>
                    <a:bodyPr/>
                    <a:lstStyle/>
                    <a:p>
                      <a:r>
                        <a:rPr lang="hr-HR" sz="1400" dirty="0"/>
                        <a:t>42</a:t>
                      </a:r>
                    </a:p>
                  </a:txBody>
                  <a:tcPr marL="91439" marR="91439"/>
                </a:tc>
                <a:tc>
                  <a:txBody>
                    <a:bodyPr/>
                    <a:lstStyle/>
                    <a:p>
                      <a:r>
                        <a:rPr lang="hr-HR" sz="1400" dirty="0"/>
                        <a:t>25</a:t>
                      </a:r>
                    </a:p>
                  </a:txBody>
                  <a:tcPr marL="91439" marR="91439"/>
                </a:tc>
                <a:extLst>
                  <a:ext uri="{0D108BD9-81ED-4DB2-BD59-A6C34878D82A}">
                    <a16:rowId xmlns:a16="http://schemas.microsoft.com/office/drawing/2014/main" val="10005"/>
                  </a:ext>
                </a:extLst>
              </a:tr>
              <a:tr h="284388">
                <a:tc>
                  <a:txBody>
                    <a:bodyPr/>
                    <a:lstStyle/>
                    <a:p>
                      <a:r>
                        <a:rPr lang="hr-HR" sz="1400" dirty="0"/>
                        <a:t>6</a:t>
                      </a:r>
                    </a:p>
                  </a:txBody>
                  <a:tcPr marL="91439" marR="91439"/>
                </a:tc>
                <a:tc>
                  <a:txBody>
                    <a:bodyPr/>
                    <a:lstStyle/>
                    <a:p>
                      <a:r>
                        <a:rPr lang="hr-HR" sz="1400" dirty="0"/>
                        <a:t>37</a:t>
                      </a:r>
                    </a:p>
                  </a:txBody>
                  <a:tcPr marL="91439" marR="91439"/>
                </a:tc>
                <a:tc>
                  <a:txBody>
                    <a:bodyPr/>
                    <a:lstStyle/>
                    <a:p>
                      <a:r>
                        <a:rPr lang="hr-HR" sz="1400" dirty="0"/>
                        <a:t>44</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6"/>
                  </a:ext>
                </a:extLst>
              </a:tr>
              <a:tr h="284388">
                <a:tc>
                  <a:txBody>
                    <a:bodyPr/>
                    <a:lstStyle/>
                    <a:p>
                      <a:r>
                        <a:rPr lang="hr-HR" sz="1400" dirty="0"/>
                        <a:t>7</a:t>
                      </a:r>
                    </a:p>
                  </a:txBody>
                  <a:tcPr marL="91439" marR="91439"/>
                </a:tc>
                <a:tc>
                  <a:txBody>
                    <a:bodyPr/>
                    <a:lstStyle/>
                    <a:p>
                      <a:r>
                        <a:rPr lang="hr-HR" sz="1400" dirty="0"/>
                        <a:t>38</a:t>
                      </a:r>
                    </a:p>
                  </a:txBody>
                  <a:tcPr marL="91439" marR="91439"/>
                </a:tc>
                <a:tc>
                  <a:txBody>
                    <a:bodyPr/>
                    <a:lstStyle/>
                    <a:p>
                      <a:r>
                        <a:rPr lang="hr-HR" sz="1400" dirty="0"/>
                        <a:t>40</a:t>
                      </a:r>
                    </a:p>
                  </a:txBody>
                  <a:tcPr marL="91439" marR="91439"/>
                </a:tc>
                <a:tc>
                  <a:txBody>
                    <a:bodyPr/>
                    <a:lstStyle/>
                    <a:p>
                      <a:r>
                        <a:rPr lang="hr-HR" sz="1400" dirty="0"/>
                        <a:t>20</a:t>
                      </a:r>
                    </a:p>
                  </a:txBody>
                  <a:tcPr marL="91439" marR="91439"/>
                </a:tc>
                <a:extLst>
                  <a:ext uri="{0D108BD9-81ED-4DB2-BD59-A6C34878D82A}">
                    <a16:rowId xmlns:a16="http://schemas.microsoft.com/office/drawing/2014/main" val="10007"/>
                  </a:ext>
                </a:extLst>
              </a:tr>
              <a:tr h="284388">
                <a:tc>
                  <a:txBody>
                    <a:bodyPr/>
                    <a:lstStyle/>
                    <a:p>
                      <a:r>
                        <a:rPr lang="hr-HR" sz="1400" dirty="0"/>
                        <a:t>8</a:t>
                      </a:r>
                    </a:p>
                  </a:txBody>
                  <a:tcPr marL="91439" marR="91439"/>
                </a:tc>
                <a:tc>
                  <a:txBody>
                    <a:bodyPr/>
                    <a:lstStyle/>
                    <a:p>
                      <a:r>
                        <a:rPr lang="hr-HR" sz="1400" dirty="0"/>
                        <a:t>39</a:t>
                      </a:r>
                    </a:p>
                  </a:txBody>
                  <a:tcPr marL="91439" marR="91439"/>
                </a:tc>
                <a:tc>
                  <a:txBody>
                    <a:bodyPr/>
                    <a:lstStyle/>
                    <a:p>
                      <a:r>
                        <a:rPr lang="hr-HR" sz="1400" dirty="0"/>
                        <a:t>41</a:t>
                      </a:r>
                    </a:p>
                  </a:txBody>
                  <a:tcPr marL="91439" marR="91439"/>
                </a:tc>
                <a:tc>
                  <a:txBody>
                    <a:bodyPr/>
                    <a:lstStyle/>
                    <a:p>
                      <a:r>
                        <a:rPr lang="hr-HR" sz="1400" dirty="0"/>
                        <a:t>25</a:t>
                      </a:r>
                    </a:p>
                  </a:txBody>
                  <a:tcPr marL="91439" marR="91439"/>
                </a:tc>
                <a:extLst>
                  <a:ext uri="{0D108BD9-81ED-4DB2-BD59-A6C34878D82A}">
                    <a16:rowId xmlns:a16="http://schemas.microsoft.com/office/drawing/2014/main" val="10008"/>
                  </a:ext>
                </a:extLst>
              </a:tr>
              <a:tr h="284388">
                <a:tc>
                  <a:txBody>
                    <a:bodyPr/>
                    <a:lstStyle/>
                    <a:p>
                      <a:r>
                        <a:rPr lang="hr-HR" sz="1400" dirty="0"/>
                        <a:t>9</a:t>
                      </a:r>
                    </a:p>
                  </a:txBody>
                  <a:tcPr marL="91439" marR="91439"/>
                </a:tc>
                <a:tc>
                  <a:txBody>
                    <a:bodyPr/>
                    <a:lstStyle/>
                    <a:p>
                      <a:r>
                        <a:rPr lang="hr-HR" sz="1400" dirty="0"/>
                        <a:t>35</a:t>
                      </a:r>
                    </a:p>
                  </a:txBody>
                  <a:tcPr marL="91439" marR="91439"/>
                </a:tc>
                <a:tc>
                  <a:txBody>
                    <a:bodyPr/>
                    <a:lstStyle/>
                    <a:p>
                      <a:r>
                        <a:rPr lang="hr-HR" sz="1400" dirty="0"/>
                        <a:t>39</a:t>
                      </a:r>
                    </a:p>
                  </a:txBody>
                  <a:tcPr marL="91439" marR="91439"/>
                </a:tc>
                <a:tc>
                  <a:txBody>
                    <a:bodyPr/>
                    <a:lstStyle/>
                    <a:p>
                      <a:r>
                        <a:rPr lang="hr-HR" sz="1400" dirty="0"/>
                        <a:t>24</a:t>
                      </a:r>
                    </a:p>
                  </a:txBody>
                  <a:tcPr marL="91439" marR="91439"/>
                </a:tc>
                <a:extLst>
                  <a:ext uri="{0D108BD9-81ED-4DB2-BD59-A6C34878D82A}">
                    <a16:rowId xmlns:a16="http://schemas.microsoft.com/office/drawing/2014/main" val="10009"/>
                  </a:ext>
                </a:extLst>
              </a:tr>
              <a:tr h="284388">
                <a:tc>
                  <a:txBody>
                    <a:bodyPr/>
                    <a:lstStyle/>
                    <a:p>
                      <a:r>
                        <a:rPr lang="hr-HR" sz="1400" dirty="0"/>
                        <a:t>10</a:t>
                      </a:r>
                    </a:p>
                  </a:txBody>
                  <a:tcPr marL="91439" marR="91439"/>
                </a:tc>
                <a:tc>
                  <a:txBody>
                    <a:bodyPr/>
                    <a:lstStyle/>
                    <a:p>
                      <a:r>
                        <a:rPr lang="hr-HR" sz="1400" dirty="0"/>
                        <a:t>37</a:t>
                      </a:r>
                    </a:p>
                  </a:txBody>
                  <a:tcPr marL="91439" marR="91439"/>
                </a:tc>
                <a:tc>
                  <a:txBody>
                    <a:bodyPr/>
                    <a:lstStyle/>
                    <a:p>
                      <a:r>
                        <a:rPr lang="hr-HR" sz="1400" dirty="0"/>
                        <a:t>40</a:t>
                      </a:r>
                    </a:p>
                  </a:txBody>
                  <a:tcPr marL="91439" marR="91439"/>
                </a:tc>
                <a:tc>
                  <a:txBody>
                    <a:bodyPr/>
                    <a:lstStyle/>
                    <a:p>
                      <a:r>
                        <a:rPr lang="hr-HR" sz="1400" dirty="0"/>
                        <a:t>23</a:t>
                      </a:r>
                    </a:p>
                  </a:txBody>
                  <a:tcPr marL="91439" marR="91439"/>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2465420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a:t>
            </a:r>
            <a:endParaRPr lang="en-US" sz="4800" dirty="0"/>
          </a:p>
        </p:txBody>
      </p:sp>
      <p:sp>
        <p:nvSpPr>
          <p:cNvPr id="3" name="TextBox 2"/>
          <p:cNvSpPr txBox="1"/>
          <p:nvPr/>
        </p:nvSpPr>
        <p:spPr>
          <a:xfrm>
            <a:off x="399231" y="1036825"/>
            <a:ext cx="6113712" cy="584775"/>
          </a:xfrm>
          <a:prstGeom prst="rect">
            <a:avLst/>
          </a:prstGeom>
          <a:noFill/>
        </p:spPr>
        <p:txBody>
          <a:bodyPr wrap="square" rtlCol="0">
            <a:spAutoFit/>
          </a:bodyPr>
          <a:lstStyle/>
          <a:p>
            <a:pPr marL="457200" indent="-457200">
              <a:buFont typeface="Arial" panose="020B0604020202020204" pitchFamily="34" charset="0"/>
              <a:buChar char="•"/>
            </a:pPr>
            <a:r>
              <a:rPr lang="en-US" sz="3200" b="1" dirty="0"/>
              <a:t>Descriptive</a:t>
            </a:r>
            <a:r>
              <a:rPr lang="hr-HR" sz="3200" b="1" dirty="0"/>
              <a:t> </a:t>
            </a:r>
            <a:r>
              <a:rPr lang="en-US" sz="3200" b="1" dirty="0"/>
              <a:t>statistics</a:t>
            </a:r>
            <a:endParaRPr lang="en-US" sz="3200" dirty="0"/>
          </a:p>
        </p:txBody>
      </p:sp>
      <p:graphicFrame>
        <p:nvGraphicFramePr>
          <p:cNvPr id="6" name="Table 5"/>
          <p:cNvGraphicFramePr>
            <a:graphicFrameLocks noGrp="1"/>
          </p:cNvGraphicFramePr>
          <p:nvPr>
            <p:extLst>
              <p:ext uri="{D42A27DB-BD31-4B8C-83A1-F6EECF244321}">
                <p14:modId xmlns:p14="http://schemas.microsoft.com/office/powerpoint/2010/main" val="1638259271"/>
              </p:ext>
            </p:extLst>
          </p:nvPr>
        </p:nvGraphicFramePr>
        <p:xfrm>
          <a:off x="619122" y="1860851"/>
          <a:ext cx="3793196" cy="3566160"/>
        </p:xfrm>
        <a:graphic>
          <a:graphicData uri="http://schemas.openxmlformats.org/drawingml/2006/table">
            <a:tbl>
              <a:tblPr firstRow="1" bandRow="1">
                <a:tableStyleId>{5C22544A-7EE6-4342-B048-85BDC9FD1C3A}</a:tableStyleId>
              </a:tblPr>
              <a:tblGrid>
                <a:gridCol w="1035097">
                  <a:extLst>
                    <a:ext uri="{9D8B030D-6E8A-4147-A177-3AD203B41FA5}">
                      <a16:colId xmlns:a16="http://schemas.microsoft.com/office/drawing/2014/main" val="20000"/>
                    </a:ext>
                  </a:extLst>
                </a:gridCol>
                <a:gridCol w="674394">
                  <a:extLst>
                    <a:ext uri="{9D8B030D-6E8A-4147-A177-3AD203B41FA5}">
                      <a16:colId xmlns:a16="http://schemas.microsoft.com/office/drawing/2014/main" val="20001"/>
                    </a:ext>
                  </a:extLst>
                </a:gridCol>
                <a:gridCol w="1314203">
                  <a:extLst>
                    <a:ext uri="{9D8B030D-6E8A-4147-A177-3AD203B41FA5}">
                      <a16:colId xmlns:a16="http://schemas.microsoft.com/office/drawing/2014/main" val="20002"/>
                    </a:ext>
                  </a:extLst>
                </a:gridCol>
                <a:gridCol w="769502">
                  <a:extLst>
                    <a:ext uri="{9D8B030D-6E8A-4147-A177-3AD203B41FA5}">
                      <a16:colId xmlns:a16="http://schemas.microsoft.com/office/drawing/2014/main" val="20003"/>
                    </a:ext>
                  </a:extLst>
                </a:gridCol>
              </a:tblGrid>
              <a:tr h="317909">
                <a:tc>
                  <a:txBody>
                    <a:bodyPr/>
                    <a:lstStyle/>
                    <a:p>
                      <a:r>
                        <a:rPr lang="hr-HR" sz="1400" dirty="0"/>
                        <a:t>Participant</a:t>
                      </a:r>
                    </a:p>
                  </a:txBody>
                  <a:tcPr marL="91439" marR="91439"/>
                </a:tc>
                <a:tc>
                  <a:txBody>
                    <a:bodyPr/>
                    <a:lstStyle/>
                    <a:p>
                      <a:r>
                        <a:rPr lang="en-US" sz="1400" noProof="0" dirty="0"/>
                        <a:t>Touch</a:t>
                      </a:r>
                      <a:r>
                        <a:rPr lang="hr-HR" sz="1400" noProof="0" dirty="0"/>
                        <a:t> [s]</a:t>
                      </a:r>
                      <a:endParaRPr lang="en-US" sz="1400" noProof="0" dirty="0"/>
                    </a:p>
                  </a:txBody>
                  <a:tcPr marL="91439" marR="91439"/>
                </a:tc>
                <a:tc>
                  <a:txBody>
                    <a:bodyPr/>
                    <a:lstStyle/>
                    <a:p>
                      <a:r>
                        <a:rPr lang="en-US" sz="1400" noProof="0" dirty="0"/>
                        <a:t>Head</a:t>
                      </a:r>
                      <a:r>
                        <a:rPr lang="hr-HR" sz="1400" dirty="0"/>
                        <a:t> </a:t>
                      </a:r>
                      <a:r>
                        <a:rPr lang="en-US" sz="1400" noProof="0" dirty="0"/>
                        <a:t>Tracking</a:t>
                      </a:r>
                      <a:r>
                        <a:rPr lang="hr-HR" sz="1400" noProof="0" dirty="0"/>
                        <a:t> [s]</a:t>
                      </a:r>
                      <a:endParaRPr lang="en-US" sz="1400" noProof="0" dirty="0"/>
                    </a:p>
                  </a:txBody>
                  <a:tcPr marL="91439" marR="91439"/>
                </a:tc>
                <a:tc>
                  <a:txBody>
                    <a:bodyPr/>
                    <a:lstStyle/>
                    <a:p>
                      <a:r>
                        <a:rPr lang="en-US" sz="1400" noProof="0" dirty="0"/>
                        <a:t>Voice</a:t>
                      </a:r>
                      <a:r>
                        <a:rPr lang="hr-HR" sz="1400" noProof="0" dirty="0"/>
                        <a:t> [s]</a:t>
                      </a:r>
                      <a:endParaRPr lang="en-US" sz="1400" noProof="0" dirty="0"/>
                    </a:p>
                  </a:txBody>
                  <a:tcPr marL="91439" marR="91439"/>
                </a:tc>
                <a:extLst>
                  <a:ext uri="{0D108BD9-81ED-4DB2-BD59-A6C34878D82A}">
                    <a16:rowId xmlns:a16="http://schemas.microsoft.com/office/drawing/2014/main" val="10000"/>
                  </a:ext>
                </a:extLst>
              </a:tr>
              <a:tr h="284388">
                <a:tc>
                  <a:txBody>
                    <a:bodyPr/>
                    <a:lstStyle/>
                    <a:p>
                      <a:r>
                        <a:rPr lang="hr-HR" sz="1400" dirty="0"/>
                        <a:t>1</a:t>
                      </a:r>
                    </a:p>
                  </a:txBody>
                  <a:tcPr marL="91439" marR="91439"/>
                </a:tc>
                <a:tc>
                  <a:txBody>
                    <a:bodyPr/>
                    <a:lstStyle/>
                    <a:p>
                      <a:r>
                        <a:rPr lang="hr-HR" sz="1400" dirty="0"/>
                        <a:t>31</a:t>
                      </a:r>
                    </a:p>
                  </a:txBody>
                  <a:tcPr marL="91439" marR="91439"/>
                </a:tc>
                <a:tc>
                  <a:txBody>
                    <a:bodyPr/>
                    <a:lstStyle/>
                    <a:p>
                      <a:r>
                        <a:rPr lang="hr-HR" sz="1400" dirty="0"/>
                        <a:t>35</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1"/>
                  </a:ext>
                </a:extLst>
              </a:tr>
              <a:tr h="284388">
                <a:tc>
                  <a:txBody>
                    <a:bodyPr/>
                    <a:lstStyle/>
                    <a:p>
                      <a:r>
                        <a:rPr lang="hr-HR" sz="1400" dirty="0"/>
                        <a:t>2</a:t>
                      </a:r>
                    </a:p>
                  </a:txBody>
                  <a:tcPr marL="91439" marR="91439"/>
                </a:tc>
                <a:tc>
                  <a:txBody>
                    <a:bodyPr/>
                    <a:lstStyle/>
                    <a:p>
                      <a:r>
                        <a:rPr lang="hr-HR" sz="1400" dirty="0"/>
                        <a:t>43</a:t>
                      </a:r>
                    </a:p>
                  </a:txBody>
                  <a:tcPr marL="91439" marR="91439"/>
                </a:tc>
                <a:tc>
                  <a:txBody>
                    <a:bodyPr/>
                    <a:lstStyle/>
                    <a:p>
                      <a:r>
                        <a:rPr lang="hr-HR" sz="1400" dirty="0"/>
                        <a:t>46</a:t>
                      </a:r>
                    </a:p>
                  </a:txBody>
                  <a:tcPr marL="91439" marR="91439"/>
                </a:tc>
                <a:tc>
                  <a:txBody>
                    <a:bodyPr/>
                    <a:lstStyle/>
                    <a:p>
                      <a:r>
                        <a:rPr lang="hr-HR" sz="1400" dirty="0"/>
                        <a:t>26</a:t>
                      </a:r>
                    </a:p>
                  </a:txBody>
                  <a:tcPr marL="91439" marR="91439"/>
                </a:tc>
                <a:extLst>
                  <a:ext uri="{0D108BD9-81ED-4DB2-BD59-A6C34878D82A}">
                    <a16:rowId xmlns:a16="http://schemas.microsoft.com/office/drawing/2014/main" val="10002"/>
                  </a:ext>
                </a:extLst>
              </a:tr>
              <a:tr h="284388">
                <a:tc>
                  <a:txBody>
                    <a:bodyPr/>
                    <a:lstStyle/>
                    <a:p>
                      <a:r>
                        <a:rPr lang="hr-HR" sz="1400" dirty="0"/>
                        <a:t>3</a:t>
                      </a:r>
                    </a:p>
                  </a:txBody>
                  <a:tcPr marL="91439" marR="91439"/>
                </a:tc>
                <a:tc>
                  <a:txBody>
                    <a:bodyPr/>
                    <a:lstStyle/>
                    <a:p>
                      <a:r>
                        <a:rPr lang="hr-HR" sz="1400" dirty="0"/>
                        <a:t>32</a:t>
                      </a:r>
                    </a:p>
                  </a:txBody>
                  <a:tcPr marL="91439" marR="91439"/>
                </a:tc>
                <a:tc>
                  <a:txBody>
                    <a:bodyPr/>
                    <a:lstStyle/>
                    <a:p>
                      <a:r>
                        <a:rPr lang="hr-HR" sz="1400" dirty="0"/>
                        <a:t>36</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3"/>
                  </a:ext>
                </a:extLst>
              </a:tr>
              <a:tr h="284388">
                <a:tc>
                  <a:txBody>
                    <a:bodyPr/>
                    <a:lstStyle/>
                    <a:p>
                      <a:r>
                        <a:rPr lang="hr-HR" sz="1400" dirty="0"/>
                        <a:t>4</a:t>
                      </a:r>
                    </a:p>
                  </a:txBody>
                  <a:tcPr marL="91439" marR="91439"/>
                </a:tc>
                <a:tc>
                  <a:txBody>
                    <a:bodyPr/>
                    <a:lstStyle/>
                    <a:p>
                      <a:r>
                        <a:rPr lang="hr-HR" sz="1400" dirty="0"/>
                        <a:t>33</a:t>
                      </a:r>
                    </a:p>
                  </a:txBody>
                  <a:tcPr marL="91439" marR="91439"/>
                </a:tc>
                <a:tc>
                  <a:txBody>
                    <a:bodyPr/>
                    <a:lstStyle/>
                    <a:p>
                      <a:r>
                        <a:rPr lang="hr-HR" sz="1400" dirty="0"/>
                        <a:t>39</a:t>
                      </a:r>
                    </a:p>
                  </a:txBody>
                  <a:tcPr marL="91439" marR="91439"/>
                </a:tc>
                <a:tc>
                  <a:txBody>
                    <a:bodyPr/>
                    <a:lstStyle/>
                    <a:p>
                      <a:r>
                        <a:rPr lang="hr-HR" sz="1400" dirty="0"/>
                        <a:t>21</a:t>
                      </a:r>
                    </a:p>
                  </a:txBody>
                  <a:tcPr marL="91439" marR="91439"/>
                </a:tc>
                <a:extLst>
                  <a:ext uri="{0D108BD9-81ED-4DB2-BD59-A6C34878D82A}">
                    <a16:rowId xmlns:a16="http://schemas.microsoft.com/office/drawing/2014/main" val="10004"/>
                  </a:ext>
                </a:extLst>
              </a:tr>
              <a:tr h="284388">
                <a:tc>
                  <a:txBody>
                    <a:bodyPr/>
                    <a:lstStyle/>
                    <a:p>
                      <a:r>
                        <a:rPr lang="hr-HR" sz="1400" dirty="0"/>
                        <a:t>5</a:t>
                      </a:r>
                    </a:p>
                  </a:txBody>
                  <a:tcPr marL="91439" marR="91439"/>
                </a:tc>
                <a:tc>
                  <a:txBody>
                    <a:bodyPr/>
                    <a:lstStyle/>
                    <a:p>
                      <a:r>
                        <a:rPr lang="hr-HR" sz="1400" dirty="0"/>
                        <a:t>39</a:t>
                      </a:r>
                    </a:p>
                  </a:txBody>
                  <a:tcPr marL="91439" marR="91439"/>
                </a:tc>
                <a:tc>
                  <a:txBody>
                    <a:bodyPr/>
                    <a:lstStyle/>
                    <a:p>
                      <a:r>
                        <a:rPr lang="hr-HR" sz="1400" dirty="0"/>
                        <a:t>42</a:t>
                      </a:r>
                    </a:p>
                  </a:txBody>
                  <a:tcPr marL="91439" marR="91439"/>
                </a:tc>
                <a:tc>
                  <a:txBody>
                    <a:bodyPr/>
                    <a:lstStyle/>
                    <a:p>
                      <a:r>
                        <a:rPr lang="hr-HR" sz="1400" dirty="0"/>
                        <a:t>25</a:t>
                      </a:r>
                    </a:p>
                  </a:txBody>
                  <a:tcPr marL="91439" marR="91439"/>
                </a:tc>
                <a:extLst>
                  <a:ext uri="{0D108BD9-81ED-4DB2-BD59-A6C34878D82A}">
                    <a16:rowId xmlns:a16="http://schemas.microsoft.com/office/drawing/2014/main" val="10005"/>
                  </a:ext>
                </a:extLst>
              </a:tr>
              <a:tr h="284388">
                <a:tc>
                  <a:txBody>
                    <a:bodyPr/>
                    <a:lstStyle/>
                    <a:p>
                      <a:r>
                        <a:rPr lang="hr-HR" sz="1400" dirty="0"/>
                        <a:t>6</a:t>
                      </a:r>
                    </a:p>
                  </a:txBody>
                  <a:tcPr marL="91439" marR="91439"/>
                </a:tc>
                <a:tc>
                  <a:txBody>
                    <a:bodyPr/>
                    <a:lstStyle/>
                    <a:p>
                      <a:r>
                        <a:rPr lang="hr-HR" sz="1400" dirty="0"/>
                        <a:t>37</a:t>
                      </a:r>
                    </a:p>
                  </a:txBody>
                  <a:tcPr marL="91439" marR="91439"/>
                </a:tc>
                <a:tc>
                  <a:txBody>
                    <a:bodyPr/>
                    <a:lstStyle/>
                    <a:p>
                      <a:r>
                        <a:rPr lang="hr-HR" sz="1400" dirty="0"/>
                        <a:t>44</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6"/>
                  </a:ext>
                </a:extLst>
              </a:tr>
              <a:tr h="284388">
                <a:tc>
                  <a:txBody>
                    <a:bodyPr/>
                    <a:lstStyle/>
                    <a:p>
                      <a:r>
                        <a:rPr lang="hr-HR" sz="1400" dirty="0"/>
                        <a:t>7</a:t>
                      </a:r>
                    </a:p>
                  </a:txBody>
                  <a:tcPr marL="91439" marR="91439"/>
                </a:tc>
                <a:tc>
                  <a:txBody>
                    <a:bodyPr/>
                    <a:lstStyle/>
                    <a:p>
                      <a:r>
                        <a:rPr lang="hr-HR" sz="1400" dirty="0"/>
                        <a:t>38</a:t>
                      </a:r>
                    </a:p>
                  </a:txBody>
                  <a:tcPr marL="91439" marR="91439"/>
                </a:tc>
                <a:tc>
                  <a:txBody>
                    <a:bodyPr/>
                    <a:lstStyle/>
                    <a:p>
                      <a:r>
                        <a:rPr lang="hr-HR" sz="1400" dirty="0"/>
                        <a:t>40</a:t>
                      </a:r>
                    </a:p>
                  </a:txBody>
                  <a:tcPr marL="91439" marR="91439"/>
                </a:tc>
                <a:tc>
                  <a:txBody>
                    <a:bodyPr/>
                    <a:lstStyle/>
                    <a:p>
                      <a:r>
                        <a:rPr lang="hr-HR" sz="1400" dirty="0"/>
                        <a:t>20</a:t>
                      </a:r>
                    </a:p>
                  </a:txBody>
                  <a:tcPr marL="91439" marR="91439"/>
                </a:tc>
                <a:extLst>
                  <a:ext uri="{0D108BD9-81ED-4DB2-BD59-A6C34878D82A}">
                    <a16:rowId xmlns:a16="http://schemas.microsoft.com/office/drawing/2014/main" val="10007"/>
                  </a:ext>
                </a:extLst>
              </a:tr>
              <a:tr h="284388">
                <a:tc>
                  <a:txBody>
                    <a:bodyPr/>
                    <a:lstStyle/>
                    <a:p>
                      <a:r>
                        <a:rPr lang="hr-HR" sz="1400" dirty="0"/>
                        <a:t>8</a:t>
                      </a:r>
                    </a:p>
                  </a:txBody>
                  <a:tcPr marL="91439" marR="91439"/>
                </a:tc>
                <a:tc>
                  <a:txBody>
                    <a:bodyPr/>
                    <a:lstStyle/>
                    <a:p>
                      <a:r>
                        <a:rPr lang="hr-HR" sz="1400" dirty="0"/>
                        <a:t>39</a:t>
                      </a:r>
                    </a:p>
                  </a:txBody>
                  <a:tcPr marL="91439" marR="91439"/>
                </a:tc>
                <a:tc>
                  <a:txBody>
                    <a:bodyPr/>
                    <a:lstStyle/>
                    <a:p>
                      <a:r>
                        <a:rPr lang="hr-HR" sz="1400" dirty="0"/>
                        <a:t>41</a:t>
                      </a:r>
                    </a:p>
                  </a:txBody>
                  <a:tcPr marL="91439" marR="91439"/>
                </a:tc>
                <a:tc>
                  <a:txBody>
                    <a:bodyPr/>
                    <a:lstStyle/>
                    <a:p>
                      <a:r>
                        <a:rPr lang="hr-HR" sz="1400" dirty="0"/>
                        <a:t>25</a:t>
                      </a:r>
                    </a:p>
                  </a:txBody>
                  <a:tcPr marL="91439" marR="91439"/>
                </a:tc>
                <a:extLst>
                  <a:ext uri="{0D108BD9-81ED-4DB2-BD59-A6C34878D82A}">
                    <a16:rowId xmlns:a16="http://schemas.microsoft.com/office/drawing/2014/main" val="10008"/>
                  </a:ext>
                </a:extLst>
              </a:tr>
              <a:tr h="284388">
                <a:tc>
                  <a:txBody>
                    <a:bodyPr/>
                    <a:lstStyle/>
                    <a:p>
                      <a:r>
                        <a:rPr lang="hr-HR" sz="1400" dirty="0"/>
                        <a:t>9</a:t>
                      </a:r>
                    </a:p>
                  </a:txBody>
                  <a:tcPr marL="91439" marR="91439"/>
                </a:tc>
                <a:tc>
                  <a:txBody>
                    <a:bodyPr/>
                    <a:lstStyle/>
                    <a:p>
                      <a:r>
                        <a:rPr lang="hr-HR" sz="1400" dirty="0"/>
                        <a:t>35</a:t>
                      </a:r>
                    </a:p>
                  </a:txBody>
                  <a:tcPr marL="91439" marR="91439"/>
                </a:tc>
                <a:tc>
                  <a:txBody>
                    <a:bodyPr/>
                    <a:lstStyle/>
                    <a:p>
                      <a:r>
                        <a:rPr lang="hr-HR" sz="1400" dirty="0"/>
                        <a:t>39</a:t>
                      </a:r>
                    </a:p>
                  </a:txBody>
                  <a:tcPr marL="91439" marR="91439"/>
                </a:tc>
                <a:tc>
                  <a:txBody>
                    <a:bodyPr/>
                    <a:lstStyle/>
                    <a:p>
                      <a:r>
                        <a:rPr lang="hr-HR" sz="1400" dirty="0"/>
                        <a:t>24</a:t>
                      </a:r>
                    </a:p>
                  </a:txBody>
                  <a:tcPr marL="91439" marR="91439"/>
                </a:tc>
                <a:extLst>
                  <a:ext uri="{0D108BD9-81ED-4DB2-BD59-A6C34878D82A}">
                    <a16:rowId xmlns:a16="http://schemas.microsoft.com/office/drawing/2014/main" val="10009"/>
                  </a:ext>
                </a:extLst>
              </a:tr>
              <a:tr h="284388">
                <a:tc>
                  <a:txBody>
                    <a:bodyPr/>
                    <a:lstStyle/>
                    <a:p>
                      <a:r>
                        <a:rPr lang="hr-HR" sz="1400" dirty="0"/>
                        <a:t>10</a:t>
                      </a:r>
                    </a:p>
                  </a:txBody>
                  <a:tcPr marL="91439" marR="91439"/>
                </a:tc>
                <a:tc>
                  <a:txBody>
                    <a:bodyPr/>
                    <a:lstStyle/>
                    <a:p>
                      <a:r>
                        <a:rPr lang="hr-HR" sz="1400" dirty="0"/>
                        <a:t>37</a:t>
                      </a:r>
                    </a:p>
                  </a:txBody>
                  <a:tcPr marL="91439" marR="91439"/>
                </a:tc>
                <a:tc>
                  <a:txBody>
                    <a:bodyPr/>
                    <a:lstStyle/>
                    <a:p>
                      <a:r>
                        <a:rPr lang="hr-HR" sz="1400" dirty="0"/>
                        <a:t>40</a:t>
                      </a:r>
                    </a:p>
                  </a:txBody>
                  <a:tcPr marL="91439" marR="91439"/>
                </a:tc>
                <a:tc>
                  <a:txBody>
                    <a:bodyPr/>
                    <a:lstStyle/>
                    <a:p>
                      <a:r>
                        <a:rPr lang="hr-HR" sz="1400" dirty="0"/>
                        <a:t>23</a:t>
                      </a:r>
                    </a:p>
                  </a:txBody>
                  <a:tcPr marL="91439" marR="91439"/>
                </a:tc>
                <a:extLst>
                  <a:ext uri="{0D108BD9-81ED-4DB2-BD59-A6C34878D82A}">
                    <a16:rowId xmlns:a16="http://schemas.microsoft.com/office/drawing/2014/main" val="10010"/>
                  </a:ext>
                </a:extLst>
              </a:tr>
            </a:tbl>
          </a:graphicData>
        </a:graphic>
      </p:graphicFrame>
      <p:sp>
        <p:nvSpPr>
          <p:cNvPr id="7" name="Right Arrow 6"/>
          <p:cNvSpPr/>
          <p:nvPr/>
        </p:nvSpPr>
        <p:spPr>
          <a:xfrm>
            <a:off x="4576376" y="3071821"/>
            <a:ext cx="599282"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5" name="Picture 4"/>
          <p:cNvPicPr>
            <a:picLocks noChangeAspect="1"/>
          </p:cNvPicPr>
          <p:nvPr/>
        </p:nvPicPr>
        <p:blipFill>
          <a:blip r:embed="rId3"/>
          <a:stretch>
            <a:fillRect/>
          </a:stretch>
        </p:blipFill>
        <p:spPr>
          <a:xfrm>
            <a:off x="5453261" y="1890329"/>
            <a:ext cx="5169856" cy="3456732"/>
          </a:xfrm>
          <a:prstGeom prst="rect">
            <a:avLst/>
          </a:prstGeom>
        </p:spPr>
      </p:pic>
      <p:sp>
        <p:nvSpPr>
          <p:cNvPr id="9" name="Oval Callout 8"/>
          <p:cNvSpPr/>
          <p:nvPr/>
        </p:nvSpPr>
        <p:spPr>
          <a:xfrm>
            <a:off x="7005433" y="874578"/>
            <a:ext cx="3052968" cy="1015751"/>
          </a:xfrm>
          <a:prstGeom prst="wedgeEllipseCallout">
            <a:avLst>
              <a:gd name="adj1" fmla="val -26812"/>
              <a:gd name="adj2" fmla="val 9794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Is there a statistically significant difference somewhere?</a:t>
            </a:r>
          </a:p>
        </p:txBody>
      </p:sp>
      <p:sp>
        <p:nvSpPr>
          <p:cNvPr id="10" name="Oval Callout 9"/>
          <p:cNvSpPr/>
          <p:nvPr/>
        </p:nvSpPr>
        <p:spPr>
          <a:xfrm>
            <a:off x="9854275" y="2239269"/>
            <a:ext cx="2193983" cy="1332066"/>
          </a:xfrm>
          <a:prstGeom prst="wedgeEllipseCallout">
            <a:avLst>
              <a:gd name="adj1" fmla="val -38876"/>
              <a:gd name="adj2" fmla="val 1389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Is voice</a:t>
            </a:r>
            <a:r>
              <a:rPr lang="hr-HR" dirty="0"/>
              <a:t> </a:t>
            </a:r>
            <a:r>
              <a:rPr lang="en-US" dirty="0"/>
              <a:t>control the most efficient modality?</a:t>
            </a:r>
          </a:p>
        </p:txBody>
      </p:sp>
      <p:sp>
        <p:nvSpPr>
          <p:cNvPr id="11" name="Oval Callout 10"/>
          <p:cNvSpPr/>
          <p:nvPr/>
        </p:nvSpPr>
        <p:spPr>
          <a:xfrm>
            <a:off x="4999008" y="5465216"/>
            <a:ext cx="2193983" cy="1332066"/>
          </a:xfrm>
          <a:prstGeom prst="wedgeEllipseCallout">
            <a:avLst>
              <a:gd name="adj1" fmla="val 75933"/>
              <a:gd name="adj2" fmla="val -6637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Can we claim that head tracking is the worst</a:t>
            </a:r>
            <a:r>
              <a:rPr lang="hr-HR" dirty="0"/>
              <a:t>?</a:t>
            </a:r>
            <a:endParaRPr lang="en-US" dirty="0"/>
          </a:p>
        </p:txBody>
      </p:sp>
    </p:spTree>
    <p:extLst>
      <p:ext uri="{BB962C8B-B14F-4D97-AF65-F5344CB8AC3E}">
        <p14:creationId xmlns:p14="http://schemas.microsoft.com/office/powerpoint/2010/main" val="8400548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a:t>
            </a:r>
            <a:endParaRPr lang="en-US" sz="4800" dirty="0"/>
          </a:p>
        </p:txBody>
      </p:sp>
      <p:sp>
        <p:nvSpPr>
          <p:cNvPr id="3" name="TextBox 2"/>
          <p:cNvSpPr txBox="1"/>
          <p:nvPr/>
        </p:nvSpPr>
        <p:spPr>
          <a:xfrm>
            <a:off x="399229" y="942941"/>
            <a:ext cx="11222793" cy="2062103"/>
          </a:xfrm>
          <a:prstGeom prst="rect">
            <a:avLst/>
          </a:prstGeom>
          <a:noFill/>
        </p:spPr>
        <p:txBody>
          <a:bodyPr wrap="square" rtlCol="0">
            <a:spAutoFit/>
          </a:bodyPr>
          <a:lstStyle/>
          <a:p>
            <a:pPr marL="457200" indent="-457200">
              <a:buFont typeface="Arial" panose="020B0604020202020204" pitchFamily="34" charset="0"/>
              <a:buChar char="•"/>
            </a:pPr>
            <a:r>
              <a:rPr lang="en-US" sz="3200" b="1" dirty="0"/>
              <a:t>Running One-Way RM ANOVA</a:t>
            </a:r>
          </a:p>
          <a:p>
            <a:pPr marL="914400" lvl="1" indent="-457200">
              <a:buFont typeface="Calibri" panose="020F0502020204030204" pitchFamily="34" charset="0"/>
              <a:buChar char="−"/>
            </a:pPr>
            <a:r>
              <a:rPr lang="en-US" sz="2400" dirty="0"/>
              <a:t>First, determine whether </a:t>
            </a:r>
            <a:r>
              <a:rPr lang="en-US" sz="2400" b="1" dirty="0" err="1">
                <a:solidFill>
                  <a:srgbClr val="FF0000"/>
                </a:solidFill>
              </a:rPr>
              <a:t>sphericity</a:t>
            </a:r>
            <a:r>
              <a:rPr lang="en-US" sz="2400" dirty="0">
                <a:solidFill>
                  <a:srgbClr val="FF0000"/>
                </a:solidFill>
              </a:rPr>
              <a:t> </a:t>
            </a:r>
            <a:r>
              <a:rPr lang="en-US" sz="2400" dirty="0"/>
              <a:t>has been violated </a:t>
            </a:r>
          </a:p>
          <a:p>
            <a:pPr marL="914400" lvl="1" indent="-457200">
              <a:buFont typeface="Calibri" panose="020F0502020204030204" pitchFamily="34" charset="0"/>
              <a:buChar char="−"/>
            </a:pPr>
            <a:r>
              <a:rPr lang="en-US" sz="2400" dirty="0"/>
              <a:t>The violation of </a:t>
            </a:r>
            <a:r>
              <a:rPr lang="en-US" sz="2400" dirty="0" err="1"/>
              <a:t>sphericity</a:t>
            </a:r>
            <a:r>
              <a:rPr lang="en-US" sz="2400" dirty="0"/>
              <a:t> is serious problem for the RM ANOVA, causing the test to become too liberal </a:t>
            </a:r>
          </a:p>
          <a:p>
            <a:pPr marL="914400" lvl="1" indent="-457200">
              <a:buFont typeface="Calibri" panose="020F0502020204030204" pitchFamily="34" charset="0"/>
              <a:buChar char="−"/>
            </a:pPr>
            <a:r>
              <a:rPr lang="en-US" sz="2400" dirty="0"/>
              <a:t>If violations of </a:t>
            </a:r>
            <a:r>
              <a:rPr lang="en-US" sz="2400" dirty="0" err="1"/>
              <a:t>sphericity</a:t>
            </a:r>
            <a:r>
              <a:rPr lang="en-US" sz="2400" dirty="0"/>
              <a:t> do occur, applying </a:t>
            </a:r>
            <a:r>
              <a:rPr lang="en-US" sz="2400" dirty="0">
                <a:solidFill>
                  <a:srgbClr val="0070C0"/>
                </a:solidFill>
              </a:rPr>
              <a:t>a correction factor</a:t>
            </a:r>
            <a:r>
              <a:rPr lang="en-US" sz="2400" dirty="0"/>
              <a:t> is necessary  </a:t>
            </a:r>
          </a:p>
        </p:txBody>
      </p:sp>
      <p:sp>
        <p:nvSpPr>
          <p:cNvPr id="12" name="TextBox 11"/>
          <p:cNvSpPr txBox="1"/>
          <p:nvPr/>
        </p:nvSpPr>
        <p:spPr>
          <a:xfrm>
            <a:off x="399229" y="3253041"/>
            <a:ext cx="11222793" cy="1323439"/>
          </a:xfrm>
          <a:prstGeom prst="rect">
            <a:avLst/>
          </a:prstGeom>
          <a:noFill/>
        </p:spPr>
        <p:txBody>
          <a:bodyPr wrap="square" rtlCol="0">
            <a:spAutoFit/>
          </a:bodyPr>
          <a:lstStyle/>
          <a:p>
            <a:pPr marL="457200" indent="-457200">
              <a:buFont typeface="Arial" panose="020B0604020202020204" pitchFamily="34" charset="0"/>
              <a:buChar char="•"/>
            </a:pPr>
            <a:r>
              <a:rPr lang="en-US" sz="3200" b="1" dirty="0" err="1"/>
              <a:t>Mauchly's</a:t>
            </a:r>
            <a:r>
              <a:rPr lang="en-US" sz="3200" b="1" dirty="0"/>
              <a:t> Test of </a:t>
            </a:r>
            <a:r>
              <a:rPr lang="en-US" sz="3200" b="1" dirty="0" err="1"/>
              <a:t>Sphericity</a:t>
            </a:r>
            <a:r>
              <a:rPr lang="en-US" sz="2400" dirty="0"/>
              <a:t> </a:t>
            </a:r>
          </a:p>
          <a:p>
            <a:pPr marL="914400" lvl="1" indent="-457200">
              <a:buFont typeface="Calibri" panose="020F0502020204030204" pitchFamily="34" charset="0"/>
              <a:buChar char="−"/>
            </a:pPr>
            <a:r>
              <a:rPr lang="en-US" sz="2400" dirty="0"/>
              <a:t>Integral part of the RM ANOVA run (e.g., in SPSS)</a:t>
            </a:r>
          </a:p>
          <a:p>
            <a:pPr marL="914400" lvl="1" indent="-457200">
              <a:buFont typeface="Calibri" panose="020F0502020204030204" pitchFamily="34" charset="0"/>
              <a:buChar char="−"/>
            </a:pPr>
            <a:r>
              <a:rPr lang="en-US" sz="2400" dirty="0"/>
              <a:t>If statistically significant (p &lt; .05), </a:t>
            </a:r>
            <a:r>
              <a:rPr lang="en-US" sz="2400" dirty="0" err="1"/>
              <a:t>sphericity</a:t>
            </a:r>
            <a:r>
              <a:rPr lang="en-US" sz="2400" dirty="0"/>
              <a:t> has been violated</a:t>
            </a:r>
          </a:p>
        </p:txBody>
      </p:sp>
      <p:pic>
        <p:nvPicPr>
          <p:cNvPr id="13" name="Picture 12"/>
          <p:cNvPicPr>
            <a:picLocks noChangeAspect="1"/>
          </p:cNvPicPr>
          <p:nvPr/>
        </p:nvPicPr>
        <p:blipFill rotWithShape="1">
          <a:blip r:embed="rId3"/>
          <a:srcRect l="346" t="102" r="-346" b="42584"/>
          <a:stretch/>
        </p:blipFill>
        <p:spPr>
          <a:xfrm>
            <a:off x="618485" y="4751326"/>
            <a:ext cx="8585043" cy="1599278"/>
          </a:xfrm>
          <a:prstGeom prst="rect">
            <a:avLst/>
          </a:prstGeom>
        </p:spPr>
      </p:pic>
      <p:sp>
        <p:nvSpPr>
          <p:cNvPr id="14" name="TextBox 13"/>
          <p:cNvSpPr txBox="1"/>
          <p:nvPr/>
        </p:nvSpPr>
        <p:spPr>
          <a:xfrm>
            <a:off x="2620166" y="4993042"/>
            <a:ext cx="1161826" cy="369332"/>
          </a:xfrm>
          <a:prstGeom prst="rect">
            <a:avLst/>
          </a:prstGeom>
          <a:solidFill>
            <a:srgbClr val="FF0000"/>
          </a:solidFill>
        </p:spPr>
        <p:txBody>
          <a:bodyPr wrap="square" rtlCol="0">
            <a:spAutoFit/>
          </a:bodyPr>
          <a:lstStyle/>
          <a:p>
            <a:r>
              <a:rPr lang="hr-HR" dirty="0">
                <a:solidFill>
                  <a:schemeClr val="bg1"/>
                </a:solidFill>
              </a:rPr>
              <a:t>IBM SPSS</a:t>
            </a:r>
          </a:p>
        </p:txBody>
      </p:sp>
      <p:sp>
        <p:nvSpPr>
          <p:cNvPr id="15" name="Rectangle 14"/>
          <p:cNvSpPr/>
          <p:nvPr/>
        </p:nvSpPr>
        <p:spPr>
          <a:xfrm>
            <a:off x="2352294" y="5679314"/>
            <a:ext cx="3509009" cy="953216"/>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6" name="Rectangle 15"/>
          <p:cNvSpPr/>
          <p:nvPr/>
        </p:nvSpPr>
        <p:spPr>
          <a:xfrm>
            <a:off x="6010625" y="5679314"/>
            <a:ext cx="3192903" cy="953216"/>
          </a:xfrm>
          <a:prstGeom prst="rect">
            <a:avLst/>
          </a:prstGeom>
          <a:noFill/>
          <a:ln w="412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7" name="Freeform 16"/>
          <p:cNvSpPr/>
          <p:nvPr/>
        </p:nvSpPr>
        <p:spPr>
          <a:xfrm>
            <a:off x="7537414" y="3044952"/>
            <a:ext cx="1852460" cy="2505456"/>
          </a:xfrm>
          <a:custGeom>
            <a:avLst/>
            <a:gdLst>
              <a:gd name="connsiteX0" fmla="*/ 271562 w 1852460"/>
              <a:gd name="connsiteY0" fmla="*/ 0 h 2505456"/>
              <a:gd name="connsiteX1" fmla="*/ 79538 w 1852460"/>
              <a:gd name="connsiteY1" fmla="*/ 594360 h 2505456"/>
              <a:gd name="connsiteX2" fmla="*/ 1423706 w 1852460"/>
              <a:gd name="connsiteY2" fmla="*/ 1033272 h 2505456"/>
              <a:gd name="connsiteX3" fmla="*/ 1789466 w 1852460"/>
              <a:gd name="connsiteY3" fmla="*/ 1444752 h 2505456"/>
              <a:gd name="connsiteX4" fmla="*/ 289850 w 1852460"/>
              <a:gd name="connsiteY4" fmla="*/ 1709928 h 2505456"/>
              <a:gd name="connsiteX5" fmla="*/ 683042 w 1852460"/>
              <a:gd name="connsiteY5" fmla="*/ 2505456 h 2505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2460" h="2505456">
                <a:moveTo>
                  <a:pt x="271562" y="0"/>
                </a:moveTo>
                <a:cubicBezTo>
                  <a:pt x="79538" y="211074"/>
                  <a:pt x="-112486" y="422148"/>
                  <a:pt x="79538" y="594360"/>
                </a:cubicBezTo>
                <a:cubicBezTo>
                  <a:pt x="271562" y="766572"/>
                  <a:pt x="1138718" y="891540"/>
                  <a:pt x="1423706" y="1033272"/>
                </a:cubicBezTo>
                <a:cubicBezTo>
                  <a:pt x="1708694" y="1175004"/>
                  <a:pt x="1978442" y="1331976"/>
                  <a:pt x="1789466" y="1444752"/>
                </a:cubicBezTo>
                <a:cubicBezTo>
                  <a:pt x="1600490" y="1557528"/>
                  <a:pt x="474254" y="1533144"/>
                  <a:pt x="289850" y="1709928"/>
                </a:cubicBezTo>
                <a:cubicBezTo>
                  <a:pt x="105446" y="1886712"/>
                  <a:pt x="394244" y="2196084"/>
                  <a:pt x="683042" y="2505456"/>
                </a:cubicBezTo>
              </a:path>
            </a:pathLst>
          </a:custGeom>
          <a:noFill/>
          <a:ln w="28575">
            <a:solidFill>
              <a:srgbClr val="00B0F0"/>
            </a:solidFill>
            <a:headEnd type="ova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8" name="TextBox 17"/>
          <p:cNvSpPr txBox="1"/>
          <p:nvPr/>
        </p:nvSpPr>
        <p:spPr>
          <a:xfrm>
            <a:off x="9641316" y="4601205"/>
            <a:ext cx="2284666" cy="2031325"/>
          </a:xfrm>
          <a:prstGeom prst="rect">
            <a:avLst/>
          </a:prstGeom>
          <a:solidFill>
            <a:srgbClr val="FF0000"/>
          </a:solidFill>
        </p:spPr>
        <p:txBody>
          <a:bodyPr wrap="square" rtlCol="0">
            <a:spAutoFit/>
          </a:bodyPr>
          <a:lstStyle/>
          <a:p>
            <a:r>
              <a:rPr lang="en-US" dirty="0">
                <a:solidFill>
                  <a:schemeClr val="bg1"/>
                </a:solidFill>
              </a:rPr>
              <a:t>In this case, </a:t>
            </a:r>
            <a:r>
              <a:rPr lang="en-US" dirty="0" err="1">
                <a:solidFill>
                  <a:schemeClr val="bg1"/>
                </a:solidFill>
              </a:rPr>
              <a:t>Mauchly's</a:t>
            </a:r>
            <a:r>
              <a:rPr lang="en-US" dirty="0">
                <a:solidFill>
                  <a:schemeClr val="bg1"/>
                </a:solidFill>
              </a:rPr>
              <a:t> Test indicated that the assumption of </a:t>
            </a:r>
            <a:r>
              <a:rPr lang="en-US" dirty="0" err="1">
                <a:solidFill>
                  <a:schemeClr val="bg1"/>
                </a:solidFill>
              </a:rPr>
              <a:t>sphericity</a:t>
            </a:r>
            <a:r>
              <a:rPr lang="en-US" dirty="0">
                <a:solidFill>
                  <a:schemeClr val="bg1"/>
                </a:solidFill>
              </a:rPr>
              <a:t> had not been violated,</a:t>
            </a:r>
            <a:br>
              <a:rPr lang="en-US" dirty="0">
                <a:solidFill>
                  <a:schemeClr val="bg1"/>
                </a:solidFill>
              </a:rPr>
            </a:br>
            <a:r>
              <a:rPr lang="en-US" dirty="0">
                <a:solidFill>
                  <a:schemeClr val="bg1"/>
                </a:solidFill>
              </a:rPr>
              <a:t> χ</a:t>
            </a:r>
            <a:r>
              <a:rPr lang="en-US" baseline="30000" dirty="0">
                <a:solidFill>
                  <a:schemeClr val="bg1"/>
                </a:solidFill>
              </a:rPr>
              <a:t>2</a:t>
            </a:r>
            <a:r>
              <a:rPr lang="en-US" dirty="0">
                <a:solidFill>
                  <a:schemeClr val="bg1"/>
                </a:solidFill>
              </a:rPr>
              <a:t>(2) = 3.464, </a:t>
            </a:r>
            <a:br>
              <a:rPr lang="en-US" dirty="0">
                <a:solidFill>
                  <a:schemeClr val="bg1"/>
                </a:solidFill>
              </a:rPr>
            </a:br>
            <a:r>
              <a:rPr lang="en-US" i="1" dirty="0">
                <a:solidFill>
                  <a:schemeClr val="bg1"/>
                </a:solidFill>
              </a:rPr>
              <a:t>p</a:t>
            </a:r>
            <a:r>
              <a:rPr lang="en-US" dirty="0">
                <a:solidFill>
                  <a:schemeClr val="bg1"/>
                </a:solidFill>
              </a:rPr>
              <a:t> = .188 &gt; .</a:t>
            </a:r>
            <a:r>
              <a:rPr lang="hr-HR" dirty="0">
                <a:solidFill>
                  <a:schemeClr val="bg1"/>
                </a:solidFill>
              </a:rPr>
              <a:t>0</a:t>
            </a:r>
            <a:r>
              <a:rPr lang="en-US" dirty="0">
                <a:solidFill>
                  <a:schemeClr val="bg1"/>
                </a:solidFill>
              </a:rPr>
              <a:t>5.</a:t>
            </a:r>
          </a:p>
        </p:txBody>
      </p:sp>
      <p:sp>
        <p:nvSpPr>
          <p:cNvPr id="19" name="Right Arrow 18"/>
          <p:cNvSpPr/>
          <p:nvPr/>
        </p:nvSpPr>
        <p:spPr>
          <a:xfrm>
            <a:off x="8997060" y="4784569"/>
            <a:ext cx="599282"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34405352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Empirical </a:t>
            </a:r>
            <a:r>
              <a:rPr lang="hr-HR" sz="4800" dirty="0"/>
              <a:t>HCI </a:t>
            </a:r>
            <a:r>
              <a:rPr lang="en-US" sz="4800" dirty="0"/>
              <a:t>research – variables </a:t>
            </a:r>
          </a:p>
        </p:txBody>
      </p:sp>
      <p:sp>
        <p:nvSpPr>
          <p:cNvPr id="3" name="TextBox 2"/>
          <p:cNvSpPr txBox="1"/>
          <p:nvPr/>
        </p:nvSpPr>
        <p:spPr>
          <a:xfrm>
            <a:off x="415637" y="1101436"/>
            <a:ext cx="11357263" cy="5386090"/>
          </a:xfrm>
          <a:prstGeom prst="rect">
            <a:avLst/>
          </a:prstGeom>
          <a:noFill/>
        </p:spPr>
        <p:txBody>
          <a:bodyPr wrap="square" rtlCol="0">
            <a:spAutoFit/>
          </a:bodyPr>
          <a:lstStyle/>
          <a:p>
            <a:pPr marL="285750" indent="-285750">
              <a:buFont typeface="Arial" panose="020B0604020202020204" pitchFamily="34" charset="0"/>
              <a:buChar char="•"/>
            </a:pPr>
            <a:r>
              <a:rPr lang="en-US" sz="3600" b="1" dirty="0"/>
              <a:t>Dependent</a:t>
            </a:r>
            <a:r>
              <a:rPr lang="hr-HR" sz="3600" b="1" dirty="0"/>
              <a:t> </a:t>
            </a:r>
            <a:r>
              <a:rPr lang="en-US" sz="3600" b="1" dirty="0"/>
              <a:t>variable</a:t>
            </a:r>
          </a:p>
          <a:p>
            <a:pPr marL="742950" lvl="1" indent="-285750">
              <a:buFont typeface="Arial" panose="020B0604020202020204" pitchFamily="34" charset="0"/>
              <a:buChar char="•"/>
            </a:pPr>
            <a:endParaRPr lang="hr-HR" sz="2800" dirty="0"/>
          </a:p>
          <a:p>
            <a:pPr marL="914400" lvl="1" indent="-457200">
              <a:buFont typeface="Calibri" panose="020F0502020204030204" pitchFamily="34" charset="0"/>
              <a:buChar char="−"/>
            </a:pPr>
            <a:r>
              <a:rPr lang="en-US" sz="2800" dirty="0"/>
              <a:t>measured human behavior</a:t>
            </a:r>
            <a:endParaRPr lang="hr-HR" sz="2800" dirty="0"/>
          </a:p>
          <a:p>
            <a:pPr marL="914400" lvl="1" indent="-457200">
              <a:buFont typeface="Calibri" panose="020F0502020204030204" pitchFamily="34" charset="0"/>
              <a:buChar char="−"/>
            </a:pPr>
            <a:r>
              <a:rPr lang="en-US" sz="2800" dirty="0"/>
              <a:t>most commonly</a:t>
            </a:r>
            <a:r>
              <a:rPr lang="hr-HR" sz="2800" dirty="0"/>
              <a:t> </a:t>
            </a:r>
            <a:r>
              <a:rPr lang="en-US" sz="2800" dirty="0"/>
              <a:t>relate to speed and accuracy, with speed often reported in its</a:t>
            </a:r>
            <a:r>
              <a:rPr lang="hr-HR" sz="2800" dirty="0"/>
              <a:t> </a:t>
            </a:r>
            <a:r>
              <a:rPr lang="en-US" sz="2800" dirty="0"/>
              <a:t>reciprocal form</a:t>
            </a:r>
            <a:r>
              <a:rPr lang="hr-HR" sz="2800" dirty="0"/>
              <a:t> – </a:t>
            </a:r>
            <a:r>
              <a:rPr lang="en-US" sz="2800" dirty="0"/>
              <a:t>time</a:t>
            </a:r>
            <a:r>
              <a:rPr lang="hr-HR" sz="2800" dirty="0"/>
              <a:t> (</a:t>
            </a:r>
            <a:r>
              <a:rPr lang="en-US" sz="2800" dirty="0"/>
              <a:t>task completion</a:t>
            </a:r>
            <a:r>
              <a:rPr lang="hr-HR" sz="2800" dirty="0"/>
              <a:t> time) </a:t>
            </a:r>
            <a:r>
              <a:rPr lang="en-US" sz="2800" dirty="0"/>
              <a:t> </a:t>
            </a:r>
            <a:endParaRPr lang="hr-HR" sz="2800" dirty="0"/>
          </a:p>
          <a:p>
            <a:pPr marL="914400" lvl="1" indent="-457200">
              <a:buFont typeface="Calibri" panose="020F0502020204030204" pitchFamily="34" charset="0"/>
              <a:buChar char="−"/>
            </a:pPr>
            <a:endParaRPr lang="hr-HR" sz="2800" dirty="0"/>
          </a:p>
          <a:p>
            <a:pPr marL="914400" lvl="1" indent="-457200">
              <a:buFont typeface="Calibri" panose="020F0502020204030204" pitchFamily="34" charset="0"/>
              <a:buChar char="−"/>
            </a:pPr>
            <a:r>
              <a:rPr lang="en-US" sz="2800" dirty="0"/>
              <a:t>Any</a:t>
            </a:r>
            <a:r>
              <a:rPr lang="hr-HR" sz="2800" dirty="0"/>
              <a:t> </a:t>
            </a:r>
            <a:r>
              <a:rPr lang="en-US" sz="2800" dirty="0"/>
              <a:t>observable, measurable aspect of human behavior is a potential dependent variable</a:t>
            </a:r>
            <a:endParaRPr lang="hr-HR" sz="2800" dirty="0"/>
          </a:p>
          <a:p>
            <a:pPr marL="914400" lvl="1" indent="-457200">
              <a:buFont typeface="Calibri" panose="020F0502020204030204" pitchFamily="34" charset="0"/>
              <a:buChar char="−"/>
            </a:pPr>
            <a:endParaRPr lang="en-US" sz="2800" dirty="0"/>
          </a:p>
          <a:p>
            <a:pPr marL="914400" lvl="1" indent="-457200">
              <a:buFont typeface="Calibri" panose="020F0502020204030204" pitchFamily="34" charset="0"/>
              <a:buChar char="−"/>
            </a:pPr>
            <a:r>
              <a:rPr lang="hr-HR" sz="2800" dirty="0"/>
              <a:t>More </a:t>
            </a:r>
            <a:r>
              <a:rPr lang="en-US" sz="2800" dirty="0"/>
              <a:t>example</a:t>
            </a:r>
            <a:r>
              <a:rPr lang="hr-HR" sz="2800" dirty="0"/>
              <a:t>s:</a:t>
            </a:r>
            <a:r>
              <a:rPr lang="en-US" sz="2800" dirty="0"/>
              <a:t> preparation time, action time, throughput, gaze</a:t>
            </a:r>
            <a:r>
              <a:rPr lang="hr-HR" sz="2800" dirty="0"/>
              <a:t> </a:t>
            </a:r>
            <a:r>
              <a:rPr lang="en-US" sz="2800" dirty="0"/>
              <a:t>shifts, mouse-to-keyboard hand transitions, presses of backspace, target re-entries,</a:t>
            </a:r>
            <a:r>
              <a:rPr lang="hr-HR" sz="2800" dirty="0"/>
              <a:t> </a:t>
            </a:r>
            <a:r>
              <a:rPr lang="en-US" sz="2800" dirty="0"/>
              <a:t>key actions, </a:t>
            </a:r>
            <a:r>
              <a:rPr lang="en-US" sz="2800" dirty="0" err="1"/>
              <a:t>etc</a:t>
            </a:r>
            <a:r>
              <a:rPr lang="hr-HR" sz="2800" dirty="0"/>
              <a:t>.</a:t>
            </a:r>
          </a:p>
        </p:txBody>
      </p:sp>
    </p:spTree>
    <p:extLst>
      <p:ext uri="{BB962C8B-B14F-4D97-AF65-F5344CB8AC3E}">
        <p14:creationId xmlns:p14="http://schemas.microsoft.com/office/powerpoint/2010/main" val="12913724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a:t>
            </a:r>
            <a:endParaRPr lang="en-US" sz="4800" dirty="0"/>
          </a:p>
        </p:txBody>
      </p:sp>
      <p:grpSp>
        <p:nvGrpSpPr>
          <p:cNvPr id="6" name="Group 5"/>
          <p:cNvGrpSpPr/>
          <p:nvPr/>
        </p:nvGrpSpPr>
        <p:grpSpPr>
          <a:xfrm>
            <a:off x="596252" y="1673249"/>
            <a:ext cx="8412666" cy="3112403"/>
            <a:chOff x="710347" y="2032227"/>
            <a:chExt cx="9150420" cy="3355826"/>
          </a:xfrm>
        </p:grpSpPr>
        <p:pic>
          <p:nvPicPr>
            <p:cNvPr id="5" name="Picture 4"/>
            <p:cNvPicPr>
              <a:picLocks noChangeAspect="1"/>
            </p:cNvPicPr>
            <p:nvPr/>
          </p:nvPicPr>
          <p:blipFill>
            <a:blip r:embed="rId3"/>
            <a:stretch>
              <a:fillRect/>
            </a:stretch>
          </p:blipFill>
          <p:spPr>
            <a:xfrm>
              <a:off x="710347" y="2032227"/>
              <a:ext cx="9150420" cy="3355826"/>
            </a:xfrm>
            <a:prstGeom prst="rect">
              <a:avLst/>
            </a:prstGeom>
            <a:ln>
              <a:noFill/>
            </a:ln>
          </p:spPr>
        </p:pic>
        <p:sp>
          <p:nvSpPr>
            <p:cNvPr id="14" name="TextBox 13"/>
            <p:cNvSpPr txBox="1"/>
            <p:nvPr/>
          </p:nvSpPr>
          <p:spPr>
            <a:xfrm>
              <a:off x="6658951" y="2298077"/>
              <a:ext cx="1161826" cy="369332"/>
            </a:xfrm>
            <a:prstGeom prst="rect">
              <a:avLst/>
            </a:prstGeom>
            <a:solidFill>
              <a:srgbClr val="FF0000"/>
            </a:solidFill>
            <a:ln>
              <a:solidFill>
                <a:srgbClr val="FF0000"/>
              </a:solidFill>
            </a:ln>
          </p:spPr>
          <p:txBody>
            <a:bodyPr wrap="square" rtlCol="0">
              <a:spAutoFit/>
            </a:bodyPr>
            <a:lstStyle/>
            <a:p>
              <a:r>
                <a:rPr lang="hr-HR" dirty="0">
                  <a:solidFill>
                    <a:schemeClr val="bg1"/>
                  </a:solidFill>
                </a:rPr>
                <a:t>IBM SPSS</a:t>
              </a:r>
            </a:p>
          </p:txBody>
        </p:sp>
        <p:sp>
          <p:nvSpPr>
            <p:cNvPr id="15" name="Rectangle 14"/>
            <p:cNvSpPr/>
            <p:nvPr/>
          </p:nvSpPr>
          <p:spPr>
            <a:xfrm>
              <a:off x="789709" y="3262137"/>
              <a:ext cx="2919846" cy="263337"/>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1" name="Rectangle 20"/>
            <p:cNvSpPr/>
            <p:nvPr/>
          </p:nvSpPr>
          <p:spPr>
            <a:xfrm>
              <a:off x="4935867" y="4265038"/>
              <a:ext cx="779133" cy="263337"/>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2" name="Rectangle 21"/>
            <p:cNvSpPr/>
            <p:nvPr/>
          </p:nvSpPr>
          <p:spPr>
            <a:xfrm>
              <a:off x="4935867" y="3278585"/>
              <a:ext cx="799915" cy="246889"/>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3" name="Rectangle 22"/>
            <p:cNvSpPr/>
            <p:nvPr/>
          </p:nvSpPr>
          <p:spPr>
            <a:xfrm>
              <a:off x="6872566" y="3278585"/>
              <a:ext cx="1679153" cy="246889"/>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4" name="Rectangle 23"/>
            <p:cNvSpPr/>
            <p:nvPr/>
          </p:nvSpPr>
          <p:spPr>
            <a:xfrm>
              <a:off x="789709" y="4265038"/>
              <a:ext cx="2919846" cy="263337"/>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pSp>
      <p:grpSp>
        <p:nvGrpSpPr>
          <p:cNvPr id="9" name="Group 8"/>
          <p:cNvGrpSpPr/>
          <p:nvPr/>
        </p:nvGrpSpPr>
        <p:grpSpPr>
          <a:xfrm>
            <a:off x="669215" y="4922720"/>
            <a:ext cx="6740964" cy="1390476"/>
            <a:chOff x="669215" y="5025081"/>
            <a:chExt cx="6740964" cy="1390476"/>
          </a:xfrm>
        </p:grpSpPr>
        <p:pic>
          <p:nvPicPr>
            <p:cNvPr id="7" name="Picture 6"/>
            <p:cNvPicPr>
              <a:picLocks noChangeAspect="1"/>
            </p:cNvPicPr>
            <p:nvPr/>
          </p:nvPicPr>
          <p:blipFill>
            <a:blip r:embed="rId4"/>
            <a:stretch>
              <a:fillRect/>
            </a:stretch>
          </p:blipFill>
          <p:spPr>
            <a:xfrm>
              <a:off x="669215" y="5025081"/>
              <a:ext cx="6676190" cy="1390476"/>
            </a:xfrm>
            <a:prstGeom prst="rect">
              <a:avLst/>
            </a:prstGeom>
          </p:spPr>
        </p:pic>
        <p:sp>
          <p:nvSpPr>
            <p:cNvPr id="26" name="TextBox 25"/>
            <p:cNvSpPr txBox="1"/>
            <p:nvPr/>
          </p:nvSpPr>
          <p:spPr>
            <a:xfrm>
              <a:off x="6261641" y="5914604"/>
              <a:ext cx="1148538" cy="369332"/>
            </a:xfrm>
            <a:prstGeom prst="rect">
              <a:avLst/>
            </a:prstGeom>
            <a:solidFill>
              <a:srgbClr val="FF0000"/>
            </a:solidFill>
            <a:ln>
              <a:solidFill>
                <a:srgbClr val="FF0000"/>
              </a:solidFill>
            </a:ln>
          </p:spPr>
          <p:txBody>
            <a:bodyPr wrap="square" rtlCol="0">
              <a:spAutoFit/>
            </a:bodyPr>
            <a:lstStyle/>
            <a:p>
              <a:r>
                <a:rPr lang="hr-HR" dirty="0">
                  <a:solidFill>
                    <a:schemeClr val="bg1"/>
                  </a:solidFill>
                </a:rPr>
                <a:t>MS EXCEL</a:t>
              </a:r>
            </a:p>
          </p:txBody>
        </p:sp>
        <p:sp>
          <p:nvSpPr>
            <p:cNvPr id="27" name="Rectangle 26"/>
            <p:cNvSpPr/>
            <p:nvPr/>
          </p:nvSpPr>
          <p:spPr>
            <a:xfrm>
              <a:off x="3552834" y="5510000"/>
              <a:ext cx="735422" cy="501307"/>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8" name="Rectangle 27"/>
            <p:cNvSpPr/>
            <p:nvPr/>
          </p:nvSpPr>
          <p:spPr>
            <a:xfrm>
              <a:off x="5081407" y="5477558"/>
              <a:ext cx="1496037" cy="250654"/>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pSp>
      <p:sp>
        <p:nvSpPr>
          <p:cNvPr id="29" name="Rectangular Callout 28"/>
          <p:cNvSpPr/>
          <p:nvPr/>
        </p:nvSpPr>
        <p:spPr>
          <a:xfrm>
            <a:off x="9439292" y="4252683"/>
            <a:ext cx="2391188" cy="1544795"/>
          </a:xfrm>
          <a:prstGeom prst="wedgeRectCallout">
            <a:avLst>
              <a:gd name="adj1" fmla="val -127364"/>
              <a:gd name="adj2" fmla="val 469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30" name="Rectangular Callout 29"/>
          <p:cNvSpPr/>
          <p:nvPr/>
        </p:nvSpPr>
        <p:spPr>
          <a:xfrm>
            <a:off x="9532228" y="4359071"/>
            <a:ext cx="2205316" cy="1369141"/>
          </a:xfrm>
          <a:prstGeom prst="wedgeRectCallout">
            <a:avLst>
              <a:gd name="adj1" fmla="val -147417"/>
              <a:gd name="adj2" fmla="val -21059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sr-Latn-RS" dirty="0"/>
              <a:t>F(2, 18) = 253.949,</a:t>
            </a:r>
            <a:br>
              <a:rPr lang="en-US" altLang="sr-Latn-RS" dirty="0"/>
            </a:br>
            <a:r>
              <a:rPr lang="en-US" altLang="sr-Latn-RS" dirty="0"/>
              <a:t>p &lt; .001</a:t>
            </a:r>
          </a:p>
          <a:p>
            <a:r>
              <a:rPr lang="en-US" dirty="0"/>
              <a:t>(statistically significant)</a:t>
            </a:r>
          </a:p>
        </p:txBody>
      </p:sp>
      <p:sp>
        <p:nvSpPr>
          <p:cNvPr id="3" name="TextBox 2"/>
          <p:cNvSpPr txBox="1"/>
          <p:nvPr/>
        </p:nvSpPr>
        <p:spPr>
          <a:xfrm>
            <a:off x="399229" y="828640"/>
            <a:ext cx="11222793" cy="954107"/>
          </a:xfrm>
          <a:prstGeom prst="rect">
            <a:avLst/>
          </a:prstGeom>
          <a:noFill/>
        </p:spPr>
        <p:txBody>
          <a:bodyPr wrap="square" rtlCol="0">
            <a:spAutoFit/>
          </a:bodyPr>
          <a:lstStyle/>
          <a:p>
            <a:pPr marL="457200" indent="-457200">
              <a:buFont typeface="Arial" panose="020B0604020202020204" pitchFamily="34" charset="0"/>
              <a:buChar char="•"/>
            </a:pPr>
            <a:r>
              <a:rPr lang="en-US" sz="3200" b="1" dirty="0"/>
              <a:t>RM ANOVA source table</a:t>
            </a:r>
            <a:r>
              <a:rPr lang="hr-HR" sz="3200" b="1" dirty="0"/>
              <a:t> </a:t>
            </a:r>
            <a:r>
              <a:rPr lang="hr-HR" sz="3200" b="1" baseline="30000" dirty="0"/>
              <a:t>*</a:t>
            </a:r>
            <a:endParaRPr lang="en-US" sz="3200" b="1" baseline="30000" dirty="0"/>
          </a:p>
          <a:p>
            <a:pPr marL="914400" lvl="1" indent="-457200">
              <a:buFont typeface="Calibri" panose="020F0502020204030204" pitchFamily="34" charset="0"/>
              <a:buChar char="−"/>
            </a:pPr>
            <a:r>
              <a:rPr lang="en-US" sz="2400" dirty="0"/>
              <a:t>Report the values according to the </a:t>
            </a:r>
            <a:r>
              <a:rPr lang="en-US" sz="2400" dirty="0" err="1"/>
              <a:t>sphericity</a:t>
            </a:r>
            <a:r>
              <a:rPr lang="en-US" sz="2400" dirty="0"/>
              <a:t> test results</a:t>
            </a:r>
          </a:p>
        </p:txBody>
      </p:sp>
      <p:sp>
        <p:nvSpPr>
          <p:cNvPr id="32" name="Subtitle 2"/>
          <p:cNvSpPr txBox="1">
            <a:spLocks/>
          </p:cNvSpPr>
          <p:nvPr/>
        </p:nvSpPr>
        <p:spPr>
          <a:xfrm>
            <a:off x="193696" y="6477295"/>
            <a:ext cx="9896977" cy="34713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800" baseline="30000" dirty="0"/>
              <a:t>*</a:t>
            </a:r>
            <a:r>
              <a:rPr lang="en-US" sz="1800" dirty="0"/>
              <a:t> For demonstration of doing One-Way</a:t>
            </a:r>
            <a:r>
              <a:rPr lang="hr-HR" sz="1800" dirty="0"/>
              <a:t> RM ANOVA </a:t>
            </a:r>
            <a:r>
              <a:rPr lang="en-US" sz="1800" dirty="0"/>
              <a:t>test „by hand”, see Appendix.</a:t>
            </a:r>
            <a:endParaRPr lang="en-US" sz="1800" i="1" dirty="0"/>
          </a:p>
        </p:txBody>
      </p:sp>
    </p:spTree>
    <p:extLst>
      <p:ext uri="{BB962C8B-B14F-4D97-AF65-F5344CB8AC3E}">
        <p14:creationId xmlns:p14="http://schemas.microsoft.com/office/powerpoint/2010/main" val="34758355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a:t>
            </a:r>
            <a:endParaRPr lang="en-US" sz="4800" dirty="0"/>
          </a:p>
        </p:txBody>
      </p:sp>
      <p:sp>
        <p:nvSpPr>
          <p:cNvPr id="3" name="TextBox 2"/>
          <p:cNvSpPr txBox="1"/>
          <p:nvPr/>
        </p:nvSpPr>
        <p:spPr>
          <a:xfrm>
            <a:off x="5605074" y="1009599"/>
            <a:ext cx="6261344" cy="2431435"/>
          </a:xfrm>
          <a:prstGeom prst="rect">
            <a:avLst/>
          </a:prstGeom>
          <a:noFill/>
        </p:spPr>
        <p:txBody>
          <a:bodyPr wrap="square" rtlCol="0">
            <a:spAutoFit/>
          </a:bodyPr>
          <a:lstStyle/>
          <a:p>
            <a:pPr marL="457200" indent="-457200">
              <a:buFont typeface="Arial" panose="020B0604020202020204" pitchFamily="34" charset="0"/>
              <a:buChar char="•"/>
            </a:pPr>
            <a:r>
              <a:rPr lang="en-US" sz="3200" b="1" dirty="0"/>
              <a:t>RM ANOVA: report </a:t>
            </a:r>
          </a:p>
          <a:p>
            <a:pPr marL="914400" lvl="1" indent="-457200">
              <a:buFont typeface="Calibri" panose="020F0502020204030204" pitchFamily="34" charset="0"/>
              <a:buChar char="−"/>
            </a:pPr>
            <a:r>
              <a:rPr lang="en-US" sz="2400" dirty="0"/>
              <a:t>One-Way ANOVA RM revealed that mean task execution time were statistically significantly different across three interaction modalities; </a:t>
            </a:r>
            <a:br>
              <a:rPr lang="en-US" sz="2400" dirty="0"/>
            </a:br>
            <a:r>
              <a:rPr lang="en-US" sz="2400" b="1" dirty="0">
                <a:solidFill>
                  <a:srgbClr val="FF0000"/>
                </a:solidFill>
              </a:rPr>
              <a:t>F(2, 18) = 253.949, p &lt; .001</a:t>
            </a:r>
            <a:r>
              <a:rPr lang="en-US" sz="2400" dirty="0"/>
              <a:t>.</a:t>
            </a:r>
          </a:p>
        </p:txBody>
      </p:sp>
      <p:pic>
        <p:nvPicPr>
          <p:cNvPr id="20" name="Picture 19"/>
          <p:cNvPicPr>
            <a:picLocks noChangeAspect="1"/>
          </p:cNvPicPr>
          <p:nvPr/>
        </p:nvPicPr>
        <p:blipFill>
          <a:blip r:embed="rId3"/>
          <a:stretch>
            <a:fillRect/>
          </a:stretch>
        </p:blipFill>
        <p:spPr>
          <a:xfrm>
            <a:off x="278462" y="1121704"/>
            <a:ext cx="5169856" cy="3456732"/>
          </a:xfrm>
          <a:prstGeom prst="rect">
            <a:avLst/>
          </a:prstGeom>
        </p:spPr>
      </p:pic>
      <p:sp>
        <p:nvSpPr>
          <p:cNvPr id="25" name="TextBox 24"/>
          <p:cNvSpPr txBox="1"/>
          <p:nvPr/>
        </p:nvSpPr>
        <p:spPr>
          <a:xfrm>
            <a:off x="5605074" y="3547384"/>
            <a:ext cx="6334081" cy="1692771"/>
          </a:xfrm>
          <a:prstGeom prst="rect">
            <a:avLst/>
          </a:prstGeom>
          <a:noFill/>
        </p:spPr>
        <p:txBody>
          <a:bodyPr wrap="square" rtlCol="0">
            <a:spAutoFit/>
          </a:bodyPr>
          <a:lstStyle/>
          <a:p>
            <a:pPr marL="457200" indent="-457200">
              <a:buFont typeface="Arial" panose="020B0604020202020204" pitchFamily="34" charset="0"/>
              <a:buChar char="•"/>
            </a:pPr>
            <a:r>
              <a:rPr lang="en-US" sz="3200" b="1" dirty="0"/>
              <a:t>F </a:t>
            </a:r>
            <a:r>
              <a:rPr lang="en-US" sz="3200" b="1" dirty="0">
                <a:latin typeface="Times New Roman" panose="02020603050405020304" pitchFamily="18" charset="0"/>
                <a:cs typeface="Times New Roman" panose="02020603050405020304" pitchFamily="18" charset="0"/>
              </a:rPr>
              <a:t>→ </a:t>
            </a:r>
            <a:r>
              <a:rPr lang="en-US" sz="3200" b="1" dirty="0"/>
              <a:t>Omnibus statistics</a:t>
            </a:r>
          </a:p>
          <a:p>
            <a:pPr marL="914400" lvl="1" indent="-457200">
              <a:buFont typeface="Calibri" panose="020F0502020204030204" pitchFamily="34" charset="0"/>
              <a:buChar char="−"/>
            </a:pPr>
            <a:r>
              <a:rPr lang="en-US" sz="2400" dirty="0"/>
              <a:t>We have an overall significant difference in means, but we do not know where those differences occurred</a:t>
            </a:r>
          </a:p>
        </p:txBody>
      </p:sp>
      <p:sp>
        <p:nvSpPr>
          <p:cNvPr id="31" name="TextBox 30"/>
          <p:cNvSpPr txBox="1"/>
          <p:nvPr/>
        </p:nvSpPr>
        <p:spPr>
          <a:xfrm>
            <a:off x="5605074" y="5346505"/>
            <a:ext cx="6334081" cy="954107"/>
          </a:xfrm>
          <a:prstGeom prst="rect">
            <a:avLst/>
          </a:prstGeom>
          <a:noFill/>
        </p:spPr>
        <p:txBody>
          <a:bodyPr wrap="square" rtlCol="0">
            <a:spAutoFit/>
          </a:bodyPr>
          <a:lstStyle/>
          <a:p>
            <a:pPr marL="457200" indent="-457200">
              <a:buFont typeface="Arial" panose="020B0604020202020204" pitchFamily="34" charset="0"/>
              <a:buChar char="•"/>
            </a:pPr>
            <a:r>
              <a:rPr lang="en-US" sz="3200" b="1" dirty="0"/>
              <a:t>Post-hoc analysis</a:t>
            </a:r>
          </a:p>
          <a:p>
            <a:pPr marL="914400" lvl="1" indent="-457200">
              <a:buFont typeface="Calibri" panose="020F0502020204030204" pitchFamily="34" charset="0"/>
              <a:buChar char="−"/>
            </a:pPr>
            <a:r>
              <a:rPr lang="en-US" sz="2400" dirty="0"/>
              <a:t>Which means are significantly different?</a:t>
            </a:r>
          </a:p>
        </p:txBody>
      </p:sp>
    </p:spTree>
    <p:extLst>
      <p:ext uri="{BB962C8B-B14F-4D97-AF65-F5344CB8AC3E}">
        <p14:creationId xmlns:p14="http://schemas.microsoft.com/office/powerpoint/2010/main" val="3514721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a:t>
            </a:r>
            <a:endParaRPr lang="en-US" sz="4800" dirty="0"/>
          </a:p>
        </p:txBody>
      </p:sp>
      <p:sp>
        <p:nvSpPr>
          <p:cNvPr id="3" name="TextBox 2"/>
          <p:cNvSpPr txBox="1"/>
          <p:nvPr/>
        </p:nvSpPr>
        <p:spPr>
          <a:xfrm>
            <a:off x="5624963" y="1776845"/>
            <a:ext cx="6261344" cy="1323439"/>
          </a:xfrm>
          <a:prstGeom prst="rect">
            <a:avLst/>
          </a:prstGeom>
          <a:noFill/>
        </p:spPr>
        <p:txBody>
          <a:bodyPr wrap="square" rtlCol="0">
            <a:spAutoFit/>
          </a:bodyPr>
          <a:lstStyle/>
          <a:p>
            <a:pPr marL="457200" indent="-457200">
              <a:buFont typeface="Arial" panose="020B0604020202020204" pitchFamily="34" charset="0"/>
              <a:buChar char="•"/>
            </a:pPr>
            <a:r>
              <a:rPr lang="en-US" sz="3200" b="1" dirty="0"/>
              <a:t>Post-hoc analysis</a:t>
            </a:r>
          </a:p>
          <a:p>
            <a:pPr marL="914400" lvl="1" indent="-457200">
              <a:buFont typeface="Calibri" panose="020F0502020204030204" pitchFamily="34" charset="0"/>
              <a:buChar char="−"/>
            </a:pPr>
            <a:r>
              <a:rPr lang="en-US" sz="2400" dirty="0"/>
              <a:t>There are several tests available for </a:t>
            </a:r>
            <a:br>
              <a:rPr lang="en-US" sz="2400" dirty="0"/>
            </a:br>
            <a:r>
              <a:rPr lang="en-US" sz="2400" dirty="0"/>
              <a:t>post-hoc multiple pairwise comparisons</a:t>
            </a:r>
          </a:p>
        </p:txBody>
      </p:sp>
      <p:pic>
        <p:nvPicPr>
          <p:cNvPr id="20" name="Picture 19"/>
          <p:cNvPicPr>
            <a:picLocks noChangeAspect="1"/>
          </p:cNvPicPr>
          <p:nvPr/>
        </p:nvPicPr>
        <p:blipFill>
          <a:blip r:embed="rId3"/>
          <a:stretch>
            <a:fillRect/>
          </a:stretch>
        </p:blipFill>
        <p:spPr>
          <a:xfrm>
            <a:off x="278462" y="1121704"/>
            <a:ext cx="5169856" cy="3456732"/>
          </a:xfrm>
          <a:prstGeom prst="rect">
            <a:avLst/>
          </a:prstGeom>
        </p:spPr>
      </p:pic>
      <p:sp>
        <p:nvSpPr>
          <p:cNvPr id="7" name="Freeform 6"/>
          <p:cNvSpPr/>
          <p:nvPr/>
        </p:nvSpPr>
        <p:spPr>
          <a:xfrm>
            <a:off x="1953491" y="1122192"/>
            <a:ext cx="1506682" cy="654653"/>
          </a:xfrm>
          <a:custGeom>
            <a:avLst/>
            <a:gdLst>
              <a:gd name="connsiteX0" fmla="*/ 0 w 1506682"/>
              <a:gd name="connsiteY0" fmla="*/ 654653 h 654653"/>
              <a:gd name="connsiteX1" fmla="*/ 519545 w 1506682"/>
              <a:gd name="connsiteY1" fmla="*/ 72763 h 654653"/>
              <a:gd name="connsiteX2" fmla="*/ 1194954 w 1506682"/>
              <a:gd name="connsiteY2" fmla="*/ 51981 h 654653"/>
              <a:gd name="connsiteX3" fmla="*/ 1506682 w 1506682"/>
              <a:gd name="connsiteY3" fmla="*/ 467617 h 654653"/>
            </a:gdLst>
            <a:ahLst/>
            <a:cxnLst>
              <a:cxn ang="0">
                <a:pos x="connsiteX0" y="connsiteY0"/>
              </a:cxn>
              <a:cxn ang="0">
                <a:pos x="connsiteX1" y="connsiteY1"/>
              </a:cxn>
              <a:cxn ang="0">
                <a:pos x="connsiteX2" y="connsiteY2"/>
              </a:cxn>
              <a:cxn ang="0">
                <a:pos x="connsiteX3" y="connsiteY3"/>
              </a:cxn>
            </a:cxnLst>
            <a:rect l="l" t="t" r="r" b="b"/>
            <a:pathLst>
              <a:path w="1506682" h="654653">
                <a:moveTo>
                  <a:pt x="0" y="654653"/>
                </a:moveTo>
                <a:cubicBezTo>
                  <a:pt x="160193" y="413930"/>
                  <a:pt x="320386" y="173208"/>
                  <a:pt x="519545" y="72763"/>
                </a:cubicBezTo>
                <a:cubicBezTo>
                  <a:pt x="718704" y="-27682"/>
                  <a:pt x="1030431" y="-13828"/>
                  <a:pt x="1194954" y="51981"/>
                </a:cubicBezTo>
                <a:cubicBezTo>
                  <a:pt x="1359477" y="117790"/>
                  <a:pt x="1433079" y="292703"/>
                  <a:pt x="1506682" y="467617"/>
                </a:cubicBezTo>
              </a:path>
            </a:pathLst>
          </a:custGeom>
          <a:noFill/>
          <a:ln w="25400">
            <a:solidFill>
              <a:srgbClr val="FF0000"/>
            </a:solidFill>
            <a:headEnd type="stealth" w="lg" len="lg"/>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9" name="Freeform 8"/>
          <p:cNvSpPr/>
          <p:nvPr/>
        </p:nvSpPr>
        <p:spPr>
          <a:xfrm>
            <a:off x="3636818" y="1427541"/>
            <a:ext cx="1595216" cy="1159795"/>
          </a:xfrm>
          <a:custGeom>
            <a:avLst/>
            <a:gdLst>
              <a:gd name="connsiteX0" fmla="*/ 0 w 1595216"/>
              <a:gd name="connsiteY0" fmla="*/ 245395 h 1159795"/>
              <a:gd name="connsiteX1" fmla="*/ 862446 w 1595216"/>
              <a:gd name="connsiteY1" fmla="*/ 6404 h 1159795"/>
              <a:gd name="connsiteX2" fmla="*/ 1579418 w 1595216"/>
              <a:gd name="connsiteY2" fmla="*/ 473995 h 1159795"/>
              <a:gd name="connsiteX3" fmla="*/ 1288473 w 1595216"/>
              <a:gd name="connsiteY3" fmla="*/ 1159795 h 1159795"/>
            </a:gdLst>
            <a:ahLst/>
            <a:cxnLst>
              <a:cxn ang="0">
                <a:pos x="connsiteX0" y="connsiteY0"/>
              </a:cxn>
              <a:cxn ang="0">
                <a:pos x="connsiteX1" y="connsiteY1"/>
              </a:cxn>
              <a:cxn ang="0">
                <a:pos x="connsiteX2" y="connsiteY2"/>
              </a:cxn>
              <a:cxn ang="0">
                <a:pos x="connsiteX3" y="connsiteY3"/>
              </a:cxn>
            </a:cxnLst>
            <a:rect l="l" t="t" r="r" b="b"/>
            <a:pathLst>
              <a:path w="1595216" h="1159795">
                <a:moveTo>
                  <a:pt x="0" y="245395"/>
                </a:moveTo>
                <a:cubicBezTo>
                  <a:pt x="299605" y="106849"/>
                  <a:pt x="599210" y="-31696"/>
                  <a:pt x="862446" y="6404"/>
                </a:cubicBezTo>
                <a:cubicBezTo>
                  <a:pt x="1125682" y="44504"/>
                  <a:pt x="1508414" y="281763"/>
                  <a:pt x="1579418" y="473995"/>
                </a:cubicBezTo>
                <a:cubicBezTo>
                  <a:pt x="1650423" y="666227"/>
                  <a:pt x="1469448" y="913011"/>
                  <a:pt x="1288473" y="1159795"/>
                </a:cubicBezTo>
              </a:path>
            </a:pathLst>
          </a:custGeom>
          <a:noFill/>
          <a:ln w="25400">
            <a:solidFill>
              <a:srgbClr val="FF0000"/>
            </a:solidFill>
            <a:headEnd type="stealth" w="lg" len="lg"/>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0" name="Freeform 9"/>
          <p:cNvSpPr/>
          <p:nvPr/>
        </p:nvSpPr>
        <p:spPr>
          <a:xfrm>
            <a:off x="2078182" y="2119745"/>
            <a:ext cx="2369127" cy="1310119"/>
          </a:xfrm>
          <a:custGeom>
            <a:avLst/>
            <a:gdLst>
              <a:gd name="connsiteX0" fmla="*/ 0 w 2369127"/>
              <a:gd name="connsiteY0" fmla="*/ 0 h 1310119"/>
              <a:gd name="connsiteX1" fmla="*/ 426027 w 2369127"/>
              <a:gd name="connsiteY1" fmla="*/ 1288473 h 1310119"/>
              <a:gd name="connsiteX2" fmla="*/ 2369127 w 2369127"/>
              <a:gd name="connsiteY2" fmla="*/ 685800 h 1310119"/>
            </a:gdLst>
            <a:ahLst/>
            <a:cxnLst>
              <a:cxn ang="0">
                <a:pos x="connsiteX0" y="connsiteY0"/>
              </a:cxn>
              <a:cxn ang="0">
                <a:pos x="connsiteX1" y="connsiteY1"/>
              </a:cxn>
              <a:cxn ang="0">
                <a:pos x="connsiteX2" y="connsiteY2"/>
              </a:cxn>
            </a:cxnLst>
            <a:rect l="l" t="t" r="r" b="b"/>
            <a:pathLst>
              <a:path w="2369127" h="1310119">
                <a:moveTo>
                  <a:pt x="0" y="0"/>
                </a:moveTo>
                <a:cubicBezTo>
                  <a:pt x="15586" y="587086"/>
                  <a:pt x="31173" y="1174173"/>
                  <a:pt x="426027" y="1288473"/>
                </a:cubicBezTo>
                <a:cubicBezTo>
                  <a:pt x="820881" y="1402773"/>
                  <a:pt x="1595004" y="1044286"/>
                  <a:pt x="2369127" y="685800"/>
                </a:cubicBezTo>
              </a:path>
            </a:pathLst>
          </a:custGeom>
          <a:noFill/>
          <a:ln w="25400">
            <a:solidFill>
              <a:srgbClr val="FF0000"/>
            </a:solidFill>
            <a:headEnd type="stealth" w="lg" len="lg"/>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4" name="TextBox 13"/>
          <p:cNvSpPr txBox="1"/>
          <p:nvPr/>
        </p:nvSpPr>
        <p:spPr>
          <a:xfrm>
            <a:off x="747001" y="4795897"/>
            <a:ext cx="8970065" cy="2062103"/>
          </a:xfrm>
          <a:prstGeom prst="rect">
            <a:avLst/>
          </a:prstGeom>
          <a:noFill/>
        </p:spPr>
        <p:txBody>
          <a:bodyPr wrap="square" rtlCol="0">
            <a:spAutoFit/>
          </a:bodyPr>
          <a:lstStyle/>
          <a:p>
            <a:pPr marL="457200" indent="-457200">
              <a:buFont typeface="Calibri Light" panose="020F0302020204030204" pitchFamily="34" charset="0"/>
              <a:buChar char="−"/>
            </a:pPr>
            <a:r>
              <a:rPr lang="en-US" sz="3200" b="1" dirty="0">
                <a:solidFill>
                  <a:srgbClr val="FF0000"/>
                </a:solidFill>
                <a:latin typeface="+mj-lt"/>
              </a:rPr>
              <a:t>Bonferroni correction</a:t>
            </a:r>
          </a:p>
          <a:p>
            <a:pPr marL="457200" indent="-457200">
              <a:buFont typeface="Calibri Light" panose="020F0302020204030204" pitchFamily="34" charset="0"/>
              <a:buChar char="−"/>
            </a:pPr>
            <a:r>
              <a:rPr lang="en-US" sz="3200" b="1" dirty="0">
                <a:solidFill>
                  <a:srgbClr val="FF0000"/>
                </a:solidFill>
                <a:latin typeface="+mj-lt"/>
              </a:rPr>
              <a:t>Tukey's honestly significant difference (</a:t>
            </a:r>
            <a:r>
              <a:rPr lang="en-US" sz="3200" b="1" dirty="0" err="1">
                <a:solidFill>
                  <a:srgbClr val="FF0000"/>
                </a:solidFill>
                <a:latin typeface="+mj-lt"/>
              </a:rPr>
              <a:t>hsd</a:t>
            </a:r>
            <a:r>
              <a:rPr lang="en-US" sz="3200" b="1" dirty="0">
                <a:solidFill>
                  <a:srgbClr val="FF0000"/>
                </a:solidFill>
                <a:latin typeface="+mj-lt"/>
              </a:rPr>
              <a:t>) test</a:t>
            </a:r>
          </a:p>
          <a:p>
            <a:pPr marL="457200" indent="-457200">
              <a:buFont typeface="Calibri Light" panose="020F0302020204030204" pitchFamily="34" charset="0"/>
              <a:buChar char="−"/>
            </a:pPr>
            <a:r>
              <a:rPr lang="en-US" sz="3200" b="1" dirty="0" err="1">
                <a:solidFill>
                  <a:srgbClr val="FF0000"/>
                </a:solidFill>
                <a:latin typeface="+mj-lt"/>
              </a:rPr>
              <a:t>Scheffé</a:t>
            </a:r>
            <a:r>
              <a:rPr lang="en-US" sz="3200" b="1" dirty="0">
                <a:solidFill>
                  <a:srgbClr val="FF0000"/>
                </a:solidFill>
                <a:latin typeface="+mj-lt"/>
              </a:rPr>
              <a:t> test</a:t>
            </a:r>
          </a:p>
          <a:p>
            <a:pPr marL="457200" indent="-457200">
              <a:buFont typeface="Calibri Light" panose="020F0302020204030204" pitchFamily="34" charset="0"/>
              <a:buChar char="−"/>
            </a:pPr>
            <a:r>
              <a:rPr lang="en-US" sz="3200" b="1" dirty="0">
                <a:solidFill>
                  <a:srgbClr val="FF0000"/>
                </a:solidFill>
                <a:latin typeface="+mj-lt"/>
              </a:rPr>
              <a:t>…</a:t>
            </a:r>
          </a:p>
        </p:txBody>
      </p:sp>
    </p:spTree>
    <p:extLst>
      <p:ext uri="{BB962C8B-B14F-4D97-AF65-F5344CB8AC3E}">
        <p14:creationId xmlns:p14="http://schemas.microsoft.com/office/powerpoint/2010/main" val="23917466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a:t>
            </a:r>
            <a:endParaRPr lang="en-US" sz="4800" dirty="0"/>
          </a:p>
        </p:txBody>
      </p:sp>
      <p:sp>
        <p:nvSpPr>
          <p:cNvPr id="3" name="TextBox 2"/>
          <p:cNvSpPr txBox="1"/>
          <p:nvPr/>
        </p:nvSpPr>
        <p:spPr>
          <a:xfrm>
            <a:off x="399229" y="910752"/>
            <a:ext cx="11222793" cy="954107"/>
          </a:xfrm>
          <a:prstGeom prst="rect">
            <a:avLst/>
          </a:prstGeom>
          <a:noFill/>
        </p:spPr>
        <p:txBody>
          <a:bodyPr wrap="square" rtlCol="0">
            <a:spAutoFit/>
          </a:bodyPr>
          <a:lstStyle/>
          <a:p>
            <a:pPr marL="457200" indent="-457200">
              <a:buFont typeface="Arial" panose="020B0604020202020204" pitchFamily="34" charset="0"/>
              <a:buChar char="•"/>
            </a:pPr>
            <a:r>
              <a:rPr lang="en-US" sz="3200" b="1" dirty="0"/>
              <a:t>Post-hoc: Pairwise comparisons using </a:t>
            </a:r>
            <a:r>
              <a:rPr lang="en-US" sz="3200" b="1" dirty="0">
                <a:solidFill>
                  <a:srgbClr val="FF0000"/>
                </a:solidFill>
              </a:rPr>
              <a:t>Bonferroni correction</a:t>
            </a:r>
            <a:endParaRPr lang="en-US" sz="3200" b="1" baseline="30000" dirty="0">
              <a:solidFill>
                <a:srgbClr val="FF0000"/>
              </a:solidFill>
            </a:endParaRPr>
          </a:p>
          <a:p>
            <a:pPr marL="914400" lvl="1" indent="-457200">
              <a:buFont typeface="Calibri" panose="020F0502020204030204" pitchFamily="34" charset="0"/>
              <a:buChar char="−"/>
            </a:pPr>
            <a:r>
              <a:rPr lang="en-US" sz="2400" dirty="0"/>
              <a:t>Can be automated in ANOVA RM run (e.g., in SPSS)</a:t>
            </a:r>
          </a:p>
        </p:txBody>
      </p:sp>
      <p:pic>
        <p:nvPicPr>
          <p:cNvPr id="11" name="Picture 10"/>
          <p:cNvPicPr>
            <a:picLocks noChangeAspect="1"/>
          </p:cNvPicPr>
          <p:nvPr/>
        </p:nvPicPr>
        <p:blipFill>
          <a:blip r:embed="rId3"/>
          <a:stretch>
            <a:fillRect/>
          </a:stretch>
        </p:blipFill>
        <p:spPr>
          <a:xfrm>
            <a:off x="3501707" y="1864859"/>
            <a:ext cx="6764510" cy="3432464"/>
          </a:xfrm>
          <a:prstGeom prst="rect">
            <a:avLst/>
          </a:prstGeom>
        </p:spPr>
      </p:pic>
      <p:pic>
        <p:nvPicPr>
          <p:cNvPr id="10" name="Picture 9"/>
          <p:cNvPicPr>
            <a:picLocks noChangeAspect="1"/>
          </p:cNvPicPr>
          <p:nvPr/>
        </p:nvPicPr>
        <p:blipFill>
          <a:blip r:embed="rId4"/>
          <a:stretch>
            <a:fillRect/>
          </a:stretch>
        </p:blipFill>
        <p:spPr>
          <a:xfrm>
            <a:off x="862878" y="2266428"/>
            <a:ext cx="2086328" cy="1661336"/>
          </a:xfrm>
          <a:prstGeom prst="rect">
            <a:avLst/>
          </a:prstGeom>
        </p:spPr>
      </p:pic>
      <p:sp>
        <p:nvSpPr>
          <p:cNvPr id="31" name="Rectangle 30"/>
          <p:cNvSpPr/>
          <p:nvPr/>
        </p:nvSpPr>
        <p:spPr>
          <a:xfrm>
            <a:off x="3428142" y="2969455"/>
            <a:ext cx="1985521" cy="1644109"/>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33" name="Rectangle 32"/>
          <p:cNvSpPr/>
          <p:nvPr/>
        </p:nvSpPr>
        <p:spPr>
          <a:xfrm>
            <a:off x="7165406" y="2969454"/>
            <a:ext cx="845985" cy="1644109"/>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34" name="Right Arrow 33"/>
          <p:cNvSpPr/>
          <p:nvPr/>
        </p:nvSpPr>
        <p:spPr>
          <a:xfrm rot="10800000">
            <a:off x="7165406" y="4800862"/>
            <a:ext cx="599282" cy="686656"/>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30" name="Rectangular Callout 29"/>
          <p:cNvSpPr/>
          <p:nvPr/>
        </p:nvSpPr>
        <p:spPr>
          <a:xfrm>
            <a:off x="8477758" y="5246487"/>
            <a:ext cx="3144263" cy="1369141"/>
          </a:xfrm>
          <a:prstGeom prst="wedgeRectCallout">
            <a:avLst>
              <a:gd name="adj1" fmla="val -72154"/>
              <a:gd name="adj2" fmla="val -914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ALL differences are found to be statistically significant;</a:t>
            </a:r>
            <a:br>
              <a:rPr lang="en-US" dirty="0"/>
            </a:br>
            <a:r>
              <a:rPr lang="en-US" dirty="0"/>
              <a:t>p &lt; .001</a:t>
            </a:r>
          </a:p>
        </p:txBody>
      </p:sp>
    </p:spTree>
    <p:extLst>
      <p:ext uri="{BB962C8B-B14F-4D97-AF65-F5344CB8AC3E}">
        <p14:creationId xmlns:p14="http://schemas.microsoft.com/office/powerpoint/2010/main" val="15182577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a:t>
            </a:r>
            <a:endParaRPr lang="en-US" sz="4800" dirty="0"/>
          </a:p>
        </p:txBody>
      </p:sp>
      <p:sp>
        <p:nvSpPr>
          <p:cNvPr id="3" name="TextBox 2"/>
          <p:cNvSpPr txBox="1"/>
          <p:nvPr/>
        </p:nvSpPr>
        <p:spPr>
          <a:xfrm>
            <a:off x="399228" y="1050659"/>
            <a:ext cx="6022353" cy="954107"/>
          </a:xfrm>
          <a:prstGeom prst="rect">
            <a:avLst/>
          </a:prstGeom>
          <a:noFill/>
        </p:spPr>
        <p:txBody>
          <a:bodyPr wrap="square" rtlCol="0">
            <a:spAutoFit/>
          </a:bodyPr>
          <a:lstStyle/>
          <a:p>
            <a:pPr marL="457200" indent="-457200">
              <a:buFont typeface="Arial" panose="020B0604020202020204" pitchFamily="34" charset="0"/>
              <a:buChar char="•"/>
            </a:pPr>
            <a:r>
              <a:rPr lang="en-US" sz="3200" b="1" dirty="0"/>
              <a:t>Final report / conclusion</a:t>
            </a:r>
            <a:endParaRPr lang="en-US" sz="3200" b="1" baseline="30000" dirty="0"/>
          </a:p>
          <a:p>
            <a:pPr marL="914400" lvl="1" indent="-457200">
              <a:buFont typeface="Calibri" panose="020F0502020204030204" pitchFamily="34" charset="0"/>
              <a:buChar char="−"/>
            </a:pPr>
            <a:r>
              <a:rPr lang="en-US" sz="2400" dirty="0"/>
              <a:t>consolidate all important indicators</a:t>
            </a:r>
          </a:p>
        </p:txBody>
      </p:sp>
      <p:pic>
        <p:nvPicPr>
          <p:cNvPr id="12" name="Picture 11"/>
          <p:cNvPicPr>
            <a:picLocks noChangeAspect="1"/>
          </p:cNvPicPr>
          <p:nvPr/>
        </p:nvPicPr>
        <p:blipFill>
          <a:blip r:embed="rId3"/>
          <a:stretch>
            <a:fillRect/>
          </a:stretch>
        </p:blipFill>
        <p:spPr>
          <a:xfrm>
            <a:off x="6798547" y="910752"/>
            <a:ext cx="4833865" cy="3232078"/>
          </a:xfrm>
          <a:prstGeom prst="rect">
            <a:avLst/>
          </a:prstGeom>
        </p:spPr>
      </p:pic>
      <p:sp>
        <p:nvSpPr>
          <p:cNvPr id="13" name="Rectangle 12"/>
          <p:cNvSpPr/>
          <p:nvPr/>
        </p:nvSpPr>
        <p:spPr>
          <a:xfrm>
            <a:off x="399228" y="4431858"/>
            <a:ext cx="11233183" cy="1938992"/>
          </a:xfrm>
          <a:prstGeom prst="rect">
            <a:avLst/>
          </a:prstGeom>
          <a:ln w="19050">
            <a:solidFill>
              <a:schemeClr val="tx1"/>
            </a:solidFill>
          </a:ln>
        </p:spPr>
        <p:txBody>
          <a:bodyPr wrap="square">
            <a:spAutoFit/>
          </a:bodyPr>
          <a:lstStyle/>
          <a:p>
            <a:r>
              <a:rPr lang="en-US" sz="2000" dirty="0"/>
              <a:t>A RM ANOVA (with </a:t>
            </a:r>
            <a:r>
              <a:rPr lang="en-US" sz="2000" dirty="0" err="1"/>
              <a:t>sphericity</a:t>
            </a:r>
            <a:r>
              <a:rPr lang="en-US" sz="2000" dirty="0"/>
              <a:t> not violated) determined that mean task execution time differed significantly between three interaction modalities (</a:t>
            </a:r>
            <a:r>
              <a:rPr lang="en-US" sz="2000" b="1" dirty="0">
                <a:solidFill>
                  <a:srgbClr val="FF0000"/>
                </a:solidFill>
              </a:rPr>
              <a:t>F(2, 18) = 253.949, p &lt; .001.)</a:t>
            </a:r>
            <a:r>
              <a:rPr lang="en-US" sz="2000" dirty="0"/>
              <a:t>. Post hoc analysis with a Bonferroni adjustment revealed that </a:t>
            </a:r>
            <a:r>
              <a:rPr lang="en-US" sz="2000" i="1" dirty="0"/>
              <a:t>Voice</a:t>
            </a:r>
            <a:r>
              <a:rPr lang="en-US" sz="2000" dirty="0"/>
              <a:t> control is the most efficient modality, with task execution time being significantly lower than in </a:t>
            </a:r>
            <a:r>
              <a:rPr lang="en-US" sz="2000" i="1" dirty="0"/>
              <a:t>Touch</a:t>
            </a:r>
            <a:r>
              <a:rPr lang="en-US" sz="2000" dirty="0"/>
              <a:t> condition </a:t>
            </a:r>
            <a:r>
              <a:rPr lang="en-US" sz="2000" b="1" dirty="0">
                <a:solidFill>
                  <a:srgbClr val="FF0000"/>
                </a:solidFill>
              </a:rPr>
              <a:t>(23</a:t>
            </a:r>
            <a:r>
              <a:rPr lang="en-US" sz="2000" b="1" dirty="0">
                <a:solidFill>
                  <a:srgbClr val="FF0000"/>
                </a:solidFill>
                <a:cs typeface="Calibri" panose="020F0502020204030204" pitchFamily="34" charset="0"/>
              </a:rPr>
              <a:t>±1.94 s vs. 36.4±3.68 s</a:t>
            </a:r>
            <a:r>
              <a:rPr lang="en-US" sz="2000" b="1" dirty="0">
                <a:solidFill>
                  <a:srgbClr val="FF0000"/>
                </a:solidFill>
              </a:rPr>
              <a:t>; p &lt; .001)</a:t>
            </a:r>
            <a:r>
              <a:rPr lang="en-US" sz="2000" dirty="0"/>
              <a:t>, as well as than in </a:t>
            </a:r>
            <a:r>
              <a:rPr lang="en-US" sz="2000" i="1" dirty="0"/>
              <a:t>Head Tracking </a:t>
            </a:r>
            <a:r>
              <a:rPr lang="en-US" sz="2000" dirty="0"/>
              <a:t>condition </a:t>
            </a:r>
            <a:r>
              <a:rPr lang="en-US" sz="2000" b="1" dirty="0">
                <a:solidFill>
                  <a:srgbClr val="FF0000"/>
                </a:solidFill>
              </a:rPr>
              <a:t>(23</a:t>
            </a:r>
            <a:r>
              <a:rPr lang="en-US" sz="2000" b="1" dirty="0">
                <a:solidFill>
                  <a:srgbClr val="FF0000"/>
                </a:solidFill>
                <a:cs typeface="Calibri" panose="020F0502020204030204" pitchFamily="34" charset="0"/>
              </a:rPr>
              <a:t>±1.94 s vs. 40.2±3.32 s</a:t>
            </a:r>
            <a:r>
              <a:rPr lang="en-US" sz="2000" b="1" dirty="0">
                <a:solidFill>
                  <a:srgbClr val="FF0000"/>
                </a:solidFill>
              </a:rPr>
              <a:t>; p &lt; .001)</a:t>
            </a:r>
            <a:r>
              <a:rPr lang="en-US" sz="2000" dirty="0"/>
              <a:t>. </a:t>
            </a:r>
            <a:r>
              <a:rPr lang="en-US" sz="2000" i="1" dirty="0"/>
              <a:t>Head Tracking</a:t>
            </a:r>
            <a:r>
              <a:rPr lang="en-US" sz="2000" dirty="0"/>
              <a:t> showed to be the slowest, with task execution time being significantly higher than in </a:t>
            </a:r>
            <a:r>
              <a:rPr lang="en-US" sz="2000" i="1" dirty="0"/>
              <a:t>Touch</a:t>
            </a:r>
            <a:r>
              <a:rPr lang="en-US" sz="2000" dirty="0"/>
              <a:t> condition </a:t>
            </a:r>
            <a:r>
              <a:rPr lang="en-US" sz="2000" b="1" dirty="0">
                <a:solidFill>
                  <a:srgbClr val="FF0000"/>
                </a:solidFill>
              </a:rPr>
              <a:t>(40.2</a:t>
            </a:r>
            <a:r>
              <a:rPr lang="en-US" sz="2000" b="1" dirty="0">
                <a:solidFill>
                  <a:srgbClr val="FF0000"/>
                </a:solidFill>
                <a:cs typeface="Calibri" panose="020F0502020204030204" pitchFamily="34" charset="0"/>
              </a:rPr>
              <a:t>±3.32 s vs. 36.4±3.68 s</a:t>
            </a:r>
            <a:r>
              <a:rPr lang="en-US" sz="2000" b="1" dirty="0">
                <a:solidFill>
                  <a:srgbClr val="FF0000"/>
                </a:solidFill>
              </a:rPr>
              <a:t>; p &lt; .001)</a:t>
            </a:r>
            <a:r>
              <a:rPr lang="en-US" sz="2000" dirty="0"/>
              <a:t>.</a:t>
            </a:r>
          </a:p>
        </p:txBody>
      </p:sp>
      <p:sp>
        <p:nvSpPr>
          <p:cNvPr id="14" name="Right Arrow 13"/>
          <p:cNvSpPr/>
          <p:nvPr/>
        </p:nvSpPr>
        <p:spPr>
          <a:xfrm rot="5400000">
            <a:off x="1748777" y="3064893"/>
            <a:ext cx="921787" cy="1274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289641054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a:t>
            </a:r>
            <a:endParaRPr lang="en-US" sz="4800" dirty="0"/>
          </a:p>
        </p:txBody>
      </p:sp>
      <p:sp>
        <p:nvSpPr>
          <p:cNvPr id="3" name="TextBox 2"/>
          <p:cNvSpPr txBox="1"/>
          <p:nvPr/>
        </p:nvSpPr>
        <p:spPr>
          <a:xfrm>
            <a:off x="399229" y="910752"/>
            <a:ext cx="11222793" cy="3908762"/>
          </a:xfrm>
          <a:prstGeom prst="rect">
            <a:avLst/>
          </a:prstGeom>
          <a:noFill/>
        </p:spPr>
        <p:txBody>
          <a:bodyPr wrap="square" rtlCol="0">
            <a:spAutoFit/>
          </a:bodyPr>
          <a:lstStyle/>
          <a:p>
            <a:pPr marL="457200" indent="-457200">
              <a:buFont typeface="Arial" panose="020B0604020202020204" pitchFamily="34" charset="0"/>
              <a:buChar char="•"/>
            </a:pPr>
            <a:r>
              <a:rPr lang="en-US" sz="3200" b="1" dirty="0"/>
              <a:t>Post-hoc: Pairwise comparisons using </a:t>
            </a:r>
            <a:r>
              <a:rPr lang="en-US" sz="3200" b="1" dirty="0">
                <a:solidFill>
                  <a:srgbClr val="FF0000"/>
                </a:solidFill>
              </a:rPr>
              <a:t>Tukey’s </a:t>
            </a:r>
            <a:r>
              <a:rPr lang="en-US" sz="3200" b="1" dirty="0" err="1">
                <a:solidFill>
                  <a:srgbClr val="FF0000"/>
                </a:solidFill>
              </a:rPr>
              <a:t>hsd</a:t>
            </a:r>
            <a:r>
              <a:rPr lang="en-US" sz="3200" b="1" dirty="0">
                <a:solidFill>
                  <a:srgbClr val="FF0000"/>
                </a:solidFill>
              </a:rPr>
              <a:t> test</a:t>
            </a:r>
            <a:endParaRPr lang="en-US" sz="3200" b="1" baseline="30000" dirty="0">
              <a:solidFill>
                <a:srgbClr val="FF0000"/>
              </a:solidFill>
            </a:endParaRPr>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Bonferroni adjustment is based on p-factor correction, wherein standard value is divided by the number of pairwise comparisons (this is usually automatically supported in statistical software)</a:t>
            </a:r>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the Bonferroni method is more rigorous than the Tukey’s </a:t>
            </a:r>
            <a:r>
              <a:rPr lang="en-US" sz="2400" dirty="0" err="1"/>
              <a:t>hsd</a:t>
            </a:r>
            <a:r>
              <a:rPr lang="en-US" sz="2400" dirty="0"/>
              <a:t> test</a:t>
            </a:r>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in (rare) cases when Bonferroni method fails to find a statistically significant difference, we can try with Tukey's </a:t>
            </a:r>
            <a:r>
              <a:rPr lang="en-US" sz="2400" dirty="0" err="1"/>
              <a:t>hsd</a:t>
            </a:r>
            <a:r>
              <a:rPr lang="en-US" sz="2400" dirty="0"/>
              <a:t> test</a:t>
            </a:r>
          </a:p>
        </p:txBody>
      </p:sp>
    </p:spTree>
    <p:extLst>
      <p:ext uri="{BB962C8B-B14F-4D97-AF65-F5344CB8AC3E}">
        <p14:creationId xmlns:p14="http://schemas.microsoft.com/office/powerpoint/2010/main" val="111866754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a:t>
            </a:r>
            <a:endParaRPr lang="en-US" sz="4800" dirty="0"/>
          </a:p>
        </p:txBody>
      </p:sp>
      <p:sp>
        <p:nvSpPr>
          <p:cNvPr id="3" name="TextBox 2"/>
          <p:cNvSpPr txBox="1"/>
          <p:nvPr/>
        </p:nvSpPr>
        <p:spPr>
          <a:xfrm>
            <a:off x="3952920" y="890176"/>
            <a:ext cx="7684898" cy="954107"/>
          </a:xfrm>
          <a:prstGeom prst="rect">
            <a:avLst/>
          </a:prstGeom>
          <a:noFill/>
        </p:spPr>
        <p:txBody>
          <a:bodyPr wrap="square" rtlCol="0">
            <a:spAutoFit/>
          </a:bodyPr>
          <a:lstStyle/>
          <a:p>
            <a:pPr marL="457200" indent="-457200">
              <a:buFont typeface="Arial" panose="020B0604020202020204" pitchFamily="34" charset="0"/>
              <a:buChar char="•"/>
            </a:pPr>
            <a:r>
              <a:rPr lang="hr-HR" sz="3200" b="1" dirty="0"/>
              <a:t>T</a:t>
            </a:r>
            <a:r>
              <a:rPr lang="en-US" sz="3200" b="1" dirty="0" err="1"/>
              <a:t>ukey’s</a:t>
            </a:r>
            <a:r>
              <a:rPr lang="en-US" sz="3200" b="1" dirty="0"/>
              <a:t> </a:t>
            </a:r>
            <a:r>
              <a:rPr lang="en-US" sz="3200" b="1" dirty="0" err="1"/>
              <a:t>hsd</a:t>
            </a:r>
            <a:r>
              <a:rPr lang="en-US" sz="3200" b="1" dirty="0"/>
              <a:t> test</a:t>
            </a:r>
            <a:endParaRPr lang="en-US" sz="3200" b="1" baseline="30000" dirty="0"/>
          </a:p>
          <a:p>
            <a:pPr marL="914400" lvl="1" indent="-457200">
              <a:buFont typeface="Calibri" panose="020F0502020204030204" pitchFamily="34" charset="0"/>
              <a:buChar char="−"/>
            </a:pPr>
            <a:r>
              <a:rPr lang="en-US" sz="2400" dirty="0"/>
              <a:t>Constructing a table with differences of mean values</a:t>
            </a:r>
          </a:p>
        </p:txBody>
      </p:sp>
      <p:graphicFrame>
        <p:nvGraphicFramePr>
          <p:cNvPr id="5" name="Table 4"/>
          <p:cNvGraphicFramePr>
            <a:graphicFrameLocks noGrp="1"/>
          </p:cNvGraphicFramePr>
          <p:nvPr>
            <p:extLst>
              <p:ext uri="{D42A27DB-BD31-4B8C-83A1-F6EECF244321}">
                <p14:modId xmlns:p14="http://schemas.microsoft.com/office/powerpoint/2010/main" val="2968086163"/>
              </p:ext>
            </p:extLst>
          </p:nvPr>
        </p:nvGraphicFramePr>
        <p:xfrm>
          <a:off x="278462" y="1028989"/>
          <a:ext cx="3285622" cy="3736074"/>
        </p:xfrm>
        <a:graphic>
          <a:graphicData uri="http://schemas.openxmlformats.org/drawingml/2006/table">
            <a:tbl>
              <a:tblPr/>
              <a:tblGrid>
                <a:gridCol w="973518">
                  <a:extLst>
                    <a:ext uri="{9D8B030D-6E8A-4147-A177-3AD203B41FA5}">
                      <a16:colId xmlns:a16="http://schemas.microsoft.com/office/drawing/2014/main" val="20000"/>
                    </a:ext>
                  </a:extLst>
                </a:gridCol>
                <a:gridCol w="1485678">
                  <a:extLst>
                    <a:ext uri="{9D8B030D-6E8A-4147-A177-3AD203B41FA5}">
                      <a16:colId xmlns:a16="http://schemas.microsoft.com/office/drawing/2014/main" val="20001"/>
                    </a:ext>
                  </a:extLst>
                </a:gridCol>
                <a:gridCol w="826426">
                  <a:extLst>
                    <a:ext uri="{9D8B030D-6E8A-4147-A177-3AD203B41FA5}">
                      <a16:colId xmlns:a16="http://schemas.microsoft.com/office/drawing/2014/main" val="20002"/>
                    </a:ext>
                  </a:extLst>
                </a:gridCol>
              </a:tblGrid>
              <a:tr h="3832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noProof="0" dirty="0">
                          <a:ln>
                            <a:noFill/>
                          </a:ln>
                          <a:solidFill>
                            <a:srgbClr val="FFFFFF"/>
                          </a:solidFill>
                          <a:effectLst/>
                          <a:latin typeface="Calibri" pitchFamily="34" charset="0"/>
                          <a:cs typeface="Arial" charset="0"/>
                        </a:rPr>
                        <a:t>Touch</a:t>
                      </a:r>
                      <a:r>
                        <a:rPr kumimoji="0" lang="hr-HR" sz="1400" b="1" i="0" u="none" strike="noStrike" cap="none" normalizeH="0" baseline="0" dirty="0">
                          <a:ln>
                            <a:noFill/>
                          </a:ln>
                          <a:solidFill>
                            <a:srgbClr val="FFFFFF"/>
                          </a:solidFill>
                          <a:effectLst/>
                          <a:latin typeface="Calibri" pitchFamily="34" charset="0"/>
                          <a:cs typeface="Arial" charset="0"/>
                        </a:rPr>
                        <a:t> [s]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noProof="0" dirty="0">
                          <a:ln>
                            <a:noFill/>
                          </a:ln>
                          <a:solidFill>
                            <a:srgbClr val="FFFFFF"/>
                          </a:solidFill>
                          <a:effectLst/>
                          <a:latin typeface="Calibri" pitchFamily="34" charset="0"/>
                          <a:cs typeface="Arial" charset="0"/>
                        </a:rPr>
                        <a:t>Head</a:t>
                      </a:r>
                      <a:r>
                        <a:rPr kumimoji="0" lang="hr-HR" sz="1400" b="1" i="0" u="none" strike="noStrike" cap="none" normalizeH="0" baseline="0" dirty="0">
                          <a:ln>
                            <a:noFill/>
                          </a:ln>
                          <a:solidFill>
                            <a:srgbClr val="FFFFFF"/>
                          </a:solidFill>
                          <a:effectLst/>
                          <a:latin typeface="Calibri" pitchFamily="34" charset="0"/>
                          <a:cs typeface="Arial" charset="0"/>
                        </a:rPr>
                        <a:t> </a:t>
                      </a:r>
                      <a:r>
                        <a:rPr kumimoji="0" lang="en-US" sz="1400" b="1" i="0" u="none" strike="noStrike" cap="none" normalizeH="0" baseline="0" noProof="0" dirty="0">
                          <a:ln>
                            <a:noFill/>
                          </a:ln>
                          <a:solidFill>
                            <a:srgbClr val="FFFFFF"/>
                          </a:solidFill>
                          <a:effectLst/>
                          <a:latin typeface="Calibri" pitchFamily="34" charset="0"/>
                          <a:cs typeface="Arial" charset="0"/>
                        </a:rPr>
                        <a:t>Tracking</a:t>
                      </a:r>
                      <a:r>
                        <a:rPr kumimoji="0" lang="hr-HR" sz="1400" b="1" i="0" u="none" strike="noStrike" cap="none" normalizeH="0" baseline="0" dirty="0">
                          <a:ln>
                            <a:noFill/>
                          </a:ln>
                          <a:solidFill>
                            <a:srgbClr val="FFFFFF"/>
                          </a:solidFill>
                          <a:effectLst/>
                          <a:latin typeface="Calibri" pitchFamily="34" charset="0"/>
                          <a:cs typeface="Arial" charset="0"/>
                        </a:rPr>
                        <a:t> [s]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noProof="0" dirty="0">
                          <a:ln>
                            <a:noFill/>
                          </a:ln>
                          <a:solidFill>
                            <a:srgbClr val="FFFFFF"/>
                          </a:solidFill>
                          <a:effectLst/>
                          <a:latin typeface="Calibri" pitchFamily="34" charset="0"/>
                          <a:cs typeface="Arial" charset="0"/>
                        </a:rPr>
                        <a:t>Voice</a:t>
                      </a:r>
                      <a:r>
                        <a:rPr kumimoji="0" lang="hr-HR" sz="1400" b="1" i="0" u="none" strike="noStrike" cap="none" normalizeH="0" baseline="0" dirty="0">
                          <a:ln>
                            <a:noFill/>
                          </a:ln>
                          <a:solidFill>
                            <a:srgbClr val="FFFFFF"/>
                          </a:solidFill>
                          <a:effectLst/>
                          <a:latin typeface="Calibri" pitchFamily="34" charset="0"/>
                          <a:cs typeface="Arial" charset="0"/>
                        </a:rPr>
                        <a:t> [s]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35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22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43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46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26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36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22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39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21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42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44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22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40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20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7"/>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41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8"/>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24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9"/>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40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23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10"/>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chemeClr val="bg1"/>
                          </a:solidFill>
                          <a:effectLst/>
                          <a:latin typeface="Calibri" pitchFamily="34" charset="0"/>
                          <a:cs typeface="Arial" charset="0"/>
                        </a:rPr>
                        <a:t>36.4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chemeClr val="bg1"/>
                          </a:solidFill>
                          <a:effectLst/>
                          <a:latin typeface="Calibri" pitchFamily="34" charset="0"/>
                          <a:cs typeface="Arial" charset="0"/>
                        </a:rPr>
                        <a:t>40.2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chemeClr val="bg1"/>
                          </a:solidFill>
                          <a:effectLst/>
                          <a:latin typeface="Calibri" pitchFamily="34" charset="0"/>
                          <a:cs typeface="Arial" charset="0"/>
                        </a:rPr>
                        <a:t>23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0000"/>
                    </a:solidFill>
                  </a:tcPr>
                </a:tc>
                <a:extLst>
                  <a:ext uri="{0D108BD9-81ED-4DB2-BD59-A6C34878D82A}">
                    <a16:rowId xmlns:a16="http://schemas.microsoft.com/office/drawing/2014/main" val="10011"/>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658997750"/>
              </p:ext>
            </p:extLst>
          </p:nvPr>
        </p:nvGraphicFramePr>
        <p:xfrm>
          <a:off x="5337595" y="1966363"/>
          <a:ext cx="2933246" cy="2083886"/>
        </p:xfrm>
        <a:graphic>
          <a:graphicData uri="http://schemas.openxmlformats.org/drawingml/2006/table">
            <a:tbl>
              <a:tblPr firstRow="1" bandRow="1">
                <a:tableStyleId>{5C22544A-7EE6-4342-B048-85BDC9FD1C3A}</a:tableStyleId>
              </a:tblPr>
              <a:tblGrid>
                <a:gridCol w="838069">
                  <a:extLst>
                    <a:ext uri="{9D8B030D-6E8A-4147-A177-3AD203B41FA5}">
                      <a16:colId xmlns:a16="http://schemas.microsoft.com/office/drawing/2014/main" val="20000"/>
                    </a:ext>
                  </a:extLst>
                </a:gridCol>
                <a:gridCol w="670457">
                  <a:extLst>
                    <a:ext uri="{9D8B030D-6E8A-4147-A177-3AD203B41FA5}">
                      <a16:colId xmlns:a16="http://schemas.microsoft.com/office/drawing/2014/main" val="20001"/>
                    </a:ext>
                  </a:extLst>
                </a:gridCol>
                <a:gridCol w="624620">
                  <a:extLst>
                    <a:ext uri="{9D8B030D-6E8A-4147-A177-3AD203B41FA5}">
                      <a16:colId xmlns:a16="http://schemas.microsoft.com/office/drawing/2014/main" val="20002"/>
                    </a:ext>
                  </a:extLst>
                </a:gridCol>
                <a:gridCol w="800100">
                  <a:extLst>
                    <a:ext uri="{9D8B030D-6E8A-4147-A177-3AD203B41FA5}">
                      <a16:colId xmlns:a16="http://schemas.microsoft.com/office/drawing/2014/main" val="20003"/>
                    </a:ext>
                  </a:extLst>
                </a:gridCol>
              </a:tblGrid>
              <a:tr h="529514">
                <a:tc>
                  <a:txBody>
                    <a:bodyPr/>
                    <a:lstStyle/>
                    <a:p>
                      <a:endParaRPr lang="hr-HR" sz="1400" dirty="0"/>
                    </a:p>
                  </a:txBody>
                  <a:tcPr marL="91439" marR="91439" marT="45702" marB="45702">
                    <a:noFill/>
                  </a:tcPr>
                </a:tc>
                <a:tc>
                  <a:txBody>
                    <a:bodyPr/>
                    <a:lstStyle/>
                    <a:p>
                      <a:r>
                        <a:rPr lang="hr-HR" sz="1400" dirty="0" err="1"/>
                        <a:t>Voice</a:t>
                      </a:r>
                      <a:endParaRPr lang="hr-HR" sz="1400" dirty="0"/>
                    </a:p>
                    <a:p>
                      <a:r>
                        <a:rPr lang="hr-HR" sz="1400" dirty="0"/>
                        <a:t>23.0</a:t>
                      </a:r>
                    </a:p>
                  </a:txBody>
                  <a:tcPr marL="91439" marR="91439" marT="45702" marB="45702"/>
                </a:tc>
                <a:tc>
                  <a:txBody>
                    <a:bodyPr/>
                    <a:lstStyle/>
                    <a:p>
                      <a:r>
                        <a:rPr lang="hr-HR" sz="1400" dirty="0" err="1"/>
                        <a:t>Touch</a:t>
                      </a:r>
                      <a:endParaRPr lang="hr-HR" sz="1400" dirty="0"/>
                    </a:p>
                    <a:p>
                      <a:r>
                        <a:rPr lang="hr-HR" sz="1400" dirty="0"/>
                        <a:t>36.4</a:t>
                      </a:r>
                    </a:p>
                  </a:txBody>
                  <a:tcPr marL="91439" marR="91439" marT="45702" marB="45702"/>
                </a:tc>
                <a:tc>
                  <a:txBody>
                    <a:bodyPr/>
                    <a:lstStyle/>
                    <a:p>
                      <a:r>
                        <a:rPr lang="hr-HR" sz="1400" dirty="0" err="1"/>
                        <a:t>Head_T</a:t>
                      </a:r>
                      <a:endParaRPr lang="hr-HR" sz="1400" dirty="0"/>
                    </a:p>
                    <a:p>
                      <a:r>
                        <a:rPr lang="hr-HR" sz="1400" dirty="0"/>
                        <a:t>40.2</a:t>
                      </a:r>
                    </a:p>
                  </a:txBody>
                  <a:tcPr marL="91439" marR="91439" marT="45702" marB="45702"/>
                </a:tc>
                <a:extLst>
                  <a:ext uri="{0D108BD9-81ED-4DB2-BD59-A6C34878D82A}">
                    <a16:rowId xmlns:a16="http://schemas.microsoft.com/office/drawing/2014/main" val="10000"/>
                  </a:ext>
                </a:extLst>
              </a:tr>
              <a:tr h="482452">
                <a:tc>
                  <a:txBody>
                    <a:bodyPr/>
                    <a:lstStyle/>
                    <a:p>
                      <a:r>
                        <a:rPr lang="hr-HR" sz="1400" b="1" dirty="0" err="1">
                          <a:solidFill>
                            <a:schemeClr val="bg1"/>
                          </a:solidFill>
                        </a:rPr>
                        <a:t>Voice</a:t>
                      </a:r>
                      <a:endParaRPr lang="hr-HR" sz="1400" b="1" dirty="0">
                        <a:solidFill>
                          <a:schemeClr val="bg1"/>
                        </a:solidFill>
                      </a:endParaRPr>
                    </a:p>
                    <a:p>
                      <a:r>
                        <a:rPr lang="hr-HR" sz="1400" b="1" dirty="0">
                          <a:solidFill>
                            <a:schemeClr val="bg1"/>
                          </a:solidFill>
                        </a:rPr>
                        <a:t>23.0</a:t>
                      </a:r>
                    </a:p>
                  </a:txBody>
                  <a:tcPr marL="91439" marR="91439" marT="45702" marB="45702">
                    <a:solidFill>
                      <a:schemeClr val="accent1"/>
                    </a:solidFill>
                  </a:tcPr>
                </a:tc>
                <a:tc>
                  <a:txBody>
                    <a:bodyPr/>
                    <a:lstStyle/>
                    <a:p>
                      <a:pPr algn="ctr"/>
                      <a:r>
                        <a:rPr lang="hr-HR" sz="1400" dirty="0"/>
                        <a:t>- - - - -</a:t>
                      </a:r>
                    </a:p>
                  </a:txBody>
                  <a:tcPr marL="91439" marR="91439" marT="45702" marB="45702" anchor="ctr"/>
                </a:tc>
                <a:tc>
                  <a:txBody>
                    <a:bodyPr/>
                    <a:lstStyle/>
                    <a:p>
                      <a:pPr algn="ctr"/>
                      <a:r>
                        <a:rPr lang="hr-HR" sz="1400" dirty="0"/>
                        <a:t>13.4</a:t>
                      </a:r>
                    </a:p>
                  </a:txBody>
                  <a:tcPr marL="91439" marR="91439" marT="45702" marB="45702" anchor="ctr"/>
                </a:tc>
                <a:tc>
                  <a:txBody>
                    <a:bodyPr/>
                    <a:lstStyle/>
                    <a:p>
                      <a:pPr algn="ctr"/>
                      <a:r>
                        <a:rPr lang="hr-HR" sz="1400" dirty="0"/>
                        <a:t>17.2</a:t>
                      </a:r>
                    </a:p>
                  </a:txBody>
                  <a:tcPr marL="91439" marR="91439" marT="45702" marB="45702" anchor="ctr"/>
                </a:tc>
                <a:extLst>
                  <a:ext uri="{0D108BD9-81ED-4DB2-BD59-A6C34878D82A}">
                    <a16:rowId xmlns:a16="http://schemas.microsoft.com/office/drawing/2014/main" val="10001"/>
                  </a:ext>
                </a:extLst>
              </a:tr>
              <a:tr h="482452">
                <a:tc>
                  <a:txBody>
                    <a:bodyPr/>
                    <a:lstStyle/>
                    <a:p>
                      <a:r>
                        <a:rPr lang="hr-HR" sz="1400" b="1" dirty="0" err="1">
                          <a:solidFill>
                            <a:schemeClr val="bg1"/>
                          </a:solidFill>
                        </a:rPr>
                        <a:t>Touch</a:t>
                      </a:r>
                      <a:endParaRPr lang="hr-HR" sz="1400" b="1" dirty="0">
                        <a:solidFill>
                          <a:schemeClr val="bg1"/>
                        </a:solidFill>
                      </a:endParaRPr>
                    </a:p>
                    <a:p>
                      <a:r>
                        <a:rPr lang="hr-HR" sz="1400" b="1" dirty="0">
                          <a:solidFill>
                            <a:schemeClr val="bg1"/>
                          </a:solidFill>
                        </a:rPr>
                        <a:t>36.4</a:t>
                      </a:r>
                    </a:p>
                  </a:txBody>
                  <a:tcPr marL="91439" marR="91439" marT="45702" marB="45702">
                    <a:solidFill>
                      <a:schemeClr val="accent1"/>
                    </a:solidFill>
                  </a:tcPr>
                </a:tc>
                <a:tc>
                  <a:txBody>
                    <a:bodyPr/>
                    <a:lstStyle/>
                    <a:p>
                      <a:pPr algn="ctr"/>
                      <a:r>
                        <a:rPr lang="hr-HR" sz="1400" dirty="0"/>
                        <a:t>- - - - -</a:t>
                      </a:r>
                    </a:p>
                  </a:txBody>
                  <a:tcPr marL="91439" marR="91439" marT="45702" marB="45702" anchor="ctr"/>
                </a:tc>
                <a:tc>
                  <a:txBody>
                    <a:bodyPr/>
                    <a:lstStyle/>
                    <a:p>
                      <a:pPr algn="ctr"/>
                      <a:r>
                        <a:rPr lang="hr-HR" sz="1400" dirty="0"/>
                        <a:t>- - - - -</a:t>
                      </a:r>
                    </a:p>
                  </a:txBody>
                  <a:tcPr marL="91439" marR="91439" marT="45702" marB="45702" anchor="ctr"/>
                </a:tc>
                <a:tc>
                  <a:txBody>
                    <a:bodyPr/>
                    <a:lstStyle/>
                    <a:p>
                      <a:pPr algn="ctr"/>
                      <a:r>
                        <a:rPr lang="hr-HR" sz="1400" dirty="0"/>
                        <a:t>3.8</a:t>
                      </a:r>
                    </a:p>
                  </a:txBody>
                  <a:tcPr marL="91439" marR="91439" marT="45702" marB="45702" anchor="ctr"/>
                </a:tc>
                <a:extLst>
                  <a:ext uri="{0D108BD9-81ED-4DB2-BD59-A6C34878D82A}">
                    <a16:rowId xmlns:a16="http://schemas.microsoft.com/office/drawing/2014/main" val="10002"/>
                  </a:ext>
                </a:extLst>
              </a:tr>
              <a:tr h="482452">
                <a:tc>
                  <a:txBody>
                    <a:bodyPr/>
                    <a:lstStyle/>
                    <a:p>
                      <a:r>
                        <a:rPr lang="hr-HR" sz="1400" b="1" dirty="0" err="1">
                          <a:solidFill>
                            <a:schemeClr val="bg1"/>
                          </a:solidFill>
                        </a:rPr>
                        <a:t>Head_T</a:t>
                      </a:r>
                      <a:endParaRPr lang="hr-HR" sz="1400" b="1" dirty="0">
                        <a:solidFill>
                          <a:schemeClr val="bg1"/>
                        </a:solidFill>
                      </a:endParaRPr>
                    </a:p>
                    <a:p>
                      <a:r>
                        <a:rPr lang="hr-HR" sz="1400" b="1" dirty="0">
                          <a:solidFill>
                            <a:schemeClr val="bg1"/>
                          </a:solidFill>
                        </a:rPr>
                        <a:t>40.2</a:t>
                      </a:r>
                    </a:p>
                  </a:txBody>
                  <a:tcPr marL="91439" marR="91439" marT="45702" marB="45702">
                    <a:solidFill>
                      <a:schemeClr val="accent1"/>
                    </a:solidFill>
                  </a:tcPr>
                </a:tc>
                <a:tc>
                  <a:txBody>
                    <a:bodyPr/>
                    <a:lstStyle/>
                    <a:p>
                      <a:pPr algn="ctr"/>
                      <a:r>
                        <a:rPr lang="hr-HR" sz="1400" dirty="0"/>
                        <a:t>- - - - -</a:t>
                      </a:r>
                    </a:p>
                  </a:txBody>
                  <a:tcPr marL="91439" marR="91439" marT="45702" marB="45702" anchor="ctr"/>
                </a:tc>
                <a:tc>
                  <a:txBody>
                    <a:bodyPr/>
                    <a:lstStyle/>
                    <a:p>
                      <a:pPr algn="ctr"/>
                      <a:r>
                        <a:rPr lang="hr-HR" sz="1400" dirty="0"/>
                        <a:t>- - - - -</a:t>
                      </a:r>
                    </a:p>
                  </a:txBody>
                  <a:tcPr marL="91439" marR="91439" marT="45702" marB="45702" anchor="ctr"/>
                </a:tc>
                <a:tc>
                  <a:txBody>
                    <a:bodyPr/>
                    <a:lstStyle/>
                    <a:p>
                      <a:pPr algn="ctr"/>
                      <a:r>
                        <a:rPr lang="hr-HR" sz="1400" dirty="0"/>
                        <a:t>- - - - -</a:t>
                      </a:r>
                    </a:p>
                  </a:txBody>
                  <a:tcPr marL="91439" marR="91439" marT="45702" marB="45702" anchor="ctr"/>
                </a:tc>
                <a:extLst>
                  <a:ext uri="{0D108BD9-81ED-4DB2-BD59-A6C34878D82A}">
                    <a16:rowId xmlns:a16="http://schemas.microsoft.com/office/drawing/2014/main" val="10003"/>
                  </a:ext>
                </a:extLst>
              </a:tr>
            </a:tbl>
          </a:graphicData>
        </a:graphic>
      </p:graphicFrame>
      <p:sp>
        <p:nvSpPr>
          <p:cNvPr id="11" name="Freeform 10"/>
          <p:cNvSpPr/>
          <p:nvPr/>
        </p:nvSpPr>
        <p:spPr>
          <a:xfrm>
            <a:off x="3684077" y="2897026"/>
            <a:ext cx="1533525" cy="1889125"/>
          </a:xfrm>
          <a:custGeom>
            <a:avLst/>
            <a:gdLst>
              <a:gd name="connsiteX0" fmla="*/ 0 w 1532965"/>
              <a:gd name="connsiteY0" fmla="*/ 1688352 h 1888563"/>
              <a:gd name="connsiteX1" fmla="*/ 690282 w 1532965"/>
              <a:gd name="connsiteY1" fmla="*/ 1652493 h 1888563"/>
              <a:gd name="connsiteX2" fmla="*/ 753035 w 1532965"/>
              <a:gd name="connsiteY2" fmla="*/ 271929 h 1888563"/>
              <a:gd name="connsiteX3" fmla="*/ 1532965 w 1532965"/>
              <a:gd name="connsiteY3" fmla="*/ 20917 h 1888563"/>
            </a:gdLst>
            <a:ahLst/>
            <a:cxnLst>
              <a:cxn ang="0">
                <a:pos x="connsiteX0" y="connsiteY0"/>
              </a:cxn>
              <a:cxn ang="0">
                <a:pos x="connsiteX1" y="connsiteY1"/>
              </a:cxn>
              <a:cxn ang="0">
                <a:pos x="connsiteX2" y="connsiteY2"/>
              </a:cxn>
              <a:cxn ang="0">
                <a:pos x="connsiteX3" y="connsiteY3"/>
              </a:cxn>
            </a:cxnLst>
            <a:rect l="l" t="t" r="r" b="b"/>
            <a:pathLst>
              <a:path w="1532965" h="1888563">
                <a:moveTo>
                  <a:pt x="0" y="1688352"/>
                </a:moveTo>
                <a:cubicBezTo>
                  <a:pt x="282388" y="1788457"/>
                  <a:pt x="564776" y="1888563"/>
                  <a:pt x="690282" y="1652493"/>
                </a:cubicBezTo>
                <a:cubicBezTo>
                  <a:pt x="815788" y="1416423"/>
                  <a:pt x="612588" y="543858"/>
                  <a:pt x="753035" y="271929"/>
                </a:cubicBezTo>
                <a:cubicBezTo>
                  <a:pt x="893482" y="0"/>
                  <a:pt x="1213223" y="10458"/>
                  <a:pt x="1532965" y="20917"/>
                </a:cubicBezTo>
              </a:path>
            </a:pathLst>
          </a:custGeom>
          <a:ln w="19050">
            <a:solidFill>
              <a:srgbClr val="FF0000"/>
            </a:solidFill>
            <a:headEnd type="oval"/>
            <a:tailEnd type="arrow"/>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hr-HR"/>
          </a:p>
        </p:txBody>
      </p:sp>
      <p:sp>
        <p:nvSpPr>
          <p:cNvPr id="12" name="TextBox 11"/>
          <p:cNvSpPr txBox="1"/>
          <p:nvPr/>
        </p:nvSpPr>
        <p:spPr>
          <a:xfrm>
            <a:off x="3952920" y="4555318"/>
            <a:ext cx="3154462" cy="461665"/>
          </a:xfrm>
          <a:prstGeom prst="rect">
            <a:avLst/>
          </a:prstGeom>
          <a:noFill/>
        </p:spPr>
        <p:txBody>
          <a:bodyPr wrap="square" rtlCol="0">
            <a:spAutoFit/>
          </a:bodyPr>
          <a:lstStyle/>
          <a:p>
            <a:pPr marL="914400" lvl="1" indent="-457200">
              <a:buFont typeface="Calibri" panose="020F0502020204030204" pitchFamily="34" charset="0"/>
              <a:buChar char="−"/>
            </a:pPr>
            <a:r>
              <a:rPr lang="en-US" sz="2400" dirty="0"/>
              <a:t>Calculating </a:t>
            </a:r>
            <a:r>
              <a:rPr lang="en-US" sz="2400" dirty="0" err="1"/>
              <a:t>hsd</a:t>
            </a:r>
            <a:r>
              <a:rPr lang="en-US" sz="2400" dirty="0"/>
              <a:t>:</a:t>
            </a:r>
          </a:p>
        </p:txBody>
      </p:sp>
      <p:graphicFrame>
        <p:nvGraphicFramePr>
          <p:cNvPr id="13" name="Object 4"/>
          <p:cNvGraphicFramePr>
            <a:graphicFrameLocks noChangeAspect="1"/>
          </p:cNvGraphicFramePr>
          <p:nvPr>
            <p:extLst>
              <p:ext uri="{D42A27DB-BD31-4B8C-83A1-F6EECF244321}">
                <p14:modId xmlns:p14="http://schemas.microsoft.com/office/powerpoint/2010/main" val="3660879927"/>
              </p:ext>
            </p:extLst>
          </p:nvPr>
        </p:nvGraphicFramePr>
        <p:xfrm>
          <a:off x="7383447" y="4397147"/>
          <a:ext cx="2020888" cy="785812"/>
        </p:xfrm>
        <a:graphic>
          <a:graphicData uri="http://schemas.openxmlformats.org/presentationml/2006/ole">
            <mc:AlternateContent xmlns:mc="http://schemas.openxmlformats.org/markup-compatibility/2006">
              <mc:Choice xmlns:v="urn:schemas-microsoft-com:vml" Requires="v">
                <p:oleObj name="Equation" r:id="rId3" imgW="1143000" imgH="444500" progId="Equation.3">
                  <p:embed/>
                </p:oleObj>
              </mc:Choice>
              <mc:Fallback>
                <p:oleObj name="Equation" r:id="rId3" imgW="1143000" imgH="444500" progId="Equation.3">
                  <p:embed/>
                  <p:pic>
                    <p:nvPicPr>
                      <p:cNvPr id="13"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83447" y="4397147"/>
                        <a:ext cx="2020888" cy="7858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Rectangle 6"/>
          <p:cNvSpPr/>
          <p:nvPr/>
        </p:nvSpPr>
        <p:spPr>
          <a:xfrm>
            <a:off x="408711" y="5435966"/>
            <a:ext cx="6310745" cy="1200329"/>
          </a:xfrm>
          <a:prstGeom prst="rect">
            <a:avLst/>
          </a:prstGeom>
        </p:spPr>
        <p:txBody>
          <a:bodyPr wrap="square">
            <a:spAutoFit/>
          </a:bodyPr>
          <a:lstStyle/>
          <a:p>
            <a:r>
              <a:rPr lang="en-US" b="1" i="1" dirty="0"/>
              <a:t>n</a:t>
            </a:r>
            <a:r>
              <a:rPr lang="en-US" dirty="0"/>
              <a:t> </a:t>
            </a:r>
            <a:r>
              <a:rPr lang="en-US" dirty="0">
                <a:latin typeface="Times New Roman" panose="02020603050405020304" pitchFamily="18" charset="0"/>
                <a:cs typeface="Times New Roman" panose="02020603050405020304" pitchFamily="18" charset="0"/>
              </a:rPr>
              <a:t>→ </a:t>
            </a:r>
            <a:r>
              <a:rPr lang="en-US" dirty="0"/>
              <a:t>the number of measurements/subjects in one group</a:t>
            </a:r>
          </a:p>
          <a:p>
            <a:r>
              <a:rPr lang="en-US" b="1" i="1" dirty="0" err="1"/>
              <a:t>MS</a:t>
            </a:r>
            <a:r>
              <a:rPr lang="en-US" b="1" i="1" baseline="-25000" dirty="0" err="1"/>
              <a:t>error</a:t>
            </a:r>
            <a:r>
              <a:rPr lang="en-US" dirty="0"/>
              <a:t> </a:t>
            </a:r>
            <a:r>
              <a:rPr lang="en-US" dirty="0">
                <a:latin typeface="Times New Roman" panose="02020603050405020304" pitchFamily="18" charset="0"/>
                <a:cs typeface="Times New Roman" panose="02020603050405020304" pitchFamily="18" charset="0"/>
              </a:rPr>
              <a:t>→ </a:t>
            </a:r>
            <a:r>
              <a:rPr lang="en-US" dirty="0"/>
              <a:t>the value from ANOVA source table</a:t>
            </a:r>
          </a:p>
          <a:p>
            <a:r>
              <a:rPr lang="en-US" b="1" i="1" dirty="0"/>
              <a:t>q</a:t>
            </a:r>
            <a:r>
              <a:rPr lang="en-US" dirty="0"/>
              <a:t> </a:t>
            </a:r>
            <a:r>
              <a:rPr lang="en-US" dirty="0">
                <a:latin typeface="Times New Roman" panose="02020603050405020304" pitchFamily="18" charset="0"/>
                <a:cs typeface="Times New Roman" panose="02020603050405020304" pitchFamily="18" charset="0"/>
              </a:rPr>
              <a:t>→</a:t>
            </a:r>
            <a:r>
              <a:rPr lang="en-US" dirty="0"/>
              <a:t> a value from statistical tables, where alpha, </a:t>
            </a:r>
            <a:r>
              <a:rPr lang="en-US" i="1" dirty="0" err="1"/>
              <a:t>df</a:t>
            </a:r>
            <a:r>
              <a:rPr lang="en-US" i="1" baseline="-25000" dirty="0" err="1"/>
              <a:t>erro</a:t>
            </a:r>
            <a:r>
              <a:rPr lang="en-US" baseline="-25000" dirty="0" err="1"/>
              <a:t>r</a:t>
            </a:r>
            <a:r>
              <a:rPr lang="en-US" dirty="0"/>
              <a:t> and </a:t>
            </a:r>
            <a:r>
              <a:rPr lang="en-US" i="1" dirty="0"/>
              <a:t>k</a:t>
            </a:r>
            <a:r>
              <a:rPr lang="en-US" dirty="0"/>
              <a:t> (number of experiment conditions) are taken into consideration</a:t>
            </a:r>
          </a:p>
        </p:txBody>
      </p:sp>
      <p:graphicFrame>
        <p:nvGraphicFramePr>
          <p:cNvPr id="14" name="Object 3"/>
          <p:cNvGraphicFramePr>
            <a:graphicFrameLocks noChangeAspect="1"/>
          </p:cNvGraphicFramePr>
          <p:nvPr>
            <p:extLst>
              <p:ext uri="{D42A27DB-BD31-4B8C-83A1-F6EECF244321}">
                <p14:modId xmlns:p14="http://schemas.microsoft.com/office/powerpoint/2010/main" val="3921630116"/>
              </p:ext>
            </p:extLst>
          </p:nvPr>
        </p:nvGraphicFramePr>
        <p:xfrm>
          <a:off x="7383447" y="5529857"/>
          <a:ext cx="4254371" cy="1126157"/>
        </p:xfrm>
        <a:graphic>
          <a:graphicData uri="http://schemas.openxmlformats.org/presentationml/2006/ole">
            <mc:AlternateContent xmlns:mc="http://schemas.openxmlformats.org/markup-compatibility/2006">
              <mc:Choice xmlns:v="urn:schemas-microsoft-com:vml" Requires="v">
                <p:oleObj name="Equation" r:id="rId5" imgW="2590800" imgH="685800" progId="Equation.3">
                  <p:embed/>
                </p:oleObj>
              </mc:Choice>
              <mc:Fallback>
                <p:oleObj name="Equation" r:id="rId5" imgW="2590800" imgH="685800" progId="Equation.3">
                  <p:embed/>
                  <p:pic>
                    <p:nvPicPr>
                      <p:cNvPr id="14"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83447" y="5529857"/>
                        <a:ext cx="4254371" cy="1126157"/>
                      </a:xfrm>
                      <a:prstGeom prst="rect">
                        <a:avLst/>
                      </a:prstGeom>
                      <a:noFill/>
                      <a:ln>
                        <a:noFill/>
                      </a:ln>
                      <a:effectLst/>
                    </p:spPr>
                  </p:pic>
                </p:oleObj>
              </mc:Fallback>
            </mc:AlternateContent>
          </a:graphicData>
        </a:graphic>
      </p:graphicFrame>
      <p:sp>
        <p:nvSpPr>
          <p:cNvPr id="15" name="Right Brace 14"/>
          <p:cNvSpPr/>
          <p:nvPr/>
        </p:nvSpPr>
        <p:spPr>
          <a:xfrm>
            <a:off x="6554186" y="5500348"/>
            <a:ext cx="500063" cy="1174927"/>
          </a:xfrm>
          <a:prstGeom prst="rightBrace">
            <a:avLst/>
          </a:prstGeom>
          <a:ln w="19050"/>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hr-HR"/>
          </a:p>
        </p:txBody>
      </p:sp>
    </p:spTree>
    <p:extLst>
      <p:ext uri="{BB962C8B-B14F-4D97-AF65-F5344CB8AC3E}">
        <p14:creationId xmlns:p14="http://schemas.microsoft.com/office/powerpoint/2010/main" val="23887664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a:t>
            </a:r>
            <a:endParaRPr lang="en-US" sz="4800" dirty="0"/>
          </a:p>
        </p:txBody>
      </p:sp>
      <p:sp>
        <p:nvSpPr>
          <p:cNvPr id="3" name="TextBox 2"/>
          <p:cNvSpPr txBox="1"/>
          <p:nvPr/>
        </p:nvSpPr>
        <p:spPr>
          <a:xfrm>
            <a:off x="3973702" y="890176"/>
            <a:ext cx="7684898" cy="2062103"/>
          </a:xfrm>
          <a:prstGeom prst="rect">
            <a:avLst/>
          </a:prstGeom>
          <a:noFill/>
        </p:spPr>
        <p:txBody>
          <a:bodyPr wrap="square" rtlCol="0">
            <a:spAutoFit/>
          </a:bodyPr>
          <a:lstStyle/>
          <a:p>
            <a:pPr marL="457200" indent="-457200">
              <a:buFont typeface="Arial" panose="020B0604020202020204" pitchFamily="34" charset="0"/>
              <a:buChar char="•"/>
            </a:pPr>
            <a:r>
              <a:rPr lang="en-US" sz="3200" b="1" dirty="0"/>
              <a:t>Tukey’s </a:t>
            </a:r>
            <a:r>
              <a:rPr lang="en-US" sz="3200" b="1" dirty="0" err="1"/>
              <a:t>hsd</a:t>
            </a:r>
            <a:r>
              <a:rPr lang="en-US" sz="3200" b="1" dirty="0"/>
              <a:t> interpretation</a:t>
            </a:r>
            <a:endParaRPr lang="en-US" sz="3200" b="1" baseline="30000" dirty="0"/>
          </a:p>
          <a:p>
            <a:pPr marL="914400" lvl="1" indent="-457200">
              <a:buFont typeface="Calibri" panose="020F0502020204030204" pitchFamily="34" charset="0"/>
              <a:buChar char="−"/>
            </a:pPr>
            <a:r>
              <a:rPr lang="en-US" sz="2400" dirty="0"/>
              <a:t>calculated </a:t>
            </a:r>
            <a:r>
              <a:rPr lang="en-US" sz="2400" dirty="0" err="1"/>
              <a:t>hsd</a:t>
            </a:r>
            <a:r>
              <a:rPr lang="en-US" sz="2400" dirty="0"/>
              <a:t> value tells us how far two means ​​have to be to be considered significantly different</a:t>
            </a:r>
          </a:p>
          <a:p>
            <a:pPr marL="914400" lvl="1" indent="-457200">
              <a:buFont typeface="Calibri" panose="020F0502020204030204" pitchFamily="34" charset="0"/>
              <a:buChar char="−"/>
            </a:pPr>
            <a:r>
              <a:rPr lang="en-US" sz="2400" dirty="0"/>
              <a:t>if a value in the table is greater than the calculated </a:t>
            </a:r>
            <a:r>
              <a:rPr lang="en-US" sz="2400" dirty="0" err="1"/>
              <a:t>hsd</a:t>
            </a:r>
            <a:r>
              <a:rPr lang="en-US" sz="2400" dirty="0"/>
              <a:t>, then the corresponding difference is significant</a:t>
            </a:r>
          </a:p>
        </p:txBody>
      </p:sp>
      <p:graphicFrame>
        <p:nvGraphicFramePr>
          <p:cNvPr id="5" name="Table 4"/>
          <p:cNvGraphicFramePr>
            <a:graphicFrameLocks noGrp="1"/>
          </p:cNvGraphicFramePr>
          <p:nvPr>
            <p:extLst>
              <p:ext uri="{D42A27DB-BD31-4B8C-83A1-F6EECF244321}">
                <p14:modId xmlns:p14="http://schemas.microsoft.com/office/powerpoint/2010/main" val="443040394"/>
              </p:ext>
            </p:extLst>
          </p:nvPr>
        </p:nvGraphicFramePr>
        <p:xfrm>
          <a:off x="278462" y="1028989"/>
          <a:ext cx="3285622" cy="3736074"/>
        </p:xfrm>
        <a:graphic>
          <a:graphicData uri="http://schemas.openxmlformats.org/drawingml/2006/table">
            <a:tbl>
              <a:tblPr/>
              <a:tblGrid>
                <a:gridCol w="973518">
                  <a:extLst>
                    <a:ext uri="{9D8B030D-6E8A-4147-A177-3AD203B41FA5}">
                      <a16:colId xmlns:a16="http://schemas.microsoft.com/office/drawing/2014/main" val="20000"/>
                    </a:ext>
                  </a:extLst>
                </a:gridCol>
                <a:gridCol w="1485678">
                  <a:extLst>
                    <a:ext uri="{9D8B030D-6E8A-4147-A177-3AD203B41FA5}">
                      <a16:colId xmlns:a16="http://schemas.microsoft.com/office/drawing/2014/main" val="20001"/>
                    </a:ext>
                  </a:extLst>
                </a:gridCol>
                <a:gridCol w="826426">
                  <a:extLst>
                    <a:ext uri="{9D8B030D-6E8A-4147-A177-3AD203B41FA5}">
                      <a16:colId xmlns:a16="http://schemas.microsoft.com/office/drawing/2014/main" val="20002"/>
                    </a:ext>
                  </a:extLst>
                </a:gridCol>
              </a:tblGrid>
              <a:tr h="3832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1" i="0" u="none" strike="noStrike" cap="none" normalizeH="0" baseline="0" dirty="0" err="1">
                          <a:ln>
                            <a:noFill/>
                          </a:ln>
                          <a:solidFill>
                            <a:srgbClr val="FFFFFF"/>
                          </a:solidFill>
                          <a:effectLst/>
                          <a:latin typeface="Calibri" pitchFamily="34" charset="0"/>
                          <a:cs typeface="Arial" charset="0"/>
                        </a:rPr>
                        <a:t>Touch</a:t>
                      </a:r>
                      <a:r>
                        <a:rPr kumimoji="0" lang="hr-HR" sz="1400" b="1" i="0" u="none" strike="noStrike" cap="none" normalizeH="0" baseline="0" dirty="0">
                          <a:ln>
                            <a:noFill/>
                          </a:ln>
                          <a:solidFill>
                            <a:srgbClr val="FFFFFF"/>
                          </a:solidFill>
                          <a:effectLst/>
                          <a:latin typeface="Calibri" pitchFamily="34" charset="0"/>
                          <a:cs typeface="Arial" charset="0"/>
                        </a:rPr>
                        <a:t> [s]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1" i="0" u="none" strike="noStrike" cap="none" normalizeH="0" baseline="0" dirty="0" err="1">
                          <a:ln>
                            <a:noFill/>
                          </a:ln>
                          <a:solidFill>
                            <a:srgbClr val="FFFFFF"/>
                          </a:solidFill>
                          <a:effectLst/>
                          <a:latin typeface="Calibri" pitchFamily="34" charset="0"/>
                          <a:cs typeface="Arial" charset="0"/>
                        </a:rPr>
                        <a:t>Head</a:t>
                      </a:r>
                      <a:r>
                        <a:rPr kumimoji="0" lang="hr-HR" sz="1400" b="1" i="0" u="none" strike="noStrike" cap="none" normalizeH="0" baseline="0" dirty="0">
                          <a:ln>
                            <a:noFill/>
                          </a:ln>
                          <a:solidFill>
                            <a:srgbClr val="FFFFFF"/>
                          </a:solidFill>
                          <a:effectLst/>
                          <a:latin typeface="Calibri" pitchFamily="34" charset="0"/>
                          <a:cs typeface="Arial" charset="0"/>
                        </a:rPr>
                        <a:t> </a:t>
                      </a:r>
                      <a:r>
                        <a:rPr kumimoji="0" lang="hr-HR" sz="1400" b="1" i="0" u="none" strike="noStrike" cap="none" normalizeH="0" baseline="0" dirty="0" err="1">
                          <a:ln>
                            <a:noFill/>
                          </a:ln>
                          <a:solidFill>
                            <a:srgbClr val="FFFFFF"/>
                          </a:solidFill>
                          <a:effectLst/>
                          <a:latin typeface="Calibri" pitchFamily="34" charset="0"/>
                          <a:cs typeface="Arial" charset="0"/>
                        </a:rPr>
                        <a:t>Tracking</a:t>
                      </a:r>
                      <a:r>
                        <a:rPr kumimoji="0" lang="hr-HR" sz="1400" b="1" i="0" u="none" strike="noStrike" cap="none" normalizeH="0" baseline="0" dirty="0">
                          <a:ln>
                            <a:noFill/>
                          </a:ln>
                          <a:solidFill>
                            <a:srgbClr val="FFFFFF"/>
                          </a:solidFill>
                          <a:effectLst/>
                          <a:latin typeface="Calibri" pitchFamily="34" charset="0"/>
                          <a:cs typeface="Arial" charset="0"/>
                        </a:rPr>
                        <a:t> [s]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1" i="0" u="none" strike="noStrike" cap="none" normalizeH="0" baseline="0" dirty="0" err="1">
                          <a:ln>
                            <a:noFill/>
                          </a:ln>
                          <a:solidFill>
                            <a:srgbClr val="FFFFFF"/>
                          </a:solidFill>
                          <a:effectLst/>
                          <a:latin typeface="Calibri" pitchFamily="34" charset="0"/>
                          <a:cs typeface="Arial" charset="0"/>
                        </a:rPr>
                        <a:t>Voice</a:t>
                      </a:r>
                      <a:r>
                        <a:rPr kumimoji="0" lang="hr-HR" sz="1400" b="1" i="0" u="none" strike="noStrike" cap="none" normalizeH="0" baseline="0" dirty="0">
                          <a:ln>
                            <a:noFill/>
                          </a:ln>
                          <a:solidFill>
                            <a:srgbClr val="FFFFFF"/>
                          </a:solidFill>
                          <a:effectLst/>
                          <a:latin typeface="Calibri" pitchFamily="34" charset="0"/>
                          <a:cs typeface="Arial" charset="0"/>
                        </a:rPr>
                        <a:t> [s]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35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22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43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46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26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36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22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39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21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42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44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22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40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20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7"/>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41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8"/>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24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9"/>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37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40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23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10"/>
                  </a:ext>
                </a:extLst>
              </a:tr>
              <a:tr h="2352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chemeClr val="bg1"/>
                          </a:solidFill>
                          <a:effectLst/>
                          <a:latin typeface="Calibri" pitchFamily="34" charset="0"/>
                          <a:cs typeface="Arial" charset="0"/>
                        </a:rPr>
                        <a:t>36.4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chemeClr val="bg1"/>
                          </a:solidFill>
                          <a:effectLst/>
                          <a:latin typeface="Calibri" pitchFamily="34" charset="0"/>
                          <a:cs typeface="Arial" charset="0"/>
                        </a:rPr>
                        <a:t>40.2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chemeClr val="bg1"/>
                          </a:solidFill>
                          <a:effectLst/>
                          <a:latin typeface="Calibri" pitchFamily="34" charset="0"/>
                          <a:cs typeface="Arial" charset="0"/>
                        </a:rPr>
                        <a:t>23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0000"/>
                    </a:solidFill>
                  </a:tcPr>
                </a:tc>
                <a:extLst>
                  <a:ext uri="{0D108BD9-81ED-4DB2-BD59-A6C34878D82A}">
                    <a16:rowId xmlns:a16="http://schemas.microsoft.com/office/drawing/2014/main" val="10011"/>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725455536"/>
              </p:ext>
            </p:extLst>
          </p:nvPr>
        </p:nvGraphicFramePr>
        <p:xfrm>
          <a:off x="3878196" y="3848420"/>
          <a:ext cx="2933246" cy="2083886"/>
        </p:xfrm>
        <a:graphic>
          <a:graphicData uri="http://schemas.openxmlformats.org/drawingml/2006/table">
            <a:tbl>
              <a:tblPr firstRow="1" bandRow="1">
                <a:tableStyleId>{5C22544A-7EE6-4342-B048-85BDC9FD1C3A}</a:tableStyleId>
              </a:tblPr>
              <a:tblGrid>
                <a:gridCol w="838069">
                  <a:extLst>
                    <a:ext uri="{9D8B030D-6E8A-4147-A177-3AD203B41FA5}">
                      <a16:colId xmlns:a16="http://schemas.microsoft.com/office/drawing/2014/main" val="20000"/>
                    </a:ext>
                  </a:extLst>
                </a:gridCol>
                <a:gridCol w="670457">
                  <a:extLst>
                    <a:ext uri="{9D8B030D-6E8A-4147-A177-3AD203B41FA5}">
                      <a16:colId xmlns:a16="http://schemas.microsoft.com/office/drawing/2014/main" val="20001"/>
                    </a:ext>
                  </a:extLst>
                </a:gridCol>
                <a:gridCol w="624620">
                  <a:extLst>
                    <a:ext uri="{9D8B030D-6E8A-4147-A177-3AD203B41FA5}">
                      <a16:colId xmlns:a16="http://schemas.microsoft.com/office/drawing/2014/main" val="20002"/>
                    </a:ext>
                  </a:extLst>
                </a:gridCol>
                <a:gridCol w="800100">
                  <a:extLst>
                    <a:ext uri="{9D8B030D-6E8A-4147-A177-3AD203B41FA5}">
                      <a16:colId xmlns:a16="http://schemas.microsoft.com/office/drawing/2014/main" val="20003"/>
                    </a:ext>
                  </a:extLst>
                </a:gridCol>
              </a:tblGrid>
              <a:tr h="529514">
                <a:tc>
                  <a:txBody>
                    <a:bodyPr/>
                    <a:lstStyle/>
                    <a:p>
                      <a:endParaRPr lang="hr-HR" sz="1400" dirty="0"/>
                    </a:p>
                  </a:txBody>
                  <a:tcPr marL="91439" marR="91439" marT="45702" marB="45702">
                    <a:noFill/>
                  </a:tcPr>
                </a:tc>
                <a:tc>
                  <a:txBody>
                    <a:bodyPr/>
                    <a:lstStyle/>
                    <a:p>
                      <a:r>
                        <a:rPr lang="hr-HR" sz="1400" dirty="0" err="1"/>
                        <a:t>Voice</a:t>
                      </a:r>
                      <a:endParaRPr lang="hr-HR" sz="1400" dirty="0"/>
                    </a:p>
                    <a:p>
                      <a:r>
                        <a:rPr lang="hr-HR" sz="1400" dirty="0"/>
                        <a:t>23.0</a:t>
                      </a:r>
                    </a:p>
                  </a:txBody>
                  <a:tcPr marL="91439" marR="91439" marT="45702" marB="45702"/>
                </a:tc>
                <a:tc>
                  <a:txBody>
                    <a:bodyPr/>
                    <a:lstStyle/>
                    <a:p>
                      <a:r>
                        <a:rPr lang="hr-HR" sz="1400" dirty="0" err="1"/>
                        <a:t>Touch</a:t>
                      </a:r>
                      <a:endParaRPr lang="hr-HR" sz="1400" dirty="0"/>
                    </a:p>
                    <a:p>
                      <a:r>
                        <a:rPr lang="hr-HR" sz="1400" dirty="0"/>
                        <a:t>36.4</a:t>
                      </a:r>
                    </a:p>
                  </a:txBody>
                  <a:tcPr marL="91439" marR="91439" marT="45702" marB="45702"/>
                </a:tc>
                <a:tc>
                  <a:txBody>
                    <a:bodyPr/>
                    <a:lstStyle/>
                    <a:p>
                      <a:r>
                        <a:rPr lang="hr-HR" sz="1400" dirty="0" err="1"/>
                        <a:t>Head_T</a:t>
                      </a:r>
                      <a:endParaRPr lang="hr-HR" sz="1400" dirty="0"/>
                    </a:p>
                    <a:p>
                      <a:r>
                        <a:rPr lang="hr-HR" sz="1400" dirty="0"/>
                        <a:t>40.2</a:t>
                      </a:r>
                    </a:p>
                  </a:txBody>
                  <a:tcPr marL="91439" marR="91439" marT="45702" marB="45702"/>
                </a:tc>
                <a:extLst>
                  <a:ext uri="{0D108BD9-81ED-4DB2-BD59-A6C34878D82A}">
                    <a16:rowId xmlns:a16="http://schemas.microsoft.com/office/drawing/2014/main" val="10000"/>
                  </a:ext>
                </a:extLst>
              </a:tr>
              <a:tr h="482452">
                <a:tc>
                  <a:txBody>
                    <a:bodyPr/>
                    <a:lstStyle/>
                    <a:p>
                      <a:r>
                        <a:rPr lang="hr-HR" sz="1400" b="1" dirty="0" err="1">
                          <a:solidFill>
                            <a:schemeClr val="bg1"/>
                          </a:solidFill>
                        </a:rPr>
                        <a:t>Voice</a:t>
                      </a:r>
                      <a:endParaRPr lang="hr-HR" sz="1400" b="1" dirty="0">
                        <a:solidFill>
                          <a:schemeClr val="bg1"/>
                        </a:solidFill>
                      </a:endParaRPr>
                    </a:p>
                    <a:p>
                      <a:r>
                        <a:rPr lang="hr-HR" sz="1400" b="1" dirty="0">
                          <a:solidFill>
                            <a:schemeClr val="bg1"/>
                          </a:solidFill>
                        </a:rPr>
                        <a:t>23.0</a:t>
                      </a:r>
                    </a:p>
                  </a:txBody>
                  <a:tcPr marL="91439" marR="91439" marT="45702" marB="45702">
                    <a:solidFill>
                      <a:schemeClr val="accent1"/>
                    </a:solidFill>
                  </a:tcPr>
                </a:tc>
                <a:tc>
                  <a:txBody>
                    <a:bodyPr/>
                    <a:lstStyle/>
                    <a:p>
                      <a:pPr algn="ctr"/>
                      <a:r>
                        <a:rPr lang="hr-HR" sz="1400" dirty="0"/>
                        <a:t>- - - - -</a:t>
                      </a:r>
                    </a:p>
                  </a:txBody>
                  <a:tcPr marL="91439" marR="91439" marT="45702" marB="45702" anchor="ctr"/>
                </a:tc>
                <a:tc>
                  <a:txBody>
                    <a:bodyPr/>
                    <a:lstStyle/>
                    <a:p>
                      <a:pPr algn="ctr"/>
                      <a:r>
                        <a:rPr lang="hr-HR" sz="1400" dirty="0"/>
                        <a:t>13.4</a:t>
                      </a:r>
                    </a:p>
                  </a:txBody>
                  <a:tcPr marL="91439" marR="91439" marT="45702" marB="45702" anchor="ctr"/>
                </a:tc>
                <a:tc>
                  <a:txBody>
                    <a:bodyPr/>
                    <a:lstStyle/>
                    <a:p>
                      <a:pPr algn="ctr"/>
                      <a:r>
                        <a:rPr lang="hr-HR" sz="1400" dirty="0"/>
                        <a:t>17.2</a:t>
                      </a:r>
                    </a:p>
                  </a:txBody>
                  <a:tcPr marL="91439" marR="91439" marT="45702" marB="45702" anchor="ctr"/>
                </a:tc>
                <a:extLst>
                  <a:ext uri="{0D108BD9-81ED-4DB2-BD59-A6C34878D82A}">
                    <a16:rowId xmlns:a16="http://schemas.microsoft.com/office/drawing/2014/main" val="10001"/>
                  </a:ext>
                </a:extLst>
              </a:tr>
              <a:tr h="482452">
                <a:tc>
                  <a:txBody>
                    <a:bodyPr/>
                    <a:lstStyle/>
                    <a:p>
                      <a:r>
                        <a:rPr lang="hr-HR" sz="1400" b="1" dirty="0" err="1">
                          <a:solidFill>
                            <a:schemeClr val="bg1"/>
                          </a:solidFill>
                        </a:rPr>
                        <a:t>Touch</a:t>
                      </a:r>
                      <a:endParaRPr lang="hr-HR" sz="1400" b="1" dirty="0">
                        <a:solidFill>
                          <a:schemeClr val="bg1"/>
                        </a:solidFill>
                      </a:endParaRPr>
                    </a:p>
                    <a:p>
                      <a:r>
                        <a:rPr lang="hr-HR" sz="1400" b="1" dirty="0">
                          <a:solidFill>
                            <a:schemeClr val="bg1"/>
                          </a:solidFill>
                        </a:rPr>
                        <a:t>36.4</a:t>
                      </a:r>
                    </a:p>
                  </a:txBody>
                  <a:tcPr marL="91439" marR="91439" marT="45702" marB="45702">
                    <a:solidFill>
                      <a:schemeClr val="accent1"/>
                    </a:solidFill>
                  </a:tcPr>
                </a:tc>
                <a:tc>
                  <a:txBody>
                    <a:bodyPr/>
                    <a:lstStyle/>
                    <a:p>
                      <a:pPr algn="ctr"/>
                      <a:r>
                        <a:rPr lang="hr-HR" sz="1400" dirty="0"/>
                        <a:t>- - - - -</a:t>
                      </a:r>
                    </a:p>
                  </a:txBody>
                  <a:tcPr marL="91439" marR="91439" marT="45702" marB="45702" anchor="ctr"/>
                </a:tc>
                <a:tc>
                  <a:txBody>
                    <a:bodyPr/>
                    <a:lstStyle/>
                    <a:p>
                      <a:pPr algn="ctr"/>
                      <a:r>
                        <a:rPr lang="hr-HR" sz="1400" dirty="0"/>
                        <a:t>- - - - -</a:t>
                      </a:r>
                    </a:p>
                  </a:txBody>
                  <a:tcPr marL="91439" marR="91439" marT="45702" marB="45702" anchor="ctr"/>
                </a:tc>
                <a:tc>
                  <a:txBody>
                    <a:bodyPr/>
                    <a:lstStyle/>
                    <a:p>
                      <a:pPr algn="ctr"/>
                      <a:r>
                        <a:rPr lang="hr-HR" sz="1400" dirty="0"/>
                        <a:t>3.8</a:t>
                      </a:r>
                    </a:p>
                  </a:txBody>
                  <a:tcPr marL="91439" marR="91439" marT="45702" marB="45702" anchor="ctr"/>
                </a:tc>
                <a:extLst>
                  <a:ext uri="{0D108BD9-81ED-4DB2-BD59-A6C34878D82A}">
                    <a16:rowId xmlns:a16="http://schemas.microsoft.com/office/drawing/2014/main" val="10002"/>
                  </a:ext>
                </a:extLst>
              </a:tr>
              <a:tr h="482452">
                <a:tc>
                  <a:txBody>
                    <a:bodyPr/>
                    <a:lstStyle/>
                    <a:p>
                      <a:r>
                        <a:rPr lang="hr-HR" sz="1400" b="1" dirty="0" err="1">
                          <a:solidFill>
                            <a:schemeClr val="bg1"/>
                          </a:solidFill>
                        </a:rPr>
                        <a:t>Head_T</a:t>
                      </a:r>
                      <a:endParaRPr lang="hr-HR" sz="1400" b="1" dirty="0">
                        <a:solidFill>
                          <a:schemeClr val="bg1"/>
                        </a:solidFill>
                      </a:endParaRPr>
                    </a:p>
                    <a:p>
                      <a:r>
                        <a:rPr lang="hr-HR" sz="1400" b="1" dirty="0">
                          <a:solidFill>
                            <a:schemeClr val="bg1"/>
                          </a:solidFill>
                        </a:rPr>
                        <a:t>40.2</a:t>
                      </a:r>
                    </a:p>
                  </a:txBody>
                  <a:tcPr marL="91439" marR="91439" marT="45702" marB="45702">
                    <a:solidFill>
                      <a:schemeClr val="accent1"/>
                    </a:solidFill>
                  </a:tcPr>
                </a:tc>
                <a:tc>
                  <a:txBody>
                    <a:bodyPr/>
                    <a:lstStyle/>
                    <a:p>
                      <a:pPr algn="ctr"/>
                      <a:r>
                        <a:rPr lang="hr-HR" sz="1400" dirty="0"/>
                        <a:t>- - - - -</a:t>
                      </a:r>
                    </a:p>
                  </a:txBody>
                  <a:tcPr marL="91439" marR="91439" marT="45702" marB="45702" anchor="ctr"/>
                </a:tc>
                <a:tc>
                  <a:txBody>
                    <a:bodyPr/>
                    <a:lstStyle/>
                    <a:p>
                      <a:pPr algn="ctr"/>
                      <a:r>
                        <a:rPr lang="hr-HR" sz="1400" dirty="0"/>
                        <a:t>- - - - -</a:t>
                      </a:r>
                    </a:p>
                  </a:txBody>
                  <a:tcPr marL="91439" marR="91439" marT="45702" marB="45702" anchor="ctr"/>
                </a:tc>
                <a:tc>
                  <a:txBody>
                    <a:bodyPr/>
                    <a:lstStyle/>
                    <a:p>
                      <a:pPr algn="ctr"/>
                      <a:r>
                        <a:rPr lang="hr-HR" sz="1400" dirty="0"/>
                        <a:t>- - - - -</a:t>
                      </a:r>
                    </a:p>
                  </a:txBody>
                  <a:tcPr marL="91439" marR="91439" marT="45702" marB="45702" anchor="ctr"/>
                </a:tc>
                <a:extLst>
                  <a:ext uri="{0D108BD9-81ED-4DB2-BD59-A6C34878D82A}">
                    <a16:rowId xmlns:a16="http://schemas.microsoft.com/office/drawing/2014/main" val="10003"/>
                  </a:ext>
                </a:extLst>
              </a:tr>
            </a:tbl>
          </a:graphicData>
        </a:graphic>
      </p:graphicFrame>
      <p:sp>
        <p:nvSpPr>
          <p:cNvPr id="16" name="TextBox 15"/>
          <p:cNvSpPr txBox="1">
            <a:spLocks noChangeArrowheads="1"/>
          </p:cNvSpPr>
          <p:nvPr/>
        </p:nvSpPr>
        <p:spPr bwMode="auto">
          <a:xfrm>
            <a:off x="278462" y="5747363"/>
            <a:ext cx="1397000" cy="36988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hr-HR" altLang="sr-Latn-RS" sz="1800" i="1" dirty="0" err="1">
                <a:solidFill>
                  <a:schemeClr val="bg1"/>
                </a:solidFill>
                <a:latin typeface="Arial" panose="020B0604020202020204" pitchFamily="34" charset="0"/>
              </a:rPr>
              <a:t>hsd</a:t>
            </a:r>
            <a:r>
              <a:rPr lang="hr-HR" altLang="sr-Latn-RS" sz="1800" dirty="0">
                <a:solidFill>
                  <a:schemeClr val="bg1"/>
                </a:solidFill>
                <a:latin typeface="Arial" panose="020B0604020202020204" pitchFamily="34" charset="0"/>
              </a:rPr>
              <a:t> = 2.047</a:t>
            </a:r>
          </a:p>
        </p:txBody>
      </p:sp>
      <p:sp>
        <p:nvSpPr>
          <p:cNvPr id="17" name="Freeform 16"/>
          <p:cNvSpPr/>
          <p:nvPr/>
        </p:nvSpPr>
        <p:spPr>
          <a:xfrm>
            <a:off x="1329643" y="5025956"/>
            <a:ext cx="2401888" cy="654050"/>
          </a:xfrm>
          <a:custGeom>
            <a:avLst/>
            <a:gdLst>
              <a:gd name="connsiteX0" fmla="*/ 0 w 2402541"/>
              <a:gd name="connsiteY0" fmla="*/ 654423 h 654423"/>
              <a:gd name="connsiteX1" fmla="*/ 1102659 w 2402541"/>
              <a:gd name="connsiteY1" fmla="*/ 53788 h 654423"/>
              <a:gd name="connsiteX2" fmla="*/ 1963271 w 2402541"/>
              <a:gd name="connsiteY2" fmla="*/ 331694 h 654423"/>
              <a:gd name="connsiteX3" fmla="*/ 2402541 w 2402541"/>
              <a:gd name="connsiteY3" fmla="*/ 376518 h 654423"/>
            </a:gdLst>
            <a:ahLst/>
            <a:cxnLst>
              <a:cxn ang="0">
                <a:pos x="connsiteX0" y="connsiteY0"/>
              </a:cxn>
              <a:cxn ang="0">
                <a:pos x="connsiteX1" y="connsiteY1"/>
              </a:cxn>
              <a:cxn ang="0">
                <a:pos x="connsiteX2" y="connsiteY2"/>
              </a:cxn>
              <a:cxn ang="0">
                <a:pos x="connsiteX3" y="connsiteY3"/>
              </a:cxn>
            </a:cxnLst>
            <a:rect l="l" t="t" r="r" b="b"/>
            <a:pathLst>
              <a:path w="2402541" h="654423">
                <a:moveTo>
                  <a:pt x="0" y="654423"/>
                </a:moveTo>
                <a:cubicBezTo>
                  <a:pt x="387723" y="380999"/>
                  <a:pt x="775447" y="107576"/>
                  <a:pt x="1102659" y="53788"/>
                </a:cubicBezTo>
                <a:cubicBezTo>
                  <a:pt x="1429871" y="0"/>
                  <a:pt x="1746624" y="277906"/>
                  <a:pt x="1963271" y="331694"/>
                </a:cubicBezTo>
                <a:cubicBezTo>
                  <a:pt x="2179918" y="385482"/>
                  <a:pt x="2291229" y="381000"/>
                  <a:pt x="2402541" y="376518"/>
                </a:cubicBezTo>
              </a:path>
            </a:pathLst>
          </a:custGeom>
          <a:ln w="19050">
            <a:solidFill>
              <a:srgbClr val="FF0000"/>
            </a:solidFill>
            <a:headEnd type="oval"/>
            <a:tailEnd type="arrow"/>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hr-HR"/>
          </a:p>
        </p:txBody>
      </p:sp>
      <p:sp>
        <p:nvSpPr>
          <p:cNvPr id="19" name="Oval 18"/>
          <p:cNvSpPr/>
          <p:nvPr/>
        </p:nvSpPr>
        <p:spPr>
          <a:xfrm>
            <a:off x="5344819" y="4416462"/>
            <a:ext cx="629954" cy="425702"/>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hr-HR"/>
          </a:p>
        </p:txBody>
      </p:sp>
      <p:sp>
        <p:nvSpPr>
          <p:cNvPr id="20" name="Oval 19"/>
          <p:cNvSpPr/>
          <p:nvPr/>
        </p:nvSpPr>
        <p:spPr>
          <a:xfrm>
            <a:off x="6078130" y="4426998"/>
            <a:ext cx="629954" cy="425702"/>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hr-HR"/>
          </a:p>
        </p:txBody>
      </p:sp>
      <p:sp>
        <p:nvSpPr>
          <p:cNvPr id="21" name="Oval 20"/>
          <p:cNvSpPr/>
          <p:nvPr/>
        </p:nvSpPr>
        <p:spPr>
          <a:xfrm>
            <a:off x="6078130" y="4966801"/>
            <a:ext cx="629954" cy="425702"/>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hr-HR"/>
          </a:p>
        </p:txBody>
      </p:sp>
      <p:sp>
        <p:nvSpPr>
          <p:cNvPr id="22" name="TextBox 21"/>
          <p:cNvSpPr txBox="1"/>
          <p:nvPr/>
        </p:nvSpPr>
        <p:spPr>
          <a:xfrm>
            <a:off x="6909132" y="3212980"/>
            <a:ext cx="4728686" cy="3354765"/>
          </a:xfrm>
          <a:prstGeom prst="rect">
            <a:avLst/>
          </a:prstGeom>
          <a:noFill/>
        </p:spPr>
        <p:txBody>
          <a:bodyPr wrap="square" rtlCol="0">
            <a:spAutoFit/>
          </a:bodyPr>
          <a:lstStyle/>
          <a:p>
            <a:pPr marL="457200" indent="-457200">
              <a:buFont typeface="Arial" panose="020B0604020202020204" pitchFamily="34" charset="0"/>
              <a:buChar char="•"/>
            </a:pPr>
            <a:r>
              <a:rPr lang="en-US" sz="3200" b="1" dirty="0"/>
              <a:t>Conclusion</a:t>
            </a:r>
            <a:endParaRPr lang="en-US" sz="3200" b="1" baseline="30000" dirty="0"/>
          </a:p>
          <a:p>
            <a:pPr marL="914400" lvl="1" indent="-457200">
              <a:buFont typeface="Calibri" panose="020F0502020204030204" pitchFamily="34" charset="0"/>
              <a:buChar char="−"/>
            </a:pPr>
            <a:r>
              <a:rPr lang="en-US" sz="2000" dirty="0"/>
              <a:t>Users are significantly faster using </a:t>
            </a:r>
            <a:r>
              <a:rPr lang="en-US" sz="2000" i="1" dirty="0"/>
              <a:t>Voice</a:t>
            </a:r>
            <a:r>
              <a:rPr lang="en-US" sz="2000" dirty="0"/>
              <a:t> control (23 ± 1.94 s) versus </a:t>
            </a:r>
            <a:r>
              <a:rPr lang="en-US" sz="2000" i="1" dirty="0"/>
              <a:t>Touch</a:t>
            </a:r>
            <a:r>
              <a:rPr lang="en-US" sz="2000" dirty="0"/>
              <a:t> (36.4 ± 3.68 s)</a:t>
            </a:r>
          </a:p>
          <a:p>
            <a:pPr marL="914400" lvl="1" indent="-457200">
              <a:buFont typeface="Calibri" panose="020F0502020204030204" pitchFamily="34" charset="0"/>
              <a:buChar char="−"/>
            </a:pPr>
            <a:r>
              <a:rPr lang="en-US" sz="2000" dirty="0"/>
              <a:t>Users are significantly faster using </a:t>
            </a:r>
            <a:r>
              <a:rPr lang="en-US" sz="2000" i="1" dirty="0"/>
              <a:t>Voice</a:t>
            </a:r>
            <a:r>
              <a:rPr lang="en-US" sz="2000" dirty="0"/>
              <a:t> control (23 ± 1.94 s) versus Head Tracking (40.2 ± 3.32 s)</a:t>
            </a:r>
          </a:p>
          <a:p>
            <a:pPr marL="914400" lvl="1" indent="-457200">
              <a:buFont typeface="Calibri" panose="020F0502020204030204" pitchFamily="34" charset="0"/>
              <a:buChar char="−"/>
            </a:pPr>
            <a:r>
              <a:rPr lang="en-US" sz="2000" dirty="0"/>
              <a:t>Users are significantly faster using </a:t>
            </a:r>
            <a:r>
              <a:rPr lang="en-US" sz="2000" i="1" dirty="0"/>
              <a:t>Touch </a:t>
            </a:r>
            <a:r>
              <a:rPr lang="en-US" sz="2000" dirty="0"/>
              <a:t>(36.4 ± 3.68 s) versus Head Tracking (40.2 ± 3.32 s)</a:t>
            </a:r>
          </a:p>
        </p:txBody>
      </p:sp>
    </p:spTree>
    <p:extLst>
      <p:ext uri="{BB962C8B-B14F-4D97-AF65-F5344CB8AC3E}">
        <p14:creationId xmlns:p14="http://schemas.microsoft.com/office/powerpoint/2010/main" val="157331836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(Important) things to further consider</a:t>
            </a:r>
          </a:p>
        </p:txBody>
      </p:sp>
      <p:sp>
        <p:nvSpPr>
          <p:cNvPr id="3" name="TextBox 2"/>
          <p:cNvSpPr txBox="1"/>
          <p:nvPr/>
        </p:nvSpPr>
        <p:spPr>
          <a:xfrm>
            <a:off x="278462" y="890176"/>
            <a:ext cx="11357263" cy="4801314"/>
          </a:xfrm>
          <a:prstGeom prst="rect">
            <a:avLst/>
          </a:prstGeom>
          <a:noFill/>
        </p:spPr>
        <p:txBody>
          <a:bodyPr wrap="square" rtlCol="0">
            <a:spAutoFit/>
          </a:bodyPr>
          <a:lstStyle/>
          <a:p>
            <a:pPr marL="457200" indent="-457200">
              <a:buFont typeface="Arial" panose="020B0604020202020204" pitchFamily="34" charset="0"/>
              <a:buChar char="•"/>
            </a:pPr>
            <a:r>
              <a:rPr lang="en-US" sz="3200" b="1" dirty="0"/>
              <a:t>ANOVA with multiple independent variables</a:t>
            </a:r>
            <a:endParaRPr lang="en-US" sz="2800" dirty="0"/>
          </a:p>
          <a:p>
            <a:pPr lvl="2" indent="-457200">
              <a:spcBef>
                <a:spcPts val="1200"/>
              </a:spcBef>
              <a:buFont typeface="Calibri" panose="020F0502020204030204" pitchFamily="34" charset="0"/>
              <a:buChar char="−"/>
            </a:pPr>
            <a:r>
              <a:rPr lang="en-US" sz="2800" dirty="0"/>
              <a:t>Example with </a:t>
            </a:r>
            <a:r>
              <a:rPr lang="en-US" sz="2800" b="1" dirty="0">
                <a:solidFill>
                  <a:srgbClr val="FF0000"/>
                </a:solidFill>
              </a:rPr>
              <a:t>2 factors</a:t>
            </a:r>
            <a:r>
              <a:rPr lang="en-US" sz="2800" dirty="0"/>
              <a:t>: Investigating the impact of </a:t>
            </a:r>
            <a:r>
              <a:rPr lang="en-US" sz="2800" u="sng" dirty="0"/>
              <a:t>pointing device</a:t>
            </a:r>
            <a:r>
              <a:rPr lang="en-US" sz="2800" dirty="0"/>
              <a:t> (mouse, stylus, trackball) and website </a:t>
            </a:r>
            <a:r>
              <a:rPr lang="en-US" sz="2800" u="sng" dirty="0"/>
              <a:t>menu design </a:t>
            </a:r>
            <a:r>
              <a:rPr lang="en-US" sz="2800" dirty="0"/>
              <a:t>(linear, pie) on the task execution time</a:t>
            </a:r>
          </a:p>
          <a:p>
            <a:pPr lvl="2" indent="-457200">
              <a:spcBef>
                <a:spcPts val="1200"/>
              </a:spcBef>
              <a:buFont typeface="Calibri" panose="020F0502020204030204" pitchFamily="34" charset="0"/>
              <a:buChar char="−"/>
            </a:pPr>
            <a:r>
              <a:rPr lang="en-US" sz="2800" dirty="0"/>
              <a:t>3 × 2 Repeated Measures design (two independent variables, one with two and the other with three levels)</a:t>
            </a:r>
          </a:p>
          <a:p>
            <a:pPr lvl="2" indent="-457200">
              <a:spcBef>
                <a:spcPts val="1200"/>
              </a:spcBef>
              <a:buFont typeface="Calibri" panose="020F0502020204030204" pitchFamily="34" charset="0"/>
              <a:buChar char="−"/>
            </a:pPr>
            <a:r>
              <a:rPr lang="en-US" sz="2800" dirty="0"/>
              <a:t>Test to perform: </a:t>
            </a:r>
            <a:r>
              <a:rPr lang="en-US" sz="2800" b="1" dirty="0">
                <a:solidFill>
                  <a:srgbClr val="FF0000"/>
                </a:solidFill>
              </a:rPr>
              <a:t>Two-way RM ANOVA</a:t>
            </a:r>
            <a:r>
              <a:rPr lang="hr-HR" sz="2800" b="1" dirty="0">
                <a:solidFill>
                  <a:srgbClr val="FF0000"/>
                </a:solidFill>
              </a:rPr>
              <a:t> </a:t>
            </a:r>
            <a:r>
              <a:rPr lang="en-US" sz="2800" dirty="0"/>
              <a:t>(assuming RM design)</a:t>
            </a:r>
          </a:p>
          <a:p>
            <a:pPr lvl="2" indent="-457200">
              <a:spcBef>
                <a:spcPts val="1200"/>
              </a:spcBef>
              <a:buFont typeface="Calibri" panose="020F0502020204030204" pitchFamily="34" charset="0"/>
              <a:buChar char="−"/>
            </a:pPr>
            <a:r>
              <a:rPr lang="en-US" sz="2800" dirty="0"/>
              <a:t>Analyzing the effect of both factors (F1, F2)</a:t>
            </a:r>
          </a:p>
          <a:p>
            <a:pPr lvl="2" indent="-457200">
              <a:spcBef>
                <a:spcPts val="1200"/>
              </a:spcBef>
              <a:buFont typeface="Calibri" panose="020F0502020204030204" pitchFamily="34" charset="0"/>
              <a:buChar char="−"/>
            </a:pPr>
            <a:r>
              <a:rPr lang="en-US" sz="2800" dirty="0"/>
              <a:t>Inspecting the factor interaction as well (F1 * F2)</a:t>
            </a:r>
          </a:p>
        </p:txBody>
      </p:sp>
    </p:spTree>
    <p:extLst>
      <p:ext uri="{BB962C8B-B14F-4D97-AF65-F5344CB8AC3E}">
        <p14:creationId xmlns:p14="http://schemas.microsoft.com/office/powerpoint/2010/main" val="114146709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(Important) things to further consider</a:t>
            </a:r>
          </a:p>
        </p:txBody>
      </p:sp>
      <p:sp>
        <p:nvSpPr>
          <p:cNvPr id="3" name="TextBox 2"/>
          <p:cNvSpPr txBox="1"/>
          <p:nvPr/>
        </p:nvSpPr>
        <p:spPr>
          <a:xfrm>
            <a:off x="278462" y="890176"/>
            <a:ext cx="11357263" cy="2092881"/>
          </a:xfrm>
          <a:prstGeom prst="rect">
            <a:avLst/>
          </a:prstGeom>
          <a:noFill/>
        </p:spPr>
        <p:txBody>
          <a:bodyPr wrap="square" rtlCol="0">
            <a:spAutoFit/>
          </a:bodyPr>
          <a:lstStyle/>
          <a:p>
            <a:pPr marL="457200" indent="-457200">
              <a:buFont typeface="Arial" panose="020B0604020202020204" pitchFamily="34" charset="0"/>
              <a:buChar char="•"/>
            </a:pPr>
            <a:r>
              <a:rPr lang="en-US" sz="3200" b="1" dirty="0"/>
              <a:t>Non-parametric test based on experiment design with 3 or more conditions</a:t>
            </a:r>
            <a:endParaRPr lang="en-US" sz="2800" dirty="0"/>
          </a:p>
          <a:p>
            <a:pPr lvl="2" indent="-457200">
              <a:spcBef>
                <a:spcPts val="1200"/>
              </a:spcBef>
              <a:buFont typeface="Calibri" panose="020F0502020204030204" pitchFamily="34" charset="0"/>
              <a:buChar char="−"/>
            </a:pPr>
            <a:r>
              <a:rPr lang="en-US" sz="2800" dirty="0"/>
              <a:t>Typically used for analyzing ordinal data, usually obtained through questionnaires</a:t>
            </a:r>
          </a:p>
        </p:txBody>
      </p:sp>
      <p:pic>
        <p:nvPicPr>
          <p:cNvPr id="5" name="Picture 4"/>
          <p:cNvPicPr>
            <a:picLocks noChangeAspect="1"/>
          </p:cNvPicPr>
          <p:nvPr/>
        </p:nvPicPr>
        <p:blipFill>
          <a:blip r:embed="rId3"/>
          <a:stretch>
            <a:fillRect/>
          </a:stretch>
        </p:blipFill>
        <p:spPr>
          <a:xfrm>
            <a:off x="601625" y="3256918"/>
            <a:ext cx="7222729" cy="2154147"/>
          </a:xfrm>
          <a:prstGeom prst="rect">
            <a:avLst/>
          </a:prstGeom>
        </p:spPr>
      </p:pic>
      <p:sp>
        <p:nvSpPr>
          <p:cNvPr id="7" name="TextBox 6"/>
          <p:cNvSpPr txBox="1"/>
          <p:nvPr/>
        </p:nvSpPr>
        <p:spPr>
          <a:xfrm>
            <a:off x="164162" y="5531037"/>
            <a:ext cx="7545893" cy="523220"/>
          </a:xfrm>
          <a:prstGeom prst="rect">
            <a:avLst/>
          </a:prstGeom>
          <a:noFill/>
        </p:spPr>
        <p:txBody>
          <a:bodyPr wrap="square" rtlCol="0">
            <a:spAutoFit/>
          </a:bodyPr>
          <a:lstStyle/>
          <a:p>
            <a:pPr lvl="1"/>
            <a:r>
              <a:rPr lang="en-US" sz="1400" dirty="0">
                <a:solidFill>
                  <a:schemeClr val="bg1">
                    <a:lumMod val="65000"/>
                  </a:schemeClr>
                </a:solidFill>
              </a:rPr>
              <a:t>From: I. Scott </a:t>
            </a:r>
            <a:r>
              <a:rPr lang="en-US" sz="1400" dirty="0" err="1">
                <a:solidFill>
                  <a:schemeClr val="bg1">
                    <a:lumMod val="65000"/>
                  </a:schemeClr>
                </a:solidFill>
              </a:rPr>
              <a:t>MacKenzie</a:t>
            </a:r>
            <a:r>
              <a:rPr lang="en-US" sz="1400" dirty="0">
                <a:solidFill>
                  <a:schemeClr val="bg1">
                    <a:lumMod val="65000"/>
                  </a:schemeClr>
                </a:solidFill>
              </a:rPr>
              <a:t>. Human-Computer Interaction: An Empirical Research Perspective,</a:t>
            </a:r>
            <a:br>
              <a:rPr lang="hr-HR" sz="1400" dirty="0">
                <a:solidFill>
                  <a:schemeClr val="bg1">
                    <a:lumMod val="65000"/>
                  </a:schemeClr>
                </a:solidFill>
              </a:rPr>
            </a:br>
            <a:r>
              <a:rPr lang="en-US" sz="1400" dirty="0">
                <a:solidFill>
                  <a:schemeClr val="bg1">
                    <a:lumMod val="65000"/>
                  </a:schemeClr>
                </a:solidFill>
              </a:rPr>
              <a:t>Morgan Kaufmann, 2013.</a:t>
            </a:r>
          </a:p>
        </p:txBody>
      </p:sp>
      <p:sp>
        <p:nvSpPr>
          <p:cNvPr id="6" name="Rectangle 5"/>
          <p:cNvSpPr/>
          <p:nvPr/>
        </p:nvSpPr>
        <p:spPr>
          <a:xfrm>
            <a:off x="8158558" y="2983057"/>
            <a:ext cx="3500366" cy="1015663"/>
          </a:xfrm>
          <a:prstGeom prst="rect">
            <a:avLst/>
          </a:prstGeom>
          <a:solidFill>
            <a:srgbClr val="00B0F0"/>
          </a:solidFill>
        </p:spPr>
        <p:txBody>
          <a:bodyPr wrap="square">
            <a:spAutoFit/>
          </a:bodyPr>
          <a:lstStyle/>
          <a:p>
            <a:pPr lvl="1">
              <a:spcBef>
                <a:spcPct val="20000"/>
              </a:spcBef>
              <a:defRPr/>
            </a:pPr>
            <a:r>
              <a:rPr lang="en-US" sz="2000" i="1" dirty="0">
                <a:solidFill>
                  <a:schemeClr val="bg1"/>
                </a:solidFill>
              </a:rPr>
              <a:t>non-parametric alternative to the One-Way ANOVA with Independent samples</a:t>
            </a:r>
            <a:endParaRPr lang="en-US" sz="2000" dirty="0">
              <a:solidFill>
                <a:schemeClr val="bg1"/>
              </a:solidFill>
            </a:endParaRPr>
          </a:p>
        </p:txBody>
      </p:sp>
      <p:sp>
        <p:nvSpPr>
          <p:cNvPr id="9" name="Rectangle 8"/>
          <p:cNvSpPr/>
          <p:nvPr/>
        </p:nvSpPr>
        <p:spPr>
          <a:xfrm>
            <a:off x="8158558" y="5565241"/>
            <a:ext cx="3500366" cy="1015663"/>
          </a:xfrm>
          <a:prstGeom prst="rect">
            <a:avLst/>
          </a:prstGeom>
          <a:solidFill>
            <a:srgbClr val="FF0000"/>
          </a:solidFill>
        </p:spPr>
        <p:txBody>
          <a:bodyPr wrap="square">
            <a:spAutoFit/>
          </a:bodyPr>
          <a:lstStyle/>
          <a:p>
            <a:pPr lvl="1">
              <a:spcBef>
                <a:spcPct val="20000"/>
              </a:spcBef>
              <a:defRPr/>
            </a:pPr>
            <a:r>
              <a:rPr lang="en-US" sz="2000" i="1" dirty="0">
                <a:solidFill>
                  <a:schemeClr val="bg1"/>
                </a:solidFill>
              </a:rPr>
              <a:t>non-parametric alternative to the One-Way ANOVA with Repeated Measures</a:t>
            </a:r>
            <a:endParaRPr lang="en-US" sz="2000" dirty="0">
              <a:solidFill>
                <a:schemeClr val="bg1"/>
              </a:solidFill>
            </a:endParaRPr>
          </a:p>
        </p:txBody>
      </p:sp>
      <p:sp>
        <p:nvSpPr>
          <p:cNvPr id="10" name="Oval 9"/>
          <p:cNvSpPr/>
          <p:nvPr/>
        </p:nvSpPr>
        <p:spPr>
          <a:xfrm>
            <a:off x="5781022" y="4832498"/>
            <a:ext cx="1419877" cy="425702"/>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hr-HR"/>
          </a:p>
        </p:txBody>
      </p:sp>
      <p:sp>
        <p:nvSpPr>
          <p:cNvPr id="11" name="Oval 10"/>
          <p:cNvSpPr/>
          <p:nvPr/>
        </p:nvSpPr>
        <p:spPr>
          <a:xfrm>
            <a:off x="5694431" y="4132935"/>
            <a:ext cx="1610378" cy="546698"/>
          </a:xfrm>
          <a:prstGeom prst="ellipse">
            <a:avLst/>
          </a:prstGeom>
          <a:noFill/>
          <a:ln w="317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hr-HR"/>
          </a:p>
        </p:txBody>
      </p:sp>
      <p:sp>
        <p:nvSpPr>
          <p:cNvPr id="12" name="Freeform 11"/>
          <p:cNvSpPr/>
          <p:nvPr/>
        </p:nvSpPr>
        <p:spPr>
          <a:xfrm>
            <a:off x="7523018" y="4114800"/>
            <a:ext cx="1517073" cy="580884"/>
          </a:xfrm>
          <a:custGeom>
            <a:avLst/>
            <a:gdLst>
              <a:gd name="connsiteX0" fmla="*/ 0 w 1517073"/>
              <a:gd name="connsiteY0" fmla="*/ 301336 h 580884"/>
              <a:gd name="connsiteX1" fmla="*/ 1018309 w 1517073"/>
              <a:gd name="connsiteY1" fmla="*/ 571500 h 580884"/>
              <a:gd name="connsiteX2" fmla="*/ 1517073 w 1517073"/>
              <a:gd name="connsiteY2" fmla="*/ 0 h 580884"/>
            </a:gdLst>
            <a:ahLst/>
            <a:cxnLst>
              <a:cxn ang="0">
                <a:pos x="connsiteX0" y="connsiteY0"/>
              </a:cxn>
              <a:cxn ang="0">
                <a:pos x="connsiteX1" y="connsiteY1"/>
              </a:cxn>
              <a:cxn ang="0">
                <a:pos x="connsiteX2" y="connsiteY2"/>
              </a:cxn>
            </a:cxnLst>
            <a:rect l="l" t="t" r="r" b="b"/>
            <a:pathLst>
              <a:path w="1517073" h="580884">
                <a:moveTo>
                  <a:pt x="0" y="301336"/>
                </a:moveTo>
                <a:cubicBezTo>
                  <a:pt x="382732" y="461529"/>
                  <a:pt x="765464" y="621723"/>
                  <a:pt x="1018309" y="571500"/>
                </a:cubicBezTo>
                <a:cubicBezTo>
                  <a:pt x="1271154" y="521277"/>
                  <a:pt x="1394113" y="260638"/>
                  <a:pt x="1517073" y="0"/>
                </a:cubicBezTo>
              </a:path>
            </a:pathLst>
          </a:custGeom>
          <a:noFill/>
          <a:ln w="25400">
            <a:solidFill>
              <a:srgbClr val="00B0F0"/>
            </a:solidFill>
            <a:headEnd type="oval" w="lg" len="lg"/>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hr-HR" dirty="0"/>
          </a:p>
        </p:txBody>
      </p:sp>
      <p:sp>
        <p:nvSpPr>
          <p:cNvPr id="13" name="Freeform 12"/>
          <p:cNvSpPr/>
          <p:nvPr/>
        </p:nvSpPr>
        <p:spPr>
          <a:xfrm flipV="1">
            <a:off x="7304809" y="4792638"/>
            <a:ext cx="2057401" cy="675649"/>
          </a:xfrm>
          <a:custGeom>
            <a:avLst/>
            <a:gdLst>
              <a:gd name="connsiteX0" fmla="*/ 0 w 1517073"/>
              <a:gd name="connsiteY0" fmla="*/ 301336 h 580884"/>
              <a:gd name="connsiteX1" fmla="*/ 1018309 w 1517073"/>
              <a:gd name="connsiteY1" fmla="*/ 571500 h 580884"/>
              <a:gd name="connsiteX2" fmla="*/ 1517073 w 1517073"/>
              <a:gd name="connsiteY2" fmla="*/ 0 h 580884"/>
            </a:gdLst>
            <a:ahLst/>
            <a:cxnLst>
              <a:cxn ang="0">
                <a:pos x="connsiteX0" y="connsiteY0"/>
              </a:cxn>
              <a:cxn ang="0">
                <a:pos x="connsiteX1" y="connsiteY1"/>
              </a:cxn>
              <a:cxn ang="0">
                <a:pos x="connsiteX2" y="connsiteY2"/>
              </a:cxn>
            </a:cxnLst>
            <a:rect l="l" t="t" r="r" b="b"/>
            <a:pathLst>
              <a:path w="1517073" h="580884">
                <a:moveTo>
                  <a:pt x="0" y="301336"/>
                </a:moveTo>
                <a:cubicBezTo>
                  <a:pt x="382732" y="461529"/>
                  <a:pt x="765464" y="621723"/>
                  <a:pt x="1018309" y="571500"/>
                </a:cubicBezTo>
                <a:cubicBezTo>
                  <a:pt x="1271154" y="521277"/>
                  <a:pt x="1394113" y="260638"/>
                  <a:pt x="1517073" y="0"/>
                </a:cubicBezTo>
              </a:path>
            </a:pathLst>
          </a:custGeom>
          <a:noFill/>
          <a:ln w="25400">
            <a:solidFill>
              <a:srgbClr val="FF0000"/>
            </a:solidFill>
            <a:headEnd type="oval" w="lg" len="lg"/>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hr-HR" dirty="0"/>
          </a:p>
        </p:txBody>
      </p:sp>
    </p:spTree>
    <p:extLst>
      <p:ext uri="{BB962C8B-B14F-4D97-AF65-F5344CB8AC3E}">
        <p14:creationId xmlns:p14="http://schemas.microsoft.com/office/powerpoint/2010/main" val="16791986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Empirical </a:t>
            </a:r>
            <a:r>
              <a:rPr lang="hr-HR" sz="4800" dirty="0"/>
              <a:t>HCI </a:t>
            </a:r>
            <a:r>
              <a:rPr lang="en-US" sz="4800" dirty="0"/>
              <a:t>research – variables </a:t>
            </a:r>
          </a:p>
        </p:txBody>
      </p:sp>
      <p:sp>
        <p:nvSpPr>
          <p:cNvPr id="3" name="TextBox 2"/>
          <p:cNvSpPr txBox="1"/>
          <p:nvPr/>
        </p:nvSpPr>
        <p:spPr>
          <a:xfrm>
            <a:off x="417368" y="973304"/>
            <a:ext cx="11357263" cy="2800767"/>
          </a:xfrm>
          <a:prstGeom prst="rect">
            <a:avLst/>
          </a:prstGeom>
          <a:noFill/>
        </p:spPr>
        <p:txBody>
          <a:bodyPr wrap="square" rtlCol="0">
            <a:spAutoFit/>
          </a:bodyPr>
          <a:lstStyle/>
          <a:p>
            <a:pPr marL="285750" indent="-285750">
              <a:buFont typeface="Arial" panose="020B0604020202020204" pitchFamily="34" charset="0"/>
              <a:buChar char="•"/>
            </a:pPr>
            <a:r>
              <a:rPr lang="en-US" sz="3600" b="1" dirty="0"/>
              <a:t>Control</a:t>
            </a:r>
            <a:r>
              <a:rPr lang="hr-HR" sz="3600" b="1" dirty="0"/>
              <a:t> </a:t>
            </a:r>
            <a:r>
              <a:rPr lang="en-US" sz="3600" b="1" dirty="0"/>
              <a:t>variable</a:t>
            </a:r>
            <a:r>
              <a:rPr lang="hr-HR" sz="3600" b="1" dirty="0"/>
              <a:t>s</a:t>
            </a:r>
            <a:endParaRPr lang="hr-HR" sz="2800" dirty="0"/>
          </a:p>
          <a:p>
            <a:pPr marL="914400" lvl="1" indent="-457200">
              <a:buFont typeface="Calibri" panose="020F0502020204030204" pitchFamily="34" charset="0"/>
              <a:buChar char="−"/>
            </a:pPr>
            <a:r>
              <a:rPr lang="en-US" sz="2800" dirty="0"/>
              <a:t>factor</a:t>
            </a:r>
            <a:r>
              <a:rPr lang="hr-HR" sz="2800" dirty="0"/>
              <a:t>s</a:t>
            </a:r>
            <a:r>
              <a:rPr lang="en-US" sz="2800" dirty="0"/>
              <a:t> that</a:t>
            </a:r>
            <a:r>
              <a:rPr lang="hr-HR" sz="2800" dirty="0"/>
              <a:t> </a:t>
            </a:r>
            <a:r>
              <a:rPr lang="en-US" sz="2800" dirty="0"/>
              <a:t>might influence a dependent variable</a:t>
            </a:r>
            <a:r>
              <a:rPr lang="hr-HR" sz="2800" dirty="0"/>
              <a:t>, </a:t>
            </a:r>
            <a:r>
              <a:rPr lang="en-US" sz="2800" dirty="0"/>
              <a:t>but </a:t>
            </a:r>
            <a:r>
              <a:rPr lang="hr-HR" sz="2800" dirty="0"/>
              <a:t>are</a:t>
            </a:r>
            <a:r>
              <a:rPr lang="en-US" sz="2800" dirty="0"/>
              <a:t> not under investigation</a:t>
            </a:r>
            <a:endParaRPr lang="hr-HR" sz="2800" dirty="0"/>
          </a:p>
          <a:p>
            <a:pPr marL="914400" lvl="1" indent="-457200">
              <a:buFont typeface="Calibri" panose="020F0502020204030204" pitchFamily="34" charset="0"/>
              <a:buChar char="−"/>
            </a:pPr>
            <a:r>
              <a:rPr lang="en-US" sz="2800" dirty="0"/>
              <a:t>room lighting, room temperature, background noise, display size, mouse</a:t>
            </a:r>
            <a:r>
              <a:rPr lang="hr-HR" sz="2800" dirty="0"/>
              <a:t> </a:t>
            </a:r>
            <a:r>
              <a:rPr lang="en-US" sz="2800" dirty="0"/>
              <a:t>shape, mouse cursor speed, keyboard angle, chair height, </a:t>
            </a:r>
            <a:r>
              <a:rPr lang="en-US" sz="2800" dirty="0" err="1"/>
              <a:t>etc</a:t>
            </a:r>
            <a:r>
              <a:rPr lang="hr-HR" sz="2800" dirty="0"/>
              <a:t>. </a:t>
            </a:r>
          </a:p>
          <a:p>
            <a:pPr marL="914400" lvl="1" indent="-457200">
              <a:buFont typeface="Calibri" panose="020F0502020204030204" pitchFamily="34" charset="0"/>
              <a:buChar char="−"/>
            </a:pPr>
            <a:r>
              <a:rPr lang="en-US" sz="2800" dirty="0"/>
              <a:t>should</a:t>
            </a:r>
            <a:r>
              <a:rPr lang="hr-HR" sz="2800" dirty="0"/>
              <a:t> </a:t>
            </a:r>
            <a:r>
              <a:rPr lang="en-US" sz="2800" dirty="0"/>
              <a:t>be fixed at a nominal</a:t>
            </a:r>
            <a:r>
              <a:rPr lang="hr-HR" sz="2800" dirty="0"/>
              <a:t> </a:t>
            </a:r>
            <a:r>
              <a:rPr lang="en-US" sz="2800" dirty="0"/>
              <a:t>setting during the experiment</a:t>
            </a:r>
            <a:r>
              <a:rPr lang="hr-HR" sz="2800" dirty="0"/>
              <a:t> (</a:t>
            </a:r>
            <a:r>
              <a:rPr lang="en-US" sz="2800" dirty="0"/>
              <a:t>control</a:t>
            </a:r>
            <a:r>
              <a:rPr lang="hr-HR" sz="2800" dirty="0"/>
              <a:t>) </a:t>
            </a:r>
            <a:r>
              <a:rPr lang="en-US" sz="2800" dirty="0"/>
              <a:t> </a:t>
            </a:r>
            <a:endParaRPr lang="hr-HR" sz="2800" dirty="0"/>
          </a:p>
        </p:txBody>
      </p:sp>
      <p:sp>
        <p:nvSpPr>
          <p:cNvPr id="6" name="TextBox 5"/>
          <p:cNvSpPr txBox="1"/>
          <p:nvPr/>
        </p:nvSpPr>
        <p:spPr>
          <a:xfrm>
            <a:off x="417367" y="4194463"/>
            <a:ext cx="11357263" cy="2369880"/>
          </a:xfrm>
          <a:prstGeom prst="rect">
            <a:avLst/>
          </a:prstGeom>
          <a:noFill/>
        </p:spPr>
        <p:txBody>
          <a:bodyPr wrap="square" rtlCol="0">
            <a:spAutoFit/>
          </a:bodyPr>
          <a:lstStyle/>
          <a:p>
            <a:pPr marL="285750" indent="-285750">
              <a:buFont typeface="Arial" panose="020B0604020202020204" pitchFamily="34" charset="0"/>
              <a:buChar char="•"/>
            </a:pPr>
            <a:r>
              <a:rPr lang="en-US" sz="3600" b="1" dirty="0"/>
              <a:t>Random</a:t>
            </a:r>
            <a:r>
              <a:rPr lang="hr-HR" sz="3600" b="1" dirty="0"/>
              <a:t> </a:t>
            </a:r>
            <a:r>
              <a:rPr lang="en-US" sz="3600" b="1" dirty="0"/>
              <a:t>variable</a:t>
            </a:r>
            <a:r>
              <a:rPr lang="hr-HR" sz="3600" b="1" dirty="0"/>
              <a:t>s</a:t>
            </a:r>
            <a:endParaRPr lang="hr-HR" sz="2800" dirty="0"/>
          </a:p>
          <a:p>
            <a:pPr marL="914400" lvl="1" indent="-457200">
              <a:buFont typeface="Calibri" panose="020F0502020204030204" pitchFamily="34" charset="0"/>
              <a:buChar char="−"/>
            </a:pPr>
            <a:r>
              <a:rPr lang="en-US" sz="2800" dirty="0"/>
              <a:t>pertain to characteristics of the participants</a:t>
            </a:r>
          </a:p>
          <a:p>
            <a:pPr marL="914400" lvl="1" indent="-457200">
              <a:buFont typeface="Calibri" panose="020F0502020204030204" pitchFamily="34" charset="0"/>
              <a:buChar char="−"/>
            </a:pPr>
            <a:r>
              <a:rPr lang="en-US" sz="2800" dirty="0"/>
              <a:t>biometrics (e.g., height, weight, hand size, grip strength), social disposition</a:t>
            </a:r>
            <a:r>
              <a:rPr lang="hr-HR" sz="2800" dirty="0"/>
              <a:t> </a:t>
            </a:r>
            <a:r>
              <a:rPr lang="en-US" sz="2800" dirty="0"/>
              <a:t>(e.g., conscientious, relaxed, nervous), or even genetics (e.g., gender, IQ). </a:t>
            </a:r>
            <a:endParaRPr lang="hr-HR" sz="2800" dirty="0"/>
          </a:p>
        </p:txBody>
      </p:sp>
    </p:spTree>
    <p:extLst>
      <p:ext uri="{BB962C8B-B14F-4D97-AF65-F5344CB8AC3E}">
        <p14:creationId xmlns:p14="http://schemas.microsoft.com/office/powerpoint/2010/main" val="192243641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(Important) things to further consider</a:t>
            </a:r>
          </a:p>
        </p:txBody>
      </p:sp>
      <p:sp>
        <p:nvSpPr>
          <p:cNvPr id="3" name="TextBox 2"/>
          <p:cNvSpPr txBox="1"/>
          <p:nvPr/>
        </p:nvSpPr>
        <p:spPr>
          <a:xfrm>
            <a:off x="278462" y="890176"/>
            <a:ext cx="11639911" cy="6555641"/>
          </a:xfrm>
          <a:prstGeom prst="rect">
            <a:avLst/>
          </a:prstGeom>
          <a:noFill/>
        </p:spPr>
        <p:txBody>
          <a:bodyPr wrap="square" rtlCol="0">
            <a:spAutoFit/>
          </a:bodyPr>
          <a:lstStyle/>
          <a:p>
            <a:pPr marL="457200" indent="-457200">
              <a:buFont typeface="Arial" panose="020B0604020202020204" pitchFamily="34" charset="0"/>
              <a:buChar char="•"/>
            </a:pPr>
            <a:r>
              <a:rPr lang="en-US" sz="3200" b="1" dirty="0"/>
              <a:t>Assumptions following selected statistical test</a:t>
            </a:r>
            <a:endParaRPr lang="en-US" sz="2800" dirty="0"/>
          </a:p>
          <a:p>
            <a:pPr lvl="2" indent="-457200">
              <a:spcBef>
                <a:spcPts val="1200"/>
              </a:spcBef>
              <a:buFont typeface="Calibri" panose="020F0502020204030204" pitchFamily="34" charset="0"/>
              <a:buChar char="−"/>
            </a:pPr>
            <a:r>
              <a:rPr lang="en-US" sz="2800" dirty="0"/>
              <a:t>Almost all statistical tests assume some certain characteristic about the data</a:t>
            </a:r>
          </a:p>
          <a:p>
            <a:pPr lvl="2" indent="-457200">
              <a:spcBef>
                <a:spcPts val="1200"/>
              </a:spcBef>
              <a:buFont typeface="Calibri" panose="020F0502020204030204" pitchFamily="34" charset="0"/>
              <a:buChar char="−"/>
            </a:pPr>
            <a:r>
              <a:rPr lang="en-US" sz="2800" dirty="0"/>
              <a:t>Typical assumptions:</a:t>
            </a:r>
          </a:p>
          <a:p>
            <a:pPr lvl="3" indent="-457200">
              <a:spcBef>
                <a:spcPts val="1200"/>
              </a:spcBef>
              <a:buFont typeface="Courier New" panose="02070309020205020404" pitchFamily="49" charset="0"/>
              <a:buChar char="o"/>
            </a:pPr>
            <a:r>
              <a:rPr lang="en-US" sz="2800" dirty="0"/>
              <a:t>Specific measurement scale for dependent variable</a:t>
            </a:r>
          </a:p>
          <a:p>
            <a:pPr lvl="3" indent="-457200">
              <a:spcBef>
                <a:spcPts val="600"/>
              </a:spcBef>
              <a:buFont typeface="Courier New" panose="02070309020205020404" pitchFamily="49" charset="0"/>
              <a:buChar char="o"/>
            </a:pPr>
            <a:r>
              <a:rPr lang="en-US" sz="2800" dirty="0"/>
              <a:t>Specific type of the experiment design</a:t>
            </a:r>
          </a:p>
          <a:p>
            <a:pPr lvl="3" indent="-457200">
              <a:spcBef>
                <a:spcPts val="600"/>
              </a:spcBef>
              <a:buFont typeface="Courier New" panose="02070309020205020404" pitchFamily="49" charset="0"/>
              <a:buChar char="o"/>
            </a:pPr>
            <a:r>
              <a:rPr lang="en-US" sz="2800" dirty="0"/>
              <a:t>Normal distribution of the dependent variable(s)</a:t>
            </a:r>
          </a:p>
          <a:p>
            <a:pPr lvl="3" indent="-457200">
              <a:spcBef>
                <a:spcPts val="600"/>
              </a:spcBef>
              <a:buFont typeface="Courier New" panose="02070309020205020404" pitchFamily="49" charset="0"/>
              <a:buChar char="o"/>
            </a:pPr>
            <a:r>
              <a:rPr lang="en-US" sz="2800" dirty="0"/>
              <a:t>Data </a:t>
            </a:r>
            <a:r>
              <a:rPr lang="en-US" sz="2800" dirty="0" err="1"/>
              <a:t>sphericity</a:t>
            </a:r>
            <a:endParaRPr lang="en-US" sz="2800" dirty="0"/>
          </a:p>
          <a:p>
            <a:pPr lvl="2" indent="-457200">
              <a:spcBef>
                <a:spcPts val="1200"/>
              </a:spcBef>
              <a:buFont typeface="Calibri" panose="020F0502020204030204" pitchFamily="34" charset="0"/>
              <a:buChar char="−"/>
            </a:pPr>
            <a:r>
              <a:rPr lang="hr-HR" sz="2800" dirty="0"/>
              <a:t>I</a:t>
            </a:r>
            <a:r>
              <a:rPr lang="en-US" sz="2800" dirty="0"/>
              <a:t>t is recommended to perform some preliminary tests to make sure that the selected</a:t>
            </a:r>
            <a:r>
              <a:rPr lang="hr-HR" sz="2800" dirty="0"/>
              <a:t> </a:t>
            </a:r>
            <a:r>
              <a:rPr lang="en-US" sz="2800" dirty="0"/>
              <a:t>test assumptions are met (e.g. Shapiro–Wilk test for da</a:t>
            </a:r>
            <a:r>
              <a:rPr lang="hr-HR" sz="2800" dirty="0"/>
              <a:t>t</a:t>
            </a:r>
            <a:r>
              <a:rPr lang="en-US" sz="2800" dirty="0"/>
              <a:t>a normality, </a:t>
            </a:r>
            <a:r>
              <a:rPr lang="en-US" sz="2800" dirty="0" err="1"/>
              <a:t>Mauchly’s</a:t>
            </a:r>
            <a:r>
              <a:rPr lang="en-US" sz="2800" dirty="0"/>
              <a:t> test for da</a:t>
            </a:r>
            <a:r>
              <a:rPr lang="hr-HR" sz="2800" dirty="0"/>
              <a:t>t</a:t>
            </a:r>
            <a:r>
              <a:rPr lang="en-US" sz="2800" dirty="0"/>
              <a:t>a </a:t>
            </a:r>
            <a:r>
              <a:rPr lang="en-US" sz="2800" dirty="0" err="1"/>
              <a:t>sphericity</a:t>
            </a:r>
            <a:r>
              <a:rPr lang="en-US" sz="2800" dirty="0"/>
              <a:t>)</a:t>
            </a:r>
          </a:p>
          <a:p>
            <a:pPr lvl="2" indent="-457200">
              <a:spcBef>
                <a:spcPts val="1200"/>
              </a:spcBef>
              <a:buFont typeface="Courier New" panose="02070309020205020404" pitchFamily="49" charset="0"/>
              <a:buChar char="o"/>
            </a:pPr>
            <a:endParaRPr lang="en-US" sz="2800" dirty="0"/>
          </a:p>
        </p:txBody>
      </p:sp>
    </p:spTree>
    <p:extLst>
      <p:ext uri="{BB962C8B-B14F-4D97-AF65-F5344CB8AC3E}">
        <p14:creationId xmlns:p14="http://schemas.microsoft.com/office/powerpoint/2010/main" val="259213919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(Important) things to further consider</a:t>
            </a:r>
          </a:p>
        </p:txBody>
      </p:sp>
      <p:sp>
        <p:nvSpPr>
          <p:cNvPr id="3" name="TextBox 2"/>
          <p:cNvSpPr txBox="1"/>
          <p:nvPr/>
        </p:nvSpPr>
        <p:spPr>
          <a:xfrm>
            <a:off x="278462" y="890176"/>
            <a:ext cx="11639911" cy="5078313"/>
          </a:xfrm>
          <a:prstGeom prst="rect">
            <a:avLst/>
          </a:prstGeom>
          <a:noFill/>
        </p:spPr>
        <p:txBody>
          <a:bodyPr wrap="square" rtlCol="0">
            <a:spAutoFit/>
          </a:bodyPr>
          <a:lstStyle/>
          <a:p>
            <a:pPr marL="457200" indent="-457200">
              <a:buFont typeface="Arial" panose="020B0604020202020204" pitchFamily="34" charset="0"/>
              <a:buChar char="•"/>
            </a:pPr>
            <a:r>
              <a:rPr lang="en-US" sz="3200" b="1" dirty="0"/>
              <a:t>Specifics of the software used for statistical data analysis</a:t>
            </a:r>
            <a:endParaRPr lang="en-US" sz="2800" dirty="0"/>
          </a:p>
          <a:p>
            <a:pPr lvl="2" indent="-457200">
              <a:spcBef>
                <a:spcPts val="1200"/>
              </a:spcBef>
              <a:buFont typeface="Calibri" panose="020F0502020204030204" pitchFamily="34" charset="0"/>
              <a:buChar char="−"/>
            </a:pPr>
            <a:r>
              <a:rPr lang="en-US" sz="2800" dirty="0"/>
              <a:t>Does the software support both descriptive and inferential statistics?</a:t>
            </a:r>
          </a:p>
          <a:p>
            <a:pPr lvl="2" indent="-457200">
              <a:spcBef>
                <a:spcPts val="1200"/>
              </a:spcBef>
              <a:buFont typeface="Calibri" panose="020F0502020204030204" pitchFamily="34" charset="0"/>
              <a:buChar char="−"/>
            </a:pPr>
            <a:r>
              <a:rPr lang="en-US" sz="2800" dirty="0"/>
              <a:t>Is there support for most parametric and non-parametric tests?</a:t>
            </a:r>
          </a:p>
          <a:p>
            <a:pPr lvl="2" indent="-457200">
              <a:spcBef>
                <a:spcPts val="1200"/>
              </a:spcBef>
              <a:buFont typeface="Calibri" panose="020F0502020204030204" pitchFamily="34" charset="0"/>
              <a:buChar char="−"/>
            </a:pPr>
            <a:r>
              <a:rPr lang="en-US" sz="2800" dirty="0"/>
              <a:t>Can a post-hoc analysis automatically follow an ANOVA test?</a:t>
            </a:r>
          </a:p>
          <a:p>
            <a:pPr lvl="2" indent="-457200">
              <a:spcBef>
                <a:spcPts val="1200"/>
              </a:spcBef>
              <a:buFont typeface="Calibri" panose="020F0502020204030204" pitchFamily="34" charset="0"/>
              <a:buChar char="−"/>
            </a:pPr>
            <a:r>
              <a:rPr lang="en-US" sz="2800" dirty="0"/>
              <a:t>Are adjustments/corrections for pairwise comparisons applied automatically (e.g. Bonferroni)?</a:t>
            </a:r>
          </a:p>
          <a:p>
            <a:pPr lvl="1" indent="-457200">
              <a:spcBef>
                <a:spcPts val="1200"/>
              </a:spcBef>
              <a:buFont typeface="Arial" panose="020B0604020202020204" pitchFamily="34" charset="0"/>
              <a:buChar char="•"/>
            </a:pPr>
            <a:r>
              <a:rPr lang="en-US" sz="3200" b="1" dirty="0"/>
              <a:t>It is important to familiarize yourself with the capabilities of specific software before performing statistical tests</a:t>
            </a:r>
          </a:p>
          <a:p>
            <a:pPr lvl="2" indent="-457200">
              <a:spcBef>
                <a:spcPts val="1200"/>
              </a:spcBef>
              <a:buFont typeface="Courier New" panose="02070309020205020404" pitchFamily="49" charset="0"/>
              <a:buChar char="o"/>
            </a:pPr>
            <a:endParaRPr lang="en-US" sz="2800" dirty="0"/>
          </a:p>
        </p:txBody>
      </p:sp>
    </p:spTree>
    <p:extLst>
      <p:ext uri="{BB962C8B-B14F-4D97-AF65-F5344CB8AC3E}">
        <p14:creationId xmlns:p14="http://schemas.microsoft.com/office/powerpoint/2010/main" val="420852751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(Important) things to further consider</a:t>
            </a:r>
          </a:p>
        </p:txBody>
      </p:sp>
      <p:sp>
        <p:nvSpPr>
          <p:cNvPr id="3" name="TextBox 2"/>
          <p:cNvSpPr txBox="1"/>
          <p:nvPr/>
        </p:nvSpPr>
        <p:spPr>
          <a:xfrm>
            <a:off x="278462" y="890176"/>
            <a:ext cx="11639911" cy="5216813"/>
          </a:xfrm>
          <a:prstGeom prst="rect">
            <a:avLst/>
          </a:prstGeom>
          <a:noFill/>
        </p:spPr>
        <p:txBody>
          <a:bodyPr wrap="square" rtlCol="0">
            <a:spAutoFit/>
          </a:bodyPr>
          <a:lstStyle/>
          <a:p>
            <a:pPr marL="457200" indent="-457200">
              <a:buFont typeface="Arial" panose="020B0604020202020204" pitchFamily="34" charset="0"/>
              <a:buChar char="•"/>
            </a:pPr>
            <a:r>
              <a:rPr lang="en-US" sz="3200" b="1" dirty="0"/>
              <a:t>Common software</a:t>
            </a:r>
            <a:endParaRPr lang="en-US" sz="2800" dirty="0"/>
          </a:p>
          <a:p>
            <a:pPr lvl="2" indent="-457200">
              <a:spcBef>
                <a:spcPts val="600"/>
              </a:spcBef>
              <a:buFont typeface="Calibri" panose="020F0502020204030204" pitchFamily="34" charset="0"/>
              <a:buChar char="−"/>
            </a:pPr>
            <a:r>
              <a:rPr lang="en-US" sz="2800" dirty="0"/>
              <a:t>MS Excel (limited)</a:t>
            </a:r>
          </a:p>
          <a:p>
            <a:pPr lvl="2" indent="-457200">
              <a:spcBef>
                <a:spcPts val="600"/>
              </a:spcBef>
              <a:buFont typeface="Calibri" panose="020F0502020204030204" pitchFamily="34" charset="0"/>
              <a:buChar char="−"/>
            </a:pPr>
            <a:r>
              <a:rPr lang="en-US" sz="2800" dirty="0"/>
              <a:t>IBM SPSS (trial version available)</a:t>
            </a:r>
          </a:p>
          <a:p>
            <a:pPr lvl="2" indent="-457200">
              <a:spcBef>
                <a:spcPts val="600"/>
              </a:spcBef>
              <a:buFont typeface="Calibri" panose="020F0502020204030204" pitchFamily="34" charset="0"/>
              <a:buChar char="−"/>
            </a:pPr>
            <a:r>
              <a:rPr lang="en-US" sz="2800" dirty="0"/>
              <a:t>Python libraries</a:t>
            </a:r>
          </a:p>
          <a:p>
            <a:pPr lvl="2" indent="-457200">
              <a:spcBef>
                <a:spcPts val="600"/>
              </a:spcBef>
              <a:buFont typeface="Calibri" panose="020F0502020204030204" pitchFamily="34" charset="0"/>
              <a:buChar char="−"/>
            </a:pPr>
            <a:r>
              <a:rPr lang="en-US" sz="2800" dirty="0"/>
              <a:t>R</a:t>
            </a:r>
          </a:p>
          <a:p>
            <a:pPr lvl="2" indent="-457200">
              <a:spcBef>
                <a:spcPts val="600"/>
              </a:spcBef>
              <a:buFont typeface="Calibri" panose="020F0502020204030204" pitchFamily="34" charset="0"/>
              <a:buChar char="−"/>
            </a:pPr>
            <a:r>
              <a:rPr lang="en-US" sz="2800" dirty="0" err="1"/>
              <a:t>Statistica</a:t>
            </a:r>
            <a:endParaRPr lang="en-US" sz="2800" dirty="0"/>
          </a:p>
          <a:p>
            <a:pPr lvl="1" indent="-457200">
              <a:spcBef>
                <a:spcPts val="1200"/>
              </a:spcBef>
              <a:buFont typeface="Arial" panose="020B0604020202020204" pitchFamily="34" charset="0"/>
              <a:buChar char="•"/>
            </a:pPr>
            <a:r>
              <a:rPr lang="en-US" sz="3200" b="1" dirty="0" err="1"/>
              <a:t>Laerd</a:t>
            </a:r>
            <a:r>
              <a:rPr lang="en-US" sz="3200" b="1" dirty="0"/>
              <a:t> Statistics: SPSS Statistics Tutorials and Statistical Guides</a:t>
            </a:r>
          </a:p>
          <a:p>
            <a:pPr lvl="2" indent="-457200">
              <a:spcBef>
                <a:spcPts val="600"/>
              </a:spcBef>
              <a:buFont typeface="Calibri" panose="020F0502020204030204" pitchFamily="34" charset="0"/>
              <a:buChar char="−"/>
            </a:pPr>
            <a:r>
              <a:rPr lang="en-US" sz="2800" dirty="0"/>
              <a:t>step-by-step tutorials</a:t>
            </a:r>
          </a:p>
          <a:p>
            <a:pPr lvl="2" indent="-457200">
              <a:spcBef>
                <a:spcPts val="600"/>
              </a:spcBef>
              <a:buFont typeface="Calibri" panose="020F0502020204030204" pitchFamily="34" charset="0"/>
              <a:buChar char="−"/>
            </a:pPr>
            <a:r>
              <a:rPr lang="en-US" sz="2800" dirty="0"/>
              <a:t>most of the examples are based on the use of SPSS, but the theoretical foundations are very well explained</a:t>
            </a:r>
          </a:p>
        </p:txBody>
      </p:sp>
    </p:spTree>
    <p:extLst>
      <p:ext uri="{BB962C8B-B14F-4D97-AF65-F5344CB8AC3E}">
        <p14:creationId xmlns:p14="http://schemas.microsoft.com/office/powerpoint/2010/main" val="267879377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Assignment @ Blended Learning strategy</a:t>
            </a:r>
          </a:p>
        </p:txBody>
      </p:sp>
      <p:sp>
        <p:nvSpPr>
          <p:cNvPr id="3" name="TextBox 2"/>
          <p:cNvSpPr txBox="1"/>
          <p:nvPr/>
        </p:nvSpPr>
        <p:spPr>
          <a:xfrm>
            <a:off x="278463" y="1027336"/>
            <a:ext cx="11306986" cy="5032147"/>
          </a:xfrm>
          <a:prstGeom prst="rect">
            <a:avLst/>
          </a:prstGeom>
          <a:noFill/>
        </p:spPr>
        <p:txBody>
          <a:bodyPr wrap="square" rtlCol="0">
            <a:spAutoFit/>
          </a:bodyPr>
          <a:lstStyle/>
          <a:p>
            <a:pPr marL="457200" indent="-457200">
              <a:buFont typeface="Arial" panose="020B0604020202020204" pitchFamily="34" charset="0"/>
              <a:buChar char="•"/>
            </a:pPr>
            <a:r>
              <a:rPr lang="en-US" sz="3200" b="1" dirty="0"/>
              <a:t>Mock-up cases</a:t>
            </a:r>
            <a:endParaRPr lang="en-US" sz="2400" dirty="0"/>
          </a:p>
          <a:p>
            <a:pPr lvl="2" indent="-457200">
              <a:spcBef>
                <a:spcPts val="600"/>
              </a:spcBef>
              <a:buFont typeface="Calibri" panose="020F0502020204030204" pitchFamily="34" charset="0"/>
              <a:buChar char="−"/>
            </a:pPr>
            <a:r>
              <a:rPr lang="en-US" sz="2400" dirty="0"/>
              <a:t>Students are given a small-scale case study: design of a hypothetical HCI experiment (description) and corresponding artificially generated (e.g. mock-up) da</a:t>
            </a:r>
            <a:r>
              <a:rPr lang="hr-HR" sz="2400" dirty="0"/>
              <a:t>t</a:t>
            </a:r>
            <a:r>
              <a:rPr lang="en-US" sz="2400" dirty="0"/>
              <a:t>a. The mock-up case is selected via LMS. </a:t>
            </a:r>
          </a:p>
          <a:p>
            <a:pPr lvl="2" indent="-457200">
              <a:spcBef>
                <a:spcPts val="600"/>
              </a:spcBef>
              <a:buFont typeface="Calibri" panose="020F0502020204030204" pitchFamily="34" charset="0"/>
              <a:buChar char="−"/>
            </a:pPr>
            <a:r>
              <a:rPr lang="en-US" sz="2400" dirty="0"/>
              <a:t>Students are provided with additional learning materials and a rubric (a matrix combination of checklist and scoring guide).</a:t>
            </a:r>
          </a:p>
          <a:p>
            <a:pPr lvl="2" indent="-457200">
              <a:spcBef>
                <a:spcPts val="600"/>
              </a:spcBef>
              <a:buFont typeface="Calibri" panose="020F0502020204030204" pitchFamily="34" charset="0"/>
              <a:buChar char="−"/>
            </a:pPr>
            <a:r>
              <a:rPr lang="en-US" sz="2400" dirty="0"/>
              <a:t>Students consider the given case at home, investigate (online tutorials, how-to pages, </a:t>
            </a:r>
            <a:r>
              <a:rPr lang="en-US" sz="2400" dirty="0" err="1"/>
              <a:t>yt</a:t>
            </a:r>
            <a:r>
              <a:rPr lang="en-US" sz="2400" dirty="0"/>
              <a:t> videos…), choose a strategy for statistical data analysis, apply appropriate statistical tests in a chosen software tool, draw conclusions and write a short report / presentation. The report has to submitted via LMS.</a:t>
            </a:r>
          </a:p>
          <a:p>
            <a:pPr lvl="2" indent="-457200">
              <a:spcBef>
                <a:spcPts val="600"/>
              </a:spcBef>
              <a:buFont typeface="Calibri" panose="020F0502020204030204" pitchFamily="34" charset="0"/>
              <a:buChar char="−"/>
            </a:pPr>
            <a:r>
              <a:rPr lang="en-US" sz="2400" dirty="0"/>
              <a:t>In class, each student/group presents the results of their case study.</a:t>
            </a:r>
          </a:p>
          <a:p>
            <a:pPr lvl="2" indent="-457200">
              <a:spcBef>
                <a:spcPts val="600"/>
              </a:spcBef>
              <a:buFont typeface="Calibri" panose="020F0502020204030204" pitchFamily="34" charset="0"/>
              <a:buChar char="−"/>
            </a:pPr>
            <a:r>
              <a:rPr lang="en-US" sz="2400" dirty="0"/>
              <a:t>Following the presentation, a joint discussion is encouraged.</a:t>
            </a:r>
          </a:p>
        </p:txBody>
      </p:sp>
    </p:spTree>
    <p:extLst>
      <p:ext uri="{BB962C8B-B14F-4D97-AF65-F5344CB8AC3E}">
        <p14:creationId xmlns:p14="http://schemas.microsoft.com/office/powerpoint/2010/main" val="18066412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Empirical </a:t>
            </a:r>
            <a:r>
              <a:rPr lang="hr-HR" sz="4800" dirty="0"/>
              <a:t>HCI </a:t>
            </a:r>
            <a:r>
              <a:rPr lang="en-US" sz="4800" dirty="0"/>
              <a:t>research – variables </a:t>
            </a:r>
          </a:p>
        </p:txBody>
      </p:sp>
      <p:sp>
        <p:nvSpPr>
          <p:cNvPr id="3" name="TextBox 2"/>
          <p:cNvSpPr txBox="1"/>
          <p:nvPr/>
        </p:nvSpPr>
        <p:spPr>
          <a:xfrm>
            <a:off x="417368" y="1083615"/>
            <a:ext cx="11357263" cy="646331"/>
          </a:xfrm>
          <a:prstGeom prst="rect">
            <a:avLst/>
          </a:prstGeom>
          <a:noFill/>
        </p:spPr>
        <p:txBody>
          <a:bodyPr wrap="square" rtlCol="0">
            <a:spAutoFit/>
          </a:bodyPr>
          <a:lstStyle/>
          <a:p>
            <a:pPr marL="285750" indent="-285750">
              <a:buFont typeface="Arial" panose="020B0604020202020204" pitchFamily="34" charset="0"/>
              <a:buChar char="•"/>
            </a:pPr>
            <a:r>
              <a:rPr lang="en-US" sz="3600" dirty="0"/>
              <a:t>Random</a:t>
            </a:r>
            <a:r>
              <a:rPr lang="hr-HR" sz="3600" dirty="0"/>
              <a:t> / </a:t>
            </a:r>
            <a:r>
              <a:rPr lang="en-US" sz="3600" dirty="0"/>
              <a:t>Control</a:t>
            </a:r>
            <a:r>
              <a:rPr lang="hr-HR" sz="3600" dirty="0"/>
              <a:t> </a:t>
            </a:r>
            <a:r>
              <a:rPr lang="en-US" sz="3600" dirty="0"/>
              <a:t>variables</a:t>
            </a:r>
            <a:r>
              <a:rPr lang="hr-HR" sz="3600" dirty="0"/>
              <a:t> vs. </a:t>
            </a:r>
            <a:r>
              <a:rPr lang="en-US" sz="3600" dirty="0"/>
              <a:t>Internal</a:t>
            </a:r>
            <a:r>
              <a:rPr lang="hr-HR" sz="3600" dirty="0"/>
              <a:t> / </a:t>
            </a:r>
            <a:r>
              <a:rPr lang="en-US" sz="3600" dirty="0"/>
              <a:t>External</a:t>
            </a:r>
            <a:r>
              <a:rPr lang="hr-HR" sz="3600" dirty="0"/>
              <a:t> </a:t>
            </a:r>
            <a:r>
              <a:rPr lang="en-US" sz="3600" dirty="0"/>
              <a:t>validity</a:t>
            </a:r>
            <a:endParaRPr lang="en-US" sz="2800" dirty="0"/>
          </a:p>
        </p:txBody>
      </p:sp>
      <p:pic>
        <p:nvPicPr>
          <p:cNvPr id="5" name="Picture 4"/>
          <p:cNvPicPr>
            <a:picLocks noChangeAspect="1"/>
          </p:cNvPicPr>
          <p:nvPr/>
        </p:nvPicPr>
        <p:blipFill>
          <a:blip r:embed="rId3"/>
          <a:stretch>
            <a:fillRect/>
          </a:stretch>
        </p:blipFill>
        <p:spPr>
          <a:xfrm>
            <a:off x="603967" y="2118109"/>
            <a:ext cx="8030878" cy="2104348"/>
          </a:xfrm>
          <a:prstGeom prst="rect">
            <a:avLst/>
          </a:prstGeom>
        </p:spPr>
      </p:pic>
      <p:sp>
        <p:nvSpPr>
          <p:cNvPr id="9" name="TextBox 8"/>
          <p:cNvSpPr txBox="1"/>
          <p:nvPr/>
        </p:nvSpPr>
        <p:spPr>
          <a:xfrm>
            <a:off x="184945" y="4222457"/>
            <a:ext cx="9229220" cy="307777"/>
          </a:xfrm>
          <a:prstGeom prst="rect">
            <a:avLst/>
          </a:prstGeom>
          <a:noFill/>
        </p:spPr>
        <p:txBody>
          <a:bodyPr wrap="square" rtlCol="0">
            <a:spAutoFit/>
          </a:bodyPr>
          <a:lstStyle/>
          <a:p>
            <a:pPr lvl="1"/>
            <a:r>
              <a:rPr lang="en-US" sz="1400" dirty="0">
                <a:solidFill>
                  <a:schemeClr val="bg1">
                    <a:lumMod val="65000"/>
                  </a:schemeClr>
                </a:solidFill>
              </a:rPr>
              <a:t>From: I. Scott </a:t>
            </a:r>
            <a:r>
              <a:rPr lang="en-US" sz="1400" dirty="0" err="1">
                <a:solidFill>
                  <a:schemeClr val="bg1">
                    <a:lumMod val="65000"/>
                  </a:schemeClr>
                </a:solidFill>
              </a:rPr>
              <a:t>MacKenzie</a:t>
            </a:r>
            <a:r>
              <a:rPr lang="en-US" sz="1400" dirty="0">
                <a:solidFill>
                  <a:schemeClr val="bg1">
                    <a:lumMod val="65000"/>
                  </a:schemeClr>
                </a:solidFill>
              </a:rPr>
              <a:t>. Human-Computer Interaction: An Empirical Research Perspective, Morgan Kaufmann, 2013.</a:t>
            </a:r>
          </a:p>
        </p:txBody>
      </p:sp>
    </p:spTree>
    <p:extLst>
      <p:ext uri="{BB962C8B-B14F-4D97-AF65-F5344CB8AC3E}">
        <p14:creationId xmlns:p14="http://schemas.microsoft.com/office/powerpoint/2010/main" val="42071824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Empirical </a:t>
            </a:r>
            <a:r>
              <a:rPr lang="hr-HR" sz="4800" dirty="0"/>
              <a:t>HCI </a:t>
            </a:r>
            <a:r>
              <a:rPr lang="en-US" sz="4800" dirty="0"/>
              <a:t>research – variables </a:t>
            </a:r>
          </a:p>
        </p:txBody>
      </p:sp>
      <p:sp>
        <p:nvSpPr>
          <p:cNvPr id="3" name="TextBox 2"/>
          <p:cNvSpPr txBox="1"/>
          <p:nvPr/>
        </p:nvSpPr>
        <p:spPr>
          <a:xfrm>
            <a:off x="415637" y="1101436"/>
            <a:ext cx="11357263" cy="4647426"/>
          </a:xfrm>
          <a:prstGeom prst="rect">
            <a:avLst/>
          </a:prstGeom>
          <a:noFill/>
        </p:spPr>
        <p:txBody>
          <a:bodyPr wrap="square" rtlCol="0">
            <a:spAutoFit/>
          </a:bodyPr>
          <a:lstStyle/>
          <a:p>
            <a:pPr marL="285750" indent="-285750">
              <a:buFont typeface="Arial" panose="020B0604020202020204" pitchFamily="34" charset="0"/>
              <a:buChar char="•"/>
            </a:pPr>
            <a:r>
              <a:rPr lang="en-US" sz="3600" b="1" dirty="0"/>
              <a:t>Multiple </a:t>
            </a:r>
            <a:r>
              <a:rPr lang="en-US" sz="3600" b="1" dirty="0">
                <a:solidFill>
                  <a:srgbClr val="FF0000"/>
                </a:solidFill>
              </a:rPr>
              <a:t>independent</a:t>
            </a:r>
            <a:r>
              <a:rPr lang="en-US" sz="3600" b="1" dirty="0"/>
              <a:t> and </a:t>
            </a:r>
            <a:r>
              <a:rPr lang="en-US" sz="3600" b="1" dirty="0">
                <a:solidFill>
                  <a:srgbClr val="0070C0"/>
                </a:solidFill>
              </a:rPr>
              <a:t>dependent</a:t>
            </a:r>
            <a:r>
              <a:rPr lang="en-US" sz="3600" b="1" dirty="0"/>
              <a:t> variables in the same experiment</a:t>
            </a:r>
          </a:p>
          <a:p>
            <a:endParaRPr lang="en-US" sz="2800" dirty="0"/>
          </a:p>
          <a:p>
            <a:pPr marL="914400" lvl="1" indent="-457200">
              <a:buFont typeface="Calibri" panose="020F0502020204030204" pitchFamily="34" charset="0"/>
              <a:buChar char="−"/>
            </a:pPr>
            <a:r>
              <a:rPr lang="en-US" sz="2800" dirty="0"/>
              <a:t>A common case in empirical HCI</a:t>
            </a:r>
          </a:p>
          <a:p>
            <a:pPr marL="914400" lvl="1" indent="-457200">
              <a:buFont typeface="Calibri" panose="020F0502020204030204" pitchFamily="34" charset="0"/>
              <a:buChar char="−"/>
            </a:pPr>
            <a:endParaRPr lang="en-US" sz="2800" dirty="0"/>
          </a:p>
          <a:p>
            <a:pPr marL="914400" lvl="1" indent="-457200">
              <a:buFont typeface="Calibri" panose="020F0502020204030204" pitchFamily="34" charset="0"/>
              <a:buChar char="−"/>
            </a:pPr>
            <a:r>
              <a:rPr lang="en-US" sz="2800" dirty="0"/>
              <a:t>Example: Investigating the impact of </a:t>
            </a:r>
            <a:r>
              <a:rPr lang="en-US" sz="2800" u="sng" dirty="0">
                <a:solidFill>
                  <a:srgbClr val="FF0000"/>
                </a:solidFill>
              </a:rPr>
              <a:t>pointing device</a:t>
            </a:r>
            <a:r>
              <a:rPr lang="en-US" sz="2800" dirty="0">
                <a:solidFill>
                  <a:srgbClr val="FF0000"/>
                </a:solidFill>
              </a:rPr>
              <a:t> </a:t>
            </a:r>
            <a:r>
              <a:rPr lang="en-US" sz="2800" dirty="0"/>
              <a:t>(mouse, stylus, trackball) and website </a:t>
            </a:r>
            <a:r>
              <a:rPr lang="en-US" sz="2800" u="sng" dirty="0">
                <a:solidFill>
                  <a:srgbClr val="FF0000"/>
                </a:solidFill>
              </a:rPr>
              <a:t>menu design</a:t>
            </a:r>
            <a:r>
              <a:rPr lang="en-US" sz="2800" dirty="0">
                <a:solidFill>
                  <a:srgbClr val="FF0000"/>
                </a:solidFill>
              </a:rPr>
              <a:t> </a:t>
            </a:r>
            <a:r>
              <a:rPr lang="en-US" sz="2800" dirty="0"/>
              <a:t>(linear, pie) on the </a:t>
            </a:r>
            <a:r>
              <a:rPr lang="en-US" sz="2800" u="sng" dirty="0">
                <a:solidFill>
                  <a:srgbClr val="0070C0"/>
                </a:solidFill>
              </a:rPr>
              <a:t>task execution time</a:t>
            </a:r>
            <a:r>
              <a:rPr lang="en-US" sz="2800" dirty="0"/>
              <a:t> and the </a:t>
            </a:r>
            <a:r>
              <a:rPr lang="en-US" sz="2800" u="sng" dirty="0">
                <a:solidFill>
                  <a:srgbClr val="0070C0"/>
                </a:solidFill>
              </a:rPr>
              <a:t>error rate</a:t>
            </a:r>
            <a:r>
              <a:rPr lang="en-US" sz="2800" dirty="0"/>
              <a:t>.</a:t>
            </a:r>
          </a:p>
          <a:p>
            <a:pPr marL="1371600" lvl="2" indent="-457200">
              <a:buFont typeface="Calibri" panose="020F0502020204030204" pitchFamily="34" charset="0"/>
              <a:buChar char="−"/>
            </a:pPr>
            <a:endParaRPr lang="hr-HR" sz="2800" dirty="0"/>
          </a:p>
          <a:p>
            <a:pPr marL="1371600" lvl="2" indent="-457200">
              <a:buFont typeface="Calibri" panose="020F0502020204030204" pitchFamily="34" charset="0"/>
              <a:buChar char="−"/>
            </a:pPr>
            <a:r>
              <a:rPr lang="hr-HR" sz="2800" dirty="0"/>
              <a:t>3 × 2 (</a:t>
            </a:r>
            <a:r>
              <a:rPr lang="en-US" sz="2800" dirty="0"/>
              <a:t>factorial</a:t>
            </a:r>
            <a:r>
              <a:rPr lang="hr-HR" sz="2800" dirty="0"/>
              <a:t>) design</a:t>
            </a:r>
            <a:endParaRPr lang="en-US" sz="2800" dirty="0"/>
          </a:p>
        </p:txBody>
      </p:sp>
    </p:spTree>
    <p:extLst>
      <p:ext uri="{BB962C8B-B14F-4D97-AF65-F5344CB8AC3E}">
        <p14:creationId xmlns:p14="http://schemas.microsoft.com/office/powerpoint/2010/main" val="60855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Experiment types</a:t>
            </a:r>
          </a:p>
        </p:txBody>
      </p:sp>
      <p:sp>
        <p:nvSpPr>
          <p:cNvPr id="3" name="TextBox 2"/>
          <p:cNvSpPr txBox="1"/>
          <p:nvPr/>
        </p:nvSpPr>
        <p:spPr>
          <a:xfrm>
            <a:off x="417368" y="1101436"/>
            <a:ext cx="11357263" cy="5386090"/>
          </a:xfrm>
          <a:prstGeom prst="rect">
            <a:avLst/>
          </a:prstGeom>
          <a:noFill/>
        </p:spPr>
        <p:txBody>
          <a:bodyPr wrap="square" rtlCol="0">
            <a:spAutoFit/>
          </a:bodyPr>
          <a:lstStyle/>
          <a:p>
            <a:pPr marL="285750" indent="-285750">
              <a:buFont typeface="Arial" panose="020B0604020202020204" pitchFamily="34" charset="0"/>
              <a:buChar char="•"/>
            </a:pPr>
            <a:r>
              <a:rPr lang="en-US" sz="3600" b="1" dirty="0"/>
              <a:t>Repeated Measures (RM) design</a:t>
            </a:r>
          </a:p>
          <a:p>
            <a:endParaRPr lang="en-US" sz="2800" dirty="0"/>
          </a:p>
          <a:p>
            <a:pPr marL="914400" lvl="1" indent="-457200">
              <a:buFont typeface="Calibri" panose="020F0502020204030204" pitchFamily="34" charset="0"/>
              <a:buChar char="−"/>
            </a:pPr>
            <a:r>
              <a:rPr lang="en-US" sz="2800" dirty="0"/>
              <a:t>One group of participants takes part in testing all experimental conditions</a:t>
            </a:r>
          </a:p>
          <a:p>
            <a:pPr marL="914400" lvl="1" indent="-457200">
              <a:buFont typeface="Calibri" panose="020F0502020204030204" pitchFamily="34" charset="0"/>
              <a:buChar char="−"/>
            </a:pPr>
            <a:r>
              <a:rPr lang="en-US" sz="2800" dirty="0"/>
              <a:t>There is no (formal) control group</a:t>
            </a:r>
          </a:p>
          <a:p>
            <a:pPr marL="914400" lvl="1" indent="-457200">
              <a:buFont typeface="Calibri" panose="020F0502020204030204" pitchFamily="34" charset="0"/>
              <a:buChar char="−"/>
            </a:pPr>
            <a:r>
              <a:rPr lang="en-US" sz="2800" i="1" dirty="0"/>
              <a:t>Within-subjects</a:t>
            </a:r>
            <a:r>
              <a:rPr lang="en-US" sz="2800" dirty="0"/>
              <a:t> design</a:t>
            </a:r>
          </a:p>
          <a:p>
            <a:pPr marL="914400" lvl="1" indent="-457200">
              <a:buFont typeface="Calibri" panose="020F0502020204030204" pitchFamily="34" charset="0"/>
              <a:buChar char="−"/>
            </a:pPr>
            <a:r>
              <a:rPr lang="en-US" sz="2800" dirty="0"/>
              <a:t>Preferable in HCI empirical research</a:t>
            </a:r>
          </a:p>
          <a:p>
            <a:pPr marL="914400" lvl="1" indent="-457200">
              <a:buFont typeface="Calibri" panose="020F0502020204030204" pitchFamily="34" charset="0"/>
              <a:buChar char="−"/>
            </a:pPr>
            <a:endParaRPr lang="en-US" sz="2800" dirty="0"/>
          </a:p>
          <a:p>
            <a:pPr marL="914400" lvl="1" indent="-457200">
              <a:buFont typeface="Calibri" panose="020F0502020204030204" pitchFamily="34" charset="0"/>
              <a:buChar char="−"/>
            </a:pPr>
            <a:r>
              <a:rPr lang="en-US" sz="2800" dirty="0"/>
              <a:t>Disadvantages:</a:t>
            </a:r>
            <a:endParaRPr lang="en-US" sz="2800" b="1" i="1" dirty="0"/>
          </a:p>
          <a:p>
            <a:pPr marL="1371600" lvl="2" indent="-457200">
              <a:buFont typeface="Calibri" panose="020F0502020204030204" pitchFamily="34" charset="0"/>
              <a:buChar char="−"/>
            </a:pPr>
            <a:r>
              <a:rPr lang="en-US" sz="2800" b="1" i="1" dirty="0"/>
              <a:t>order effect</a:t>
            </a:r>
            <a:r>
              <a:rPr lang="en-US" sz="2800" dirty="0"/>
              <a:t> (users will likely improve their performance as they progress from one test condition to the next)</a:t>
            </a:r>
          </a:p>
          <a:p>
            <a:pPr marL="1371600" lvl="2" indent="-457200">
              <a:buFont typeface="Calibri" panose="020F0502020204030204" pitchFamily="34" charset="0"/>
              <a:buChar char="−"/>
            </a:pPr>
            <a:r>
              <a:rPr lang="en-US" sz="2800" b="1" i="1" dirty="0"/>
              <a:t>fatigue effect </a:t>
            </a:r>
            <a:r>
              <a:rPr lang="en-US" sz="2800" dirty="0"/>
              <a:t>(a possible degraded performance, due to fatigue)</a:t>
            </a:r>
          </a:p>
        </p:txBody>
      </p:sp>
    </p:spTree>
    <p:extLst>
      <p:ext uri="{BB962C8B-B14F-4D97-AF65-F5344CB8AC3E}">
        <p14:creationId xmlns:p14="http://schemas.microsoft.com/office/powerpoint/2010/main" val="42603917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1320</TotalTime>
  <Words>5124</Words>
  <Application>Microsoft Office PowerPoint</Application>
  <PresentationFormat>Widescreen</PresentationFormat>
  <Paragraphs>1087</Paragraphs>
  <Slides>63</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63</vt:i4>
      </vt:variant>
    </vt:vector>
  </HeadingPairs>
  <TitlesOfParts>
    <vt:vector size="70" baseType="lpstr">
      <vt:lpstr>Arial</vt:lpstr>
      <vt:lpstr>Calibri</vt:lpstr>
      <vt:lpstr>Calibri Light</vt:lpstr>
      <vt:lpstr>Courier New</vt:lpstr>
      <vt:lpstr>Times New Roman</vt:lpstr>
      <vt:lpstr>Office Theme</vt:lpstr>
      <vt:lpstr>Equation</vt:lpstr>
      <vt:lpstr>Course Human-Computer Interaction</vt:lpstr>
      <vt:lpstr>Intended Learning Outcome</vt:lpstr>
      <vt:lpstr>Contents</vt:lpstr>
      <vt:lpstr>Empirical HCI research – variables </vt:lpstr>
      <vt:lpstr>Empirical HCI research – variables </vt:lpstr>
      <vt:lpstr>Empirical HCI research – variables </vt:lpstr>
      <vt:lpstr>Empirical HCI research – variables </vt:lpstr>
      <vt:lpstr>Empirical HCI research – variables </vt:lpstr>
      <vt:lpstr>Experiment types</vt:lpstr>
      <vt:lpstr>Experiment types</vt:lpstr>
      <vt:lpstr>Experiment types</vt:lpstr>
      <vt:lpstr>Experiment types</vt:lpstr>
      <vt:lpstr>Experiment types</vt:lpstr>
      <vt:lpstr>The number of participants</vt:lpstr>
      <vt:lpstr>Measurement (typical)</vt:lpstr>
      <vt:lpstr>Statistical data analysis</vt:lpstr>
      <vt:lpstr>Measures of central tendency</vt:lpstr>
      <vt:lpstr>Measurement scales</vt:lpstr>
      <vt:lpstr>Parametric and non-parametric tests</vt:lpstr>
      <vt:lpstr>Statistical tests utilization</vt:lpstr>
      <vt:lpstr>Commonly used statistical tests</vt:lpstr>
      <vt:lpstr>Related t-test</vt:lpstr>
      <vt:lpstr>Related t-test</vt:lpstr>
      <vt:lpstr>Related t-test</vt:lpstr>
      <vt:lpstr>Related t-test</vt:lpstr>
      <vt:lpstr>Unrelated t-test</vt:lpstr>
      <vt:lpstr>Unrelated t-test</vt:lpstr>
      <vt:lpstr>Unrelated t-test</vt:lpstr>
      <vt:lpstr>Wilcoxon signed-rank test</vt:lpstr>
      <vt:lpstr>Wilcoxon signed-rank test</vt:lpstr>
      <vt:lpstr>Wilcoxon signed-rank test</vt:lpstr>
      <vt:lpstr>Mann-Whitney U-test</vt:lpstr>
      <vt:lpstr>Mann-Whitney U-test</vt:lpstr>
      <vt:lpstr>Mann-Whitney U-test</vt:lpstr>
      <vt:lpstr>Testing for correlations</vt:lpstr>
      <vt:lpstr>Commonly used correlation tests</vt:lpstr>
      <vt:lpstr>Pearson's Product-Moment Correlation </vt:lpstr>
      <vt:lpstr>Pearson's Product-Moment Correlation </vt:lpstr>
      <vt:lpstr>Pearson's Product-Moment Correlation </vt:lpstr>
      <vt:lpstr>Spearman's Rho Correlation  </vt:lpstr>
      <vt:lpstr>Spearman's Rho Correlation  </vt:lpstr>
      <vt:lpstr>Spearman's Rho Correlation </vt:lpstr>
      <vt:lpstr>Choosing the right test</vt:lpstr>
      <vt:lpstr>Advanced statistical tests</vt:lpstr>
      <vt:lpstr>ANOVA theory (in brief)</vt:lpstr>
      <vt:lpstr>One-Way RM ANOVA</vt:lpstr>
      <vt:lpstr>One-Way RM ANOVA</vt:lpstr>
      <vt:lpstr>One-Way RM ANOVA</vt:lpstr>
      <vt:lpstr>One-Way RM ANOVA</vt:lpstr>
      <vt:lpstr>One-Way RM ANOVA</vt:lpstr>
      <vt:lpstr>One-Way RM ANOVA</vt:lpstr>
      <vt:lpstr>One-Way RM ANOVA</vt:lpstr>
      <vt:lpstr>One-Way RM ANOVA</vt:lpstr>
      <vt:lpstr>One-Way RM ANOVA</vt:lpstr>
      <vt:lpstr>One-Way RM ANOVA</vt:lpstr>
      <vt:lpstr>One-Way RM ANOVA</vt:lpstr>
      <vt:lpstr>One-Way RM ANOVA</vt:lpstr>
      <vt:lpstr>(Important) things to further consider</vt:lpstr>
      <vt:lpstr>(Important) things to further consider</vt:lpstr>
      <vt:lpstr>(Important) things to further consider</vt:lpstr>
      <vt:lpstr>(Important) things to further consider</vt:lpstr>
      <vt:lpstr>(Important) things to further consider</vt:lpstr>
      <vt:lpstr>Assignment @ Blended Learning strategy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Sandi</dc:creator>
  <cp:lastModifiedBy>Antonio Maffei</cp:lastModifiedBy>
  <cp:revision>151</cp:revision>
  <dcterms:created xsi:type="dcterms:W3CDTF">2024-06-11T06:20:01Z</dcterms:created>
  <dcterms:modified xsi:type="dcterms:W3CDTF">2025-04-25T11:20:53Z</dcterms:modified>
</cp:coreProperties>
</file>