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7" r:id="rId2"/>
    <p:sldId id="317" r:id="rId3"/>
    <p:sldId id="279" r:id="rId4"/>
    <p:sldId id="301" r:id="rId5"/>
    <p:sldId id="302" r:id="rId6"/>
    <p:sldId id="283" r:id="rId7"/>
    <p:sldId id="303" r:id="rId8"/>
    <p:sldId id="304" r:id="rId9"/>
    <p:sldId id="294" r:id="rId10"/>
    <p:sldId id="305" r:id="rId11"/>
    <p:sldId id="306" r:id="rId12"/>
    <p:sldId id="297" r:id="rId13"/>
    <p:sldId id="307" r:id="rId14"/>
    <p:sldId id="308" r:id="rId15"/>
    <p:sldId id="309" r:id="rId16"/>
    <p:sldId id="310" r:id="rId17"/>
    <p:sldId id="311" r:id="rId18"/>
    <p:sldId id="312" r:id="rId19"/>
    <p:sldId id="313" r:id="rId20"/>
    <p:sldId id="314" r:id="rId21"/>
    <p:sldId id="315" r:id="rId22"/>
    <p:sldId id="316" r:id="rId23"/>
  </p:sldIdLst>
  <p:sldSz cx="12192000" cy="6858000"/>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AD3D9A0-5CAF-4AEB-8ACF-9F3529DCFF8A}" v="1" dt="2025-04-25T11:21:32.5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1" d="100"/>
          <a:sy n="91" d="100"/>
        </p:scale>
        <p:origin x="54" y="6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tonio Maffei" userId="a119a52e-8f4f-40e6-be0f-4e5f9ee8d680" providerId="ADAL" clId="{AAD3D9A0-5CAF-4AEB-8ACF-9F3529DCFF8A}"/>
    <pc:docChg chg="modSld">
      <pc:chgData name="Antonio Maffei" userId="a119a52e-8f4f-40e6-be0f-4e5f9ee8d680" providerId="ADAL" clId="{AAD3D9A0-5CAF-4AEB-8ACF-9F3529DCFF8A}" dt="2025-04-25T11:21:32.560" v="0"/>
      <pc:docMkLst>
        <pc:docMk/>
      </pc:docMkLst>
      <pc:sldChg chg="addSp modSp">
        <pc:chgData name="Antonio Maffei" userId="a119a52e-8f4f-40e6-be0f-4e5f9ee8d680" providerId="ADAL" clId="{AAD3D9A0-5CAF-4AEB-8ACF-9F3529DCFF8A}" dt="2025-04-25T11:21:32.560" v="0"/>
        <pc:sldMkLst>
          <pc:docMk/>
          <pc:sldMk cId="261184590" sldId="257"/>
        </pc:sldMkLst>
        <pc:spChg chg="add mod">
          <ac:chgData name="Antonio Maffei" userId="a119a52e-8f4f-40e6-be0f-4e5f9ee8d680" providerId="ADAL" clId="{AAD3D9A0-5CAF-4AEB-8ACF-9F3529DCFF8A}" dt="2025-04-25T11:21:32.560" v="0"/>
          <ac:spMkLst>
            <pc:docMk/>
            <pc:sldMk cId="261184590" sldId="257"/>
            <ac:spMk id="9" creationId="{0A00D0E6-87EE-95C5-B475-657DBBE6371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6EEDFB-6269-49C9-9072-1036443F9071}" type="datetimeFigureOut">
              <a:rPr lang="hr-HR" smtClean="0"/>
              <a:t>25.4.2025.</a:t>
            </a:fld>
            <a:endParaRPr lang="hr-H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9EBF40-D66B-4464-93F9-553D327430AA}" type="slidenum">
              <a:rPr lang="hr-HR" smtClean="0"/>
              <a:t>‹#›</a:t>
            </a:fld>
            <a:endParaRPr lang="hr-HR"/>
          </a:p>
        </p:txBody>
      </p:sp>
    </p:spTree>
    <p:extLst>
      <p:ext uri="{BB962C8B-B14F-4D97-AF65-F5344CB8AC3E}">
        <p14:creationId xmlns:p14="http://schemas.microsoft.com/office/powerpoint/2010/main" val="3441782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0" dirty="0"/>
          </a:p>
        </p:txBody>
      </p:sp>
      <p:sp>
        <p:nvSpPr>
          <p:cNvPr id="4" name="Slide Number Placeholder 3"/>
          <p:cNvSpPr>
            <a:spLocks noGrp="1"/>
          </p:cNvSpPr>
          <p:nvPr>
            <p:ph type="sldNum" sz="quarter" idx="10"/>
          </p:nvPr>
        </p:nvSpPr>
        <p:spPr/>
        <p:txBody>
          <a:bodyPr/>
          <a:lstStyle/>
          <a:p>
            <a:fld id="{4F9EBF40-D66B-4464-93F9-553D327430AA}" type="slidenum">
              <a:rPr lang="hr-HR" smtClean="0"/>
              <a:t>13</a:t>
            </a:fld>
            <a:endParaRPr lang="hr-HR"/>
          </a:p>
        </p:txBody>
      </p:sp>
    </p:spTree>
    <p:extLst>
      <p:ext uri="{BB962C8B-B14F-4D97-AF65-F5344CB8AC3E}">
        <p14:creationId xmlns:p14="http://schemas.microsoft.com/office/powerpoint/2010/main" val="18563987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0" dirty="0"/>
          </a:p>
        </p:txBody>
      </p:sp>
      <p:sp>
        <p:nvSpPr>
          <p:cNvPr id="4" name="Slide Number Placeholder 3"/>
          <p:cNvSpPr>
            <a:spLocks noGrp="1"/>
          </p:cNvSpPr>
          <p:nvPr>
            <p:ph type="sldNum" sz="quarter" idx="10"/>
          </p:nvPr>
        </p:nvSpPr>
        <p:spPr/>
        <p:txBody>
          <a:bodyPr/>
          <a:lstStyle/>
          <a:p>
            <a:fld id="{4F9EBF40-D66B-4464-93F9-553D327430AA}" type="slidenum">
              <a:rPr lang="hr-HR" smtClean="0"/>
              <a:t>16</a:t>
            </a:fld>
            <a:endParaRPr lang="hr-HR"/>
          </a:p>
        </p:txBody>
      </p:sp>
    </p:spTree>
    <p:extLst>
      <p:ext uri="{BB962C8B-B14F-4D97-AF65-F5344CB8AC3E}">
        <p14:creationId xmlns:p14="http://schemas.microsoft.com/office/powerpoint/2010/main" val="3682930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0" dirty="0"/>
          </a:p>
        </p:txBody>
      </p:sp>
      <p:sp>
        <p:nvSpPr>
          <p:cNvPr id="4" name="Slide Number Placeholder 3"/>
          <p:cNvSpPr>
            <a:spLocks noGrp="1"/>
          </p:cNvSpPr>
          <p:nvPr>
            <p:ph type="sldNum" sz="quarter" idx="10"/>
          </p:nvPr>
        </p:nvSpPr>
        <p:spPr/>
        <p:txBody>
          <a:bodyPr/>
          <a:lstStyle/>
          <a:p>
            <a:fld id="{4F9EBF40-D66B-4464-93F9-553D327430AA}" type="slidenum">
              <a:rPr lang="hr-HR" smtClean="0"/>
              <a:t>17</a:t>
            </a:fld>
            <a:endParaRPr lang="hr-HR"/>
          </a:p>
        </p:txBody>
      </p:sp>
    </p:spTree>
    <p:extLst>
      <p:ext uri="{BB962C8B-B14F-4D97-AF65-F5344CB8AC3E}">
        <p14:creationId xmlns:p14="http://schemas.microsoft.com/office/powerpoint/2010/main" val="4199397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0" dirty="0"/>
          </a:p>
        </p:txBody>
      </p:sp>
      <p:sp>
        <p:nvSpPr>
          <p:cNvPr id="4" name="Slide Number Placeholder 3"/>
          <p:cNvSpPr>
            <a:spLocks noGrp="1"/>
          </p:cNvSpPr>
          <p:nvPr>
            <p:ph type="sldNum" sz="quarter" idx="10"/>
          </p:nvPr>
        </p:nvSpPr>
        <p:spPr/>
        <p:txBody>
          <a:bodyPr/>
          <a:lstStyle/>
          <a:p>
            <a:fld id="{4F9EBF40-D66B-4464-93F9-553D327430AA}" type="slidenum">
              <a:rPr lang="hr-HR" smtClean="0"/>
              <a:t>18</a:t>
            </a:fld>
            <a:endParaRPr lang="hr-HR"/>
          </a:p>
        </p:txBody>
      </p:sp>
    </p:spTree>
    <p:extLst>
      <p:ext uri="{BB962C8B-B14F-4D97-AF65-F5344CB8AC3E}">
        <p14:creationId xmlns:p14="http://schemas.microsoft.com/office/powerpoint/2010/main" val="27178063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0" dirty="0"/>
          </a:p>
        </p:txBody>
      </p:sp>
      <p:sp>
        <p:nvSpPr>
          <p:cNvPr id="4" name="Slide Number Placeholder 3"/>
          <p:cNvSpPr>
            <a:spLocks noGrp="1"/>
          </p:cNvSpPr>
          <p:nvPr>
            <p:ph type="sldNum" sz="quarter" idx="10"/>
          </p:nvPr>
        </p:nvSpPr>
        <p:spPr/>
        <p:txBody>
          <a:bodyPr/>
          <a:lstStyle/>
          <a:p>
            <a:fld id="{4F9EBF40-D66B-4464-93F9-553D327430AA}" type="slidenum">
              <a:rPr lang="hr-HR" smtClean="0"/>
              <a:t>19</a:t>
            </a:fld>
            <a:endParaRPr lang="hr-HR"/>
          </a:p>
        </p:txBody>
      </p:sp>
    </p:spTree>
    <p:extLst>
      <p:ext uri="{BB962C8B-B14F-4D97-AF65-F5344CB8AC3E}">
        <p14:creationId xmlns:p14="http://schemas.microsoft.com/office/powerpoint/2010/main" val="1237183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0" dirty="0"/>
          </a:p>
        </p:txBody>
      </p:sp>
      <p:sp>
        <p:nvSpPr>
          <p:cNvPr id="4" name="Slide Number Placeholder 3"/>
          <p:cNvSpPr>
            <a:spLocks noGrp="1"/>
          </p:cNvSpPr>
          <p:nvPr>
            <p:ph type="sldNum" sz="quarter" idx="10"/>
          </p:nvPr>
        </p:nvSpPr>
        <p:spPr/>
        <p:txBody>
          <a:bodyPr/>
          <a:lstStyle/>
          <a:p>
            <a:fld id="{4F9EBF40-D66B-4464-93F9-553D327430AA}" type="slidenum">
              <a:rPr lang="hr-HR" smtClean="0"/>
              <a:t>20</a:t>
            </a:fld>
            <a:endParaRPr lang="hr-HR"/>
          </a:p>
        </p:txBody>
      </p:sp>
    </p:spTree>
    <p:extLst>
      <p:ext uri="{BB962C8B-B14F-4D97-AF65-F5344CB8AC3E}">
        <p14:creationId xmlns:p14="http://schemas.microsoft.com/office/powerpoint/2010/main" val="20102570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0" dirty="0"/>
          </a:p>
        </p:txBody>
      </p:sp>
      <p:sp>
        <p:nvSpPr>
          <p:cNvPr id="4" name="Slide Number Placeholder 3"/>
          <p:cNvSpPr>
            <a:spLocks noGrp="1"/>
          </p:cNvSpPr>
          <p:nvPr>
            <p:ph type="sldNum" sz="quarter" idx="10"/>
          </p:nvPr>
        </p:nvSpPr>
        <p:spPr/>
        <p:txBody>
          <a:bodyPr/>
          <a:lstStyle/>
          <a:p>
            <a:fld id="{4F9EBF40-D66B-4464-93F9-553D327430AA}" type="slidenum">
              <a:rPr lang="hr-HR" smtClean="0"/>
              <a:t>21</a:t>
            </a:fld>
            <a:endParaRPr lang="hr-HR"/>
          </a:p>
        </p:txBody>
      </p:sp>
    </p:spTree>
    <p:extLst>
      <p:ext uri="{BB962C8B-B14F-4D97-AF65-F5344CB8AC3E}">
        <p14:creationId xmlns:p14="http://schemas.microsoft.com/office/powerpoint/2010/main" val="18450608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0" dirty="0"/>
          </a:p>
        </p:txBody>
      </p:sp>
      <p:sp>
        <p:nvSpPr>
          <p:cNvPr id="4" name="Slide Number Placeholder 3"/>
          <p:cNvSpPr>
            <a:spLocks noGrp="1"/>
          </p:cNvSpPr>
          <p:nvPr>
            <p:ph type="sldNum" sz="quarter" idx="10"/>
          </p:nvPr>
        </p:nvSpPr>
        <p:spPr/>
        <p:txBody>
          <a:bodyPr/>
          <a:lstStyle/>
          <a:p>
            <a:fld id="{4F9EBF40-D66B-4464-93F9-553D327430AA}" type="slidenum">
              <a:rPr lang="hr-HR" smtClean="0"/>
              <a:t>22</a:t>
            </a:fld>
            <a:endParaRPr lang="hr-HR"/>
          </a:p>
        </p:txBody>
      </p:sp>
    </p:spTree>
    <p:extLst>
      <p:ext uri="{BB962C8B-B14F-4D97-AF65-F5344CB8AC3E}">
        <p14:creationId xmlns:p14="http://schemas.microsoft.com/office/powerpoint/2010/main" val="20203371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hr-H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hr-HR"/>
          </a:p>
        </p:txBody>
      </p:sp>
      <p:sp>
        <p:nvSpPr>
          <p:cNvPr id="4" name="Date Placeholder 3"/>
          <p:cNvSpPr>
            <a:spLocks noGrp="1"/>
          </p:cNvSpPr>
          <p:nvPr>
            <p:ph type="dt" sz="half" idx="10"/>
          </p:nvPr>
        </p:nvSpPr>
        <p:spPr/>
        <p:txBody>
          <a:bodyPr/>
          <a:lstStyle/>
          <a:p>
            <a:fld id="{C7591D19-503C-4696-A3DE-E8225C81BC97}" type="datetimeFigureOut">
              <a:rPr lang="hr-HR" smtClean="0"/>
              <a:t>25.4.2025.</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D63A92DC-24E4-4919-AA73-6A5307874500}" type="slidenum">
              <a:rPr lang="hr-HR" smtClean="0"/>
              <a:t>‹#›</a:t>
            </a:fld>
            <a:endParaRPr lang="hr-HR"/>
          </a:p>
        </p:txBody>
      </p:sp>
    </p:spTree>
    <p:extLst>
      <p:ext uri="{BB962C8B-B14F-4D97-AF65-F5344CB8AC3E}">
        <p14:creationId xmlns:p14="http://schemas.microsoft.com/office/powerpoint/2010/main" val="3326508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r-H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Date Placeholder 3"/>
          <p:cNvSpPr>
            <a:spLocks noGrp="1"/>
          </p:cNvSpPr>
          <p:nvPr>
            <p:ph type="dt" sz="half" idx="10"/>
          </p:nvPr>
        </p:nvSpPr>
        <p:spPr/>
        <p:txBody>
          <a:bodyPr/>
          <a:lstStyle/>
          <a:p>
            <a:fld id="{C7591D19-503C-4696-A3DE-E8225C81BC97}" type="datetimeFigureOut">
              <a:rPr lang="hr-HR" smtClean="0"/>
              <a:t>25.4.2025.</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D63A92DC-24E4-4919-AA73-6A5307874500}" type="slidenum">
              <a:rPr lang="hr-HR" smtClean="0"/>
              <a:t>‹#›</a:t>
            </a:fld>
            <a:endParaRPr lang="hr-HR"/>
          </a:p>
        </p:txBody>
      </p:sp>
    </p:spTree>
    <p:extLst>
      <p:ext uri="{BB962C8B-B14F-4D97-AF65-F5344CB8AC3E}">
        <p14:creationId xmlns:p14="http://schemas.microsoft.com/office/powerpoint/2010/main" val="17492128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hr-H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Date Placeholder 3"/>
          <p:cNvSpPr>
            <a:spLocks noGrp="1"/>
          </p:cNvSpPr>
          <p:nvPr>
            <p:ph type="dt" sz="half" idx="10"/>
          </p:nvPr>
        </p:nvSpPr>
        <p:spPr/>
        <p:txBody>
          <a:bodyPr/>
          <a:lstStyle/>
          <a:p>
            <a:fld id="{C7591D19-503C-4696-A3DE-E8225C81BC97}" type="datetimeFigureOut">
              <a:rPr lang="hr-HR" smtClean="0"/>
              <a:t>25.4.2025.</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D63A92DC-24E4-4919-AA73-6A5307874500}" type="slidenum">
              <a:rPr lang="hr-HR" smtClean="0"/>
              <a:t>‹#›</a:t>
            </a:fld>
            <a:endParaRPr lang="hr-HR"/>
          </a:p>
        </p:txBody>
      </p:sp>
    </p:spTree>
    <p:extLst>
      <p:ext uri="{BB962C8B-B14F-4D97-AF65-F5344CB8AC3E}">
        <p14:creationId xmlns:p14="http://schemas.microsoft.com/office/powerpoint/2010/main" val="39552408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r-H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Date Placeholder 3"/>
          <p:cNvSpPr>
            <a:spLocks noGrp="1"/>
          </p:cNvSpPr>
          <p:nvPr>
            <p:ph type="dt" sz="half" idx="10"/>
          </p:nvPr>
        </p:nvSpPr>
        <p:spPr/>
        <p:txBody>
          <a:bodyPr/>
          <a:lstStyle/>
          <a:p>
            <a:fld id="{C7591D19-503C-4696-A3DE-E8225C81BC97}" type="datetimeFigureOut">
              <a:rPr lang="hr-HR" smtClean="0"/>
              <a:t>25.4.2025.</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D63A92DC-24E4-4919-AA73-6A5307874500}" type="slidenum">
              <a:rPr lang="hr-HR" smtClean="0"/>
              <a:t>‹#›</a:t>
            </a:fld>
            <a:endParaRPr lang="hr-HR"/>
          </a:p>
        </p:txBody>
      </p:sp>
    </p:spTree>
    <p:extLst>
      <p:ext uri="{BB962C8B-B14F-4D97-AF65-F5344CB8AC3E}">
        <p14:creationId xmlns:p14="http://schemas.microsoft.com/office/powerpoint/2010/main" val="23029489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hr-H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591D19-503C-4696-A3DE-E8225C81BC97}" type="datetimeFigureOut">
              <a:rPr lang="hr-HR" smtClean="0"/>
              <a:t>25.4.2025.</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D63A92DC-24E4-4919-AA73-6A5307874500}" type="slidenum">
              <a:rPr lang="hr-HR" smtClean="0"/>
              <a:t>‹#›</a:t>
            </a:fld>
            <a:endParaRPr lang="hr-HR"/>
          </a:p>
        </p:txBody>
      </p:sp>
    </p:spTree>
    <p:extLst>
      <p:ext uri="{BB962C8B-B14F-4D97-AF65-F5344CB8AC3E}">
        <p14:creationId xmlns:p14="http://schemas.microsoft.com/office/powerpoint/2010/main" val="4965519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r-H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5" name="Date Placeholder 4"/>
          <p:cNvSpPr>
            <a:spLocks noGrp="1"/>
          </p:cNvSpPr>
          <p:nvPr>
            <p:ph type="dt" sz="half" idx="10"/>
          </p:nvPr>
        </p:nvSpPr>
        <p:spPr/>
        <p:txBody>
          <a:bodyPr/>
          <a:lstStyle/>
          <a:p>
            <a:fld id="{C7591D19-503C-4696-A3DE-E8225C81BC97}" type="datetimeFigureOut">
              <a:rPr lang="hr-HR" smtClean="0"/>
              <a:t>25.4.2025.</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D63A92DC-24E4-4919-AA73-6A5307874500}" type="slidenum">
              <a:rPr lang="hr-HR" smtClean="0"/>
              <a:t>‹#›</a:t>
            </a:fld>
            <a:endParaRPr lang="hr-HR"/>
          </a:p>
        </p:txBody>
      </p:sp>
    </p:spTree>
    <p:extLst>
      <p:ext uri="{BB962C8B-B14F-4D97-AF65-F5344CB8AC3E}">
        <p14:creationId xmlns:p14="http://schemas.microsoft.com/office/powerpoint/2010/main" val="628404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hr-H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7" name="Date Placeholder 6"/>
          <p:cNvSpPr>
            <a:spLocks noGrp="1"/>
          </p:cNvSpPr>
          <p:nvPr>
            <p:ph type="dt" sz="half" idx="10"/>
          </p:nvPr>
        </p:nvSpPr>
        <p:spPr/>
        <p:txBody>
          <a:bodyPr/>
          <a:lstStyle/>
          <a:p>
            <a:fld id="{C7591D19-503C-4696-A3DE-E8225C81BC97}" type="datetimeFigureOut">
              <a:rPr lang="hr-HR" smtClean="0"/>
              <a:t>25.4.2025.</a:t>
            </a:fld>
            <a:endParaRPr lang="hr-HR"/>
          </a:p>
        </p:txBody>
      </p:sp>
      <p:sp>
        <p:nvSpPr>
          <p:cNvPr id="8" name="Footer Placeholder 7"/>
          <p:cNvSpPr>
            <a:spLocks noGrp="1"/>
          </p:cNvSpPr>
          <p:nvPr>
            <p:ph type="ftr" sz="quarter" idx="11"/>
          </p:nvPr>
        </p:nvSpPr>
        <p:spPr/>
        <p:txBody>
          <a:bodyPr/>
          <a:lstStyle/>
          <a:p>
            <a:endParaRPr lang="hr-HR"/>
          </a:p>
        </p:txBody>
      </p:sp>
      <p:sp>
        <p:nvSpPr>
          <p:cNvPr id="9" name="Slide Number Placeholder 8"/>
          <p:cNvSpPr>
            <a:spLocks noGrp="1"/>
          </p:cNvSpPr>
          <p:nvPr>
            <p:ph type="sldNum" sz="quarter" idx="12"/>
          </p:nvPr>
        </p:nvSpPr>
        <p:spPr/>
        <p:txBody>
          <a:bodyPr/>
          <a:lstStyle/>
          <a:p>
            <a:fld id="{D63A92DC-24E4-4919-AA73-6A5307874500}" type="slidenum">
              <a:rPr lang="hr-HR" smtClean="0"/>
              <a:t>‹#›</a:t>
            </a:fld>
            <a:endParaRPr lang="hr-HR"/>
          </a:p>
        </p:txBody>
      </p:sp>
    </p:spTree>
    <p:extLst>
      <p:ext uri="{BB962C8B-B14F-4D97-AF65-F5344CB8AC3E}">
        <p14:creationId xmlns:p14="http://schemas.microsoft.com/office/powerpoint/2010/main" val="2886156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r-HR"/>
          </a:p>
        </p:txBody>
      </p:sp>
      <p:sp>
        <p:nvSpPr>
          <p:cNvPr id="3" name="Date Placeholder 2"/>
          <p:cNvSpPr>
            <a:spLocks noGrp="1"/>
          </p:cNvSpPr>
          <p:nvPr>
            <p:ph type="dt" sz="half" idx="10"/>
          </p:nvPr>
        </p:nvSpPr>
        <p:spPr/>
        <p:txBody>
          <a:bodyPr/>
          <a:lstStyle/>
          <a:p>
            <a:fld id="{C7591D19-503C-4696-A3DE-E8225C81BC97}" type="datetimeFigureOut">
              <a:rPr lang="hr-HR" smtClean="0"/>
              <a:t>25.4.2025.</a:t>
            </a:fld>
            <a:endParaRPr lang="hr-HR"/>
          </a:p>
        </p:txBody>
      </p:sp>
      <p:sp>
        <p:nvSpPr>
          <p:cNvPr id="4" name="Footer Placeholder 3"/>
          <p:cNvSpPr>
            <a:spLocks noGrp="1"/>
          </p:cNvSpPr>
          <p:nvPr>
            <p:ph type="ftr" sz="quarter" idx="11"/>
          </p:nvPr>
        </p:nvSpPr>
        <p:spPr/>
        <p:txBody>
          <a:bodyPr/>
          <a:lstStyle/>
          <a:p>
            <a:endParaRPr lang="hr-HR"/>
          </a:p>
        </p:txBody>
      </p:sp>
      <p:sp>
        <p:nvSpPr>
          <p:cNvPr id="5" name="Slide Number Placeholder 4"/>
          <p:cNvSpPr>
            <a:spLocks noGrp="1"/>
          </p:cNvSpPr>
          <p:nvPr>
            <p:ph type="sldNum" sz="quarter" idx="12"/>
          </p:nvPr>
        </p:nvSpPr>
        <p:spPr/>
        <p:txBody>
          <a:bodyPr/>
          <a:lstStyle/>
          <a:p>
            <a:fld id="{D63A92DC-24E4-4919-AA73-6A5307874500}" type="slidenum">
              <a:rPr lang="hr-HR" smtClean="0"/>
              <a:t>‹#›</a:t>
            </a:fld>
            <a:endParaRPr lang="hr-HR"/>
          </a:p>
        </p:txBody>
      </p:sp>
    </p:spTree>
    <p:extLst>
      <p:ext uri="{BB962C8B-B14F-4D97-AF65-F5344CB8AC3E}">
        <p14:creationId xmlns:p14="http://schemas.microsoft.com/office/powerpoint/2010/main" val="30237489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591D19-503C-4696-A3DE-E8225C81BC97}" type="datetimeFigureOut">
              <a:rPr lang="hr-HR" smtClean="0"/>
              <a:t>25.4.2025.</a:t>
            </a:fld>
            <a:endParaRPr lang="hr-HR"/>
          </a:p>
        </p:txBody>
      </p:sp>
      <p:sp>
        <p:nvSpPr>
          <p:cNvPr id="3" name="Footer Placeholder 2"/>
          <p:cNvSpPr>
            <a:spLocks noGrp="1"/>
          </p:cNvSpPr>
          <p:nvPr>
            <p:ph type="ftr" sz="quarter" idx="11"/>
          </p:nvPr>
        </p:nvSpPr>
        <p:spPr/>
        <p:txBody>
          <a:bodyPr/>
          <a:lstStyle/>
          <a:p>
            <a:endParaRPr lang="hr-HR"/>
          </a:p>
        </p:txBody>
      </p:sp>
      <p:sp>
        <p:nvSpPr>
          <p:cNvPr id="4" name="Slide Number Placeholder 3"/>
          <p:cNvSpPr>
            <a:spLocks noGrp="1"/>
          </p:cNvSpPr>
          <p:nvPr>
            <p:ph type="sldNum" sz="quarter" idx="12"/>
          </p:nvPr>
        </p:nvSpPr>
        <p:spPr/>
        <p:txBody>
          <a:bodyPr/>
          <a:lstStyle/>
          <a:p>
            <a:fld id="{D63A92DC-24E4-4919-AA73-6A5307874500}" type="slidenum">
              <a:rPr lang="hr-HR" smtClean="0"/>
              <a:t>‹#›</a:t>
            </a:fld>
            <a:endParaRPr lang="hr-HR"/>
          </a:p>
        </p:txBody>
      </p:sp>
    </p:spTree>
    <p:extLst>
      <p:ext uri="{BB962C8B-B14F-4D97-AF65-F5344CB8AC3E}">
        <p14:creationId xmlns:p14="http://schemas.microsoft.com/office/powerpoint/2010/main" val="160275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hr-H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591D19-503C-4696-A3DE-E8225C81BC97}" type="datetimeFigureOut">
              <a:rPr lang="hr-HR" smtClean="0"/>
              <a:t>25.4.2025.</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D63A92DC-24E4-4919-AA73-6A5307874500}" type="slidenum">
              <a:rPr lang="hr-HR" smtClean="0"/>
              <a:t>‹#›</a:t>
            </a:fld>
            <a:endParaRPr lang="hr-HR"/>
          </a:p>
        </p:txBody>
      </p:sp>
    </p:spTree>
    <p:extLst>
      <p:ext uri="{BB962C8B-B14F-4D97-AF65-F5344CB8AC3E}">
        <p14:creationId xmlns:p14="http://schemas.microsoft.com/office/powerpoint/2010/main" val="31359089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hr-H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r-H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591D19-503C-4696-A3DE-E8225C81BC97}" type="datetimeFigureOut">
              <a:rPr lang="hr-HR" smtClean="0"/>
              <a:t>25.4.2025.</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D63A92DC-24E4-4919-AA73-6A5307874500}" type="slidenum">
              <a:rPr lang="hr-HR" smtClean="0"/>
              <a:t>‹#›</a:t>
            </a:fld>
            <a:endParaRPr lang="hr-HR"/>
          </a:p>
        </p:txBody>
      </p:sp>
    </p:spTree>
    <p:extLst>
      <p:ext uri="{BB962C8B-B14F-4D97-AF65-F5344CB8AC3E}">
        <p14:creationId xmlns:p14="http://schemas.microsoft.com/office/powerpoint/2010/main" val="3465351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hr-H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591D19-503C-4696-A3DE-E8225C81BC97}" type="datetimeFigureOut">
              <a:rPr lang="hr-HR" smtClean="0"/>
              <a:t>25.4.2025.</a:t>
            </a:fld>
            <a:endParaRPr lang="hr-H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r-H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3A92DC-24E4-4919-AA73-6A5307874500}" type="slidenum">
              <a:rPr lang="hr-HR" smtClean="0"/>
              <a:t>‹#›</a:t>
            </a:fld>
            <a:endParaRPr lang="hr-HR"/>
          </a:p>
        </p:txBody>
      </p:sp>
    </p:spTree>
    <p:extLst>
      <p:ext uri="{BB962C8B-B14F-4D97-AF65-F5344CB8AC3E}">
        <p14:creationId xmlns:p14="http://schemas.microsoft.com/office/powerpoint/2010/main" val="29225714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3.wmf"/><Relationship Id="rId2" Type="http://schemas.openxmlformats.org/officeDocument/2006/relationships/image" Target="../media/image11.png"/><Relationship Id="rId1" Type="http://schemas.openxmlformats.org/officeDocument/2006/relationships/slideLayout" Target="../slideLayouts/slideLayout1.xml"/><Relationship Id="rId6" Type="http://schemas.openxmlformats.org/officeDocument/2006/relationships/oleObject" Target="../embeddings/oleObject7.bin"/><Relationship Id="rId5" Type="http://schemas.openxmlformats.org/officeDocument/2006/relationships/image" Target="../media/image12.wmf"/><Relationship Id="rId4" Type="http://schemas.openxmlformats.org/officeDocument/2006/relationships/oleObject" Target="../embeddings/oleObject6.bin"/></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image" Target="../media/image14.png"/><Relationship Id="rId7" Type="http://schemas.openxmlformats.org/officeDocument/2006/relationships/oleObject" Target="../embeddings/oleObject9.bin"/><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5.wmf"/><Relationship Id="rId5" Type="http://schemas.openxmlformats.org/officeDocument/2006/relationships/oleObject" Target="../embeddings/oleObject8.bin"/><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12.bin"/><Relationship Id="rId13" Type="http://schemas.openxmlformats.org/officeDocument/2006/relationships/image" Target="../media/image21.wmf"/><Relationship Id="rId3" Type="http://schemas.openxmlformats.org/officeDocument/2006/relationships/image" Target="../media/image3.png"/><Relationship Id="rId7" Type="http://schemas.openxmlformats.org/officeDocument/2006/relationships/image" Target="../media/image18.wmf"/><Relationship Id="rId12" Type="http://schemas.openxmlformats.org/officeDocument/2006/relationships/oleObject" Target="../embeddings/oleObject14.bin"/><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oleObject" Target="../embeddings/oleObject11.bin"/><Relationship Id="rId11" Type="http://schemas.openxmlformats.org/officeDocument/2006/relationships/image" Target="../media/image20.wmf"/><Relationship Id="rId5" Type="http://schemas.openxmlformats.org/officeDocument/2006/relationships/image" Target="../media/image17.wmf"/><Relationship Id="rId10" Type="http://schemas.openxmlformats.org/officeDocument/2006/relationships/oleObject" Target="../embeddings/oleObject13.bin"/><Relationship Id="rId4" Type="http://schemas.openxmlformats.org/officeDocument/2006/relationships/oleObject" Target="../embeddings/oleObject10.bin"/><Relationship Id="rId9" Type="http://schemas.openxmlformats.org/officeDocument/2006/relationships/image" Target="../media/image19.wmf"/></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3.wmf"/><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oleObject" Target="../embeddings/oleObject16.bin"/><Relationship Id="rId5" Type="http://schemas.openxmlformats.org/officeDocument/2006/relationships/image" Target="../media/image22.wmf"/><Relationship Id="rId4" Type="http://schemas.openxmlformats.org/officeDocument/2006/relationships/oleObject" Target="../embeddings/oleObject15.bin"/></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5.wmf"/><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oleObject" Target="../embeddings/oleObject18.bin"/><Relationship Id="rId5" Type="http://schemas.openxmlformats.org/officeDocument/2006/relationships/image" Target="../media/image24.wmf"/><Relationship Id="rId4" Type="http://schemas.openxmlformats.org/officeDocument/2006/relationships/oleObject" Target="../embeddings/oleObject17.bin"/></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26.wmf"/><Relationship Id="rId4" Type="http://schemas.openxmlformats.org/officeDocument/2006/relationships/oleObject" Target="../embeddings/oleObject19.bin"/></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21.bin"/><Relationship Id="rId13" Type="http://schemas.openxmlformats.org/officeDocument/2006/relationships/image" Target="../media/image30.wmf"/><Relationship Id="rId3" Type="http://schemas.openxmlformats.org/officeDocument/2006/relationships/image" Target="../media/image3.png"/><Relationship Id="rId7" Type="http://schemas.openxmlformats.org/officeDocument/2006/relationships/image" Target="../media/image27.wmf"/><Relationship Id="rId12" Type="http://schemas.openxmlformats.org/officeDocument/2006/relationships/oleObject" Target="../embeddings/oleObject23.bin"/><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oleObject" Target="../embeddings/oleObject20.bin"/><Relationship Id="rId11" Type="http://schemas.openxmlformats.org/officeDocument/2006/relationships/image" Target="../media/image29.wmf"/><Relationship Id="rId5" Type="http://schemas.openxmlformats.org/officeDocument/2006/relationships/image" Target="../media/image26.wmf"/><Relationship Id="rId10" Type="http://schemas.openxmlformats.org/officeDocument/2006/relationships/oleObject" Target="../embeddings/oleObject22.bin"/><Relationship Id="rId4" Type="http://schemas.openxmlformats.org/officeDocument/2006/relationships/oleObject" Target="../embeddings/oleObject19.bin"/><Relationship Id="rId9" Type="http://schemas.openxmlformats.org/officeDocument/2006/relationships/image" Target="../media/image28.wmf"/></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oleObject" Target="../embeddings/oleObject1.bin"/><Relationship Id="rId7"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5.wmf"/><Relationship Id="rId5" Type="http://schemas.openxmlformats.org/officeDocument/2006/relationships/oleObject" Target="../embeddings/oleObject2.bin"/><Relationship Id="rId4" Type="http://schemas.openxmlformats.org/officeDocument/2006/relationships/image" Target="../media/image4.wmf"/><Relationship Id="rId9" Type="http://schemas.openxmlformats.org/officeDocument/2006/relationships/image" Target="../media/image7.wmf"/></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4.bin"/><Relationship Id="rId7" Type="http://schemas.openxmlformats.org/officeDocument/2006/relationships/image" Target="../media/image10.wmf"/><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oleObject" Target="../embeddings/oleObject5.bin"/><Relationship Id="rId5" Type="http://schemas.openxmlformats.org/officeDocument/2006/relationships/image" Target="../media/image9.png"/><Relationship Id="rId4" Type="http://schemas.openxmlformats.org/officeDocument/2006/relationships/image" Target="../media/image8.wmf"/></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0099" y="1122363"/>
            <a:ext cx="10567555" cy="1215592"/>
          </a:xfrm>
        </p:spPr>
        <p:txBody>
          <a:bodyPr anchor="t" anchorCtr="0">
            <a:normAutofit/>
          </a:bodyPr>
          <a:lstStyle/>
          <a:p>
            <a:pPr algn="l"/>
            <a:r>
              <a:rPr lang="en-US" sz="2800" dirty="0"/>
              <a:t>Course</a:t>
            </a:r>
            <a:br>
              <a:rPr lang="hr-HR" sz="4800" dirty="0"/>
            </a:br>
            <a:r>
              <a:rPr lang="en-US" sz="4800" b="1" dirty="0"/>
              <a:t>Human-Computer Interaction</a:t>
            </a:r>
          </a:p>
        </p:txBody>
      </p:sp>
      <p:sp>
        <p:nvSpPr>
          <p:cNvPr id="3" name="Subtitle 2"/>
          <p:cNvSpPr>
            <a:spLocks noGrp="1"/>
          </p:cNvSpPr>
          <p:nvPr>
            <p:ph type="subTitle" idx="1"/>
          </p:nvPr>
        </p:nvSpPr>
        <p:spPr>
          <a:xfrm>
            <a:off x="211282" y="6036080"/>
            <a:ext cx="8387192" cy="562147"/>
          </a:xfrm>
        </p:spPr>
        <p:txBody>
          <a:bodyPr>
            <a:normAutofit lnSpcReduction="10000"/>
          </a:bodyPr>
          <a:lstStyle/>
          <a:p>
            <a:pPr algn="l"/>
            <a:r>
              <a:rPr lang="hr-HR" sz="1800" baseline="30000" dirty="0"/>
              <a:t>*</a:t>
            </a:r>
            <a:r>
              <a:rPr lang="hr-HR" sz="1800" dirty="0"/>
              <a:t> </a:t>
            </a:r>
            <a:r>
              <a:rPr lang="en-US" sz="1800" dirty="0"/>
              <a:t>Learning</a:t>
            </a:r>
            <a:r>
              <a:rPr lang="hr-HR" sz="1800" dirty="0"/>
              <a:t> </a:t>
            </a:r>
            <a:r>
              <a:rPr lang="en-US" sz="1800" dirty="0"/>
              <a:t>materials (re)designed within the ERASMUS+ project BLISS</a:t>
            </a:r>
            <a:r>
              <a:rPr lang="hr-HR" sz="1800" dirty="0"/>
              <a:t>:</a:t>
            </a:r>
            <a:r>
              <a:rPr lang="en-US" sz="1800" dirty="0"/>
              <a:t> </a:t>
            </a:r>
            <a:br>
              <a:rPr lang="hr-HR" sz="1800" dirty="0"/>
            </a:br>
            <a:r>
              <a:rPr lang="en-US" sz="1800" i="1" dirty="0"/>
              <a:t>Blended Learning Implementation for </a:t>
            </a:r>
            <a:r>
              <a:rPr lang="en-US" sz="1800" i="1" dirty="0" err="1"/>
              <a:t>reSilient</a:t>
            </a:r>
            <a:r>
              <a:rPr lang="en-US" sz="1800" i="1" dirty="0"/>
              <a:t>, </a:t>
            </a:r>
            <a:r>
              <a:rPr lang="en-US" sz="1800" i="1" dirty="0" err="1"/>
              <a:t>acceSsible</a:t>
            </a:r>
            <a:r>
              <a:rPr lang="en-US" sz="1800" i="1" dirty="0"/>
              <a:t> and efficient higher education</a:t>
            </a:r>
          </a:p>
        </p:txBody>
      </p:sp>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8463" y="4630600"/>
            <a:ext cx="956675" cy="1252547"/>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60822" y="5815550"/>
            <a:ext cx="3314700" cy="695408"/>
          </a:xfrm>
          <a:prstGeom prst="rect">
            <a:avLst/>
          </a:prstGeom>
        </p:spPr>
      </p:pic>
      <p:sp>
        <p:nvSpPr>
          <p:cNvPr id="7" name="Title 1"/>
          <p:cNvSpPr txBox="1">
            <a:spLocks/>
          </p:cNvSpPr>
          <p:nvPr/>
        </p:nvSpPr>
        <p:spPr>
          <a:xfrm>
            <a:off x="812222" y="2361019"/>
            <a:ext cx="10567555" cy="2105202"/>
          </a:xfrm>
          <a:prstGeom prst="rect">
            <a:avLst/>
          </a:prstGeom>
        </p:spPr>
        <p:txBody>
          <a:bodyPr vert="horz" lIns="91440" tIns="45720" rIns="91440" bIns="45720" rtlCol="0" anchor="t" anchorCtr="0">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2800" dirty="0"/>
              <a:t>Topic</a:t>
            </a:r>
            <a:br>
              <a:rPr lang="hr-HR" sz="4800" dirty="0"/>
            </a:br>
            <a:r>
              <a:rPr lang="en-US" sz="4800" b="1" dirty="0"/>
              <a:t>Statistical data analysis in HCI research</a:t>
            </a:r>
            <a:r>
              <a:rPr lang="hr-HR" sz="4800" b="1" dirty="0"/>
              <a:t> </a:t>
            </a:r>
            <a:r>
              <a:rPr lang="hr-HR" sz="4800" b="1" baseline="30000" dirty="0"/>
              <a:t>*</a:t>
            </a:r>
          </a:p>
          <a:p>
            <a:pPr algn="l"/>
            <a:r>
              <a:rPr lang="en-US" sz="4800" b="1" u="sng" dirty="0">
                <a:solidFill>
                  <a:srgbClr val="FF0000"/>
                </a:solidFill>
              </a:rPr>
              <a:t>Appendix</a:t>
            </a:r>
            <a:endParaRPr lang="en-US" sz="4800" b="1" u="sng" baseline="30000" dirty="0">
              <a:solidFill>
                <a:srgbClr val="FF0000"/>
              </a:solidFill>
            </a:endParaRPr>
          </a:p>
          <a:p>
            <a:pPr algn="l"/>
            <a:endParaRPr lang="en-US" sz="4800" b="1" dirty="0"/>
          </a:p>
        </p:txBody>
      </p:sp>
      <p:pic>
        <p:nvPicPr>
          <p:cNvPr id="8" name="Picture 7"/>
          <p:cNvPicPr>
            <a:picLocks noChangeAspect="1"/>
          </p:cNvPicPr>
          <p:nvPr/>
        </p:nvPicPr>
        <p:blipFill rotWithShape="1">
          <a:blip r:embed="rId4">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9" name="TextBox 8">
            <a:extLst>
              <a:ext uri="{FF2B5EF4-FFF2-40B4-BE49-F238E27FC236}">
                <a16:creationId xmlns:a16="http://schemas.microsoft.com/office/drawing/2014/main" id="{0A00D0E6-87EE-95C5-B475-657DBBE63718}"/>
              </a:ext>
            </a:extLst>
          </p:cNvPr>
          <p:cNvSpPr txBox="1"/>
          <p:nvPr/>
        </p:nvSpPr>
        <p:spPr>
          <a:xfrm>
            <a:off x="5271654" y="4045824"/>
            <a:ext cx="6096000" cy="1169551"/>
          </a:xfrm>
          <a:prstGeom prst="rect">
            <a:avLst/>
          </a:prstGeom>
          <a:solidFill>
            <a:schemeClr val="bg1"/>
          </a:solidFill>
        </p:spPr>
        <p:txBody>
          <a:bodyPr wrap="square">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dirty="0"/>
              <a:t>Disclaimer: 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Tree>
    <p:extLst>
      <p:ext uri="{BB962C8B-B14F-4D97-AF65-F5344CB8AC3E}">
        <p14:creationId xmlns:p14="http://schemas.microsoft.com/office/powerpoint/2010/main" val="2611845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552738" y="3166476"/>
            <a:ext cx="7184097" cy="2191759"/>
          </a:xfrm>
          <a:prstGeom prst="rect">
            <a:avLst/>
          </a:prstGeom>
        </p:spPr>
      </p:pic>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844013" cy="646016"/>
          </a:xfrm>
        </p:spPr>
        <p:txBody>
          <a:bodyPr anchor="t" anchorCtr="0">
            <a:noAutofit/>
          </a:bodyPr>
          <a:lstStyle/>
          <a:p>
            <a:pPr algn="l"/>
            <a:r>
              <a:rPr lang="en-US" sz="3800" dirty="0"/>
              <a:t>Pearson's Product-Moment Correlation</a:t>
            </a:r>
            <a:r>
              <a:rPr lang="hr-HR" sz="3800" dirty="0"/>
              <a:t> (</a:t>
            </a:r>
            <a:r>
              <a:rPr lang="en-US" sz="3800" dirty="0"/>
              <a:t>by</a:t>
            </a:r>
            <a:r>
              <a:rPr lang="hr-HR" sz="3800" dirty="0"/>
              <a:t> </a:t>
            </a:r>
            <a:r>
              <a:rPr lang="en-US" sz="3800" dirty="0"/>
              <a:t>hand</a:t>
            </a:r>
            <a:r>
              <a:rPr lang="hr-HR" sz="3800" dirty="0"/>
              <a:t>)</a:t>
            </a:r>
            <a:r>
              <a:rPr lang="en-US" sz="3800" dirty="0"/>
              <a:t> </a:t>
            </a:r>
          </a:p>
        </p:txBody>
      </p:sp>
      <p:sp>
        <p:nvSpPr>
          <p:cNvPr id="6" name="TextBox 5"/>
          <p:cNvSpPr txBox="1"/>
          <p:nvPr/>
        </p:nvSpPr>
        <p:spPr>
          <a:xfrm>
            <a:off x="152193" y="1043318"/>
            <a:ext cx="7848807" cy="1015663"/>
          </a:xfrm>
          <a:prstGeom prst="rect">
            <a:avLst/>
          </a:prstGeom>
          <a:noFill/>
        </p:spPr>
        <p:txBody>
          <a:bodyPr wrap="square" rtlCol="0">
            <a:spAutoFit/>
          </a:bodyPr>
          <a:lstStyle/>
          <a:p>
            <a:pPr marL="457200" indent="-457200">
              <a:buFont typeface="Arial" panose="020B0604020202020204" pitchFamily="34" charset="0"/>
              <a:buChar char="•"/>
            </a:pPr>
            <a:r>
              <a:rPr lang="en-US" sz="3000" dirty="0"/>
              <a:t>Pearson’s</a:t>
            </a:r>
            <a:r>
              <a:rPr lang="hr-HR" sz="3000" dirty="0"/>
              <a:t> </a:t>
            </a:r>
            <a:r>
              <a:rPr lang="en-US" sz="3000" dirty="0"/>
              <a:t>Product-Moment</a:t>
            </a:r>
            <a:r>
              <a:rPr lang="hr-HR" sz="3000" dirty="0"/>
              <a:t> </a:t>
            </a:r>
            <a:r>
              <a:rPr lang="en-US" sz="3000" dirty="0"/>
              <a:t>Correlation</a:t>
            </a:r>
            <a:r>
              <a:rPr lang="hr-HR" sz="3000" dirty="0"/>
              <a:t> </a:t>
            </a:r>
            <a:r>
              <a:rPr lang="en-US" sz="3000" dirty="0"/>
              <a:t>coefficient</a:t>
            </a:r>
            <a:r>
              <a:rPr lang="hr-HR" sz="3000" dirty="0"/>
              <a:t> (r) </a:t>
            </a:r>
            <a:r>
              <a:rPr lang="en-US" sz="3000" dirty="0"/>
              <a:t>calculation</a:t>
            </a:r>
            <a:r>
              <a:rPr lang="hr-HR" sz="3000" dirty="0"/>
              <a:t>:</a:t>
            </a:r>
            <a:endParaRPr lang="en-US" sz="2400" dirty="0"/>
          </a:p>
        </p:txBody>
      </p:sp>
      <p:sp>
        <p:nvSpPr>
          <p:cNvPr id="11" name="TextBox 8"/>
          <p:cNvSpPr txBox="1">
            <a:spLocks noChangeArrowheads="1"/>
          </p:cNvSpPr>
          <p:nvPr/>
        </p:nvSpPr>
        <p:spPr bwMode="auto">
          <a:xfrm>
            <a:off x="8472069" y="5097078"/>
            <a:ext cx="1373133" cy="369332"/>
          </a:xfrm>
          <a:prstGeom prst="rect">
            <a:avLst/>
          </a:prstGeom>
          <a:solidFill>
            <a:schemeClr val="accent1">
              <a:alpha val="47058"/>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hr-HR" altLang="sr-Latn-RS" sz="1800" i="1" dirty="0">
                <a:latin typeface="Arial" panose="020B0604020202020204" pitchFamily="34" charset="0"/>
              </a:rPr>
              <a:t>r</a:t>
            </a:r>
            <a:r>
              <a:rPr lang="en-US" altLang="sr-Latn-RS" sz="1800" i="1" dirty="0">
                <a:latin typeface="Arial" panose="020B0604020202020204" pitchFamily="34" charset="0"/>
              </a:rPr>
              <a:t>-coefficient</a:t>
            </a:r>
          </a:p>
        </p:txBody>
      </p:sp>
      <p:sp>
        <p:nvSpPr>
          <p:cNvPr id="16" name="TextBox 10"/>
          <p:cNvSpPr txBox="1">
            <a:spLocks noChangeArrowheads="1"/>
          </p:cNvSpPr>
          <p:nvPr/>
        </p:nvSpPr>
        <p:spPr bwMode="auto">
          <a:xfrm>
            <a:off x="8472069" y="6305728"/>
            <a:ext cx="2196870" cy="369887"/>
          </a:xfrm>
          <a:prstGeom prst="rect">
            <a:avLst/>
          </a:prstGeom>
          <a:solidFill>
            <a:schemeClr val="accent1">
              <a:alpha val="47058"/>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sr-Latn-RS" sz="1800" i="1" dirty="0">
                <a:latin typeface="Arial" panose="020B0604020202020204" pitchFamily="34" charset="0"/>
              </a:rPr>
              <a:t>degrees</a:t>
            </a:r>
            <a:r>
              <a:rPr lang="hr-HR" altLang="sr-Latn-RS" sz="1800" i="1" dirty="0">
                <a:latin typeface="Arial" panose="020B0604020202020204" pitchFamily="34" charset="0"/>
              </a:rPr>
              <a:t> </a:t>
            </a:r>
            <a:r>
              <a:rPr lang="en-US" altLang="sr-Latn-RS" sz="1800" i="1" dirty="0">
                <a:latin typeface="Arial" panose="020B0604020202020204" pitchFamily="34" charset="0"/>
              </a:rPr>
              <a:t>of</a:t>
            </a:r>
            <a:r>
              <a:rPr lang="hr-HR" altLang="sr-Latn-RS" sz="1800" i="1" dirty="0">
                <a:latin typeface="Arial" panose="020B0604020202020204" pitchFamily="34" charset="0"/>
              </a:rPr>
              <a:t> </a:t>
            </a:r>
            <a:r>
              <a:rPr lang="en-US" altLang="sr-Latn-RS" sz="1800" i="1" dirty="0">
                <a:latin typeface="Arial" panose="020B0604020202020204" pitchFamily="34" charset="0"/>
              </a:rPr>
              <a:t>freedom</a:t>
            </a:r>
          </a:p>
        </p:txBody>
      </p:sp>
      <p:sp>
        <p:nvSpPr>
          <p:cNvPr id="14" name="Right Arrow 13"/>
          <p:cNvSpPr/>
          <p:nvPr/>
        </p:nvSpPr>
        <p:spPr>
          <a:xfrm rot="2794743">
            <a:off x="3440569" y="4942713"/>
            <a:ext cx="1022244" cy="6866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25" name="Rectangle 24"/>
          <p:cNvSpPr/>
          <p:nvPr/>
        </p:nvSpPr>
        <p:spPr>
          <a:xfrm>
            <a:off x="8454281" y="5452905"/>
            <a:ext cx="1384992" cy="400110"/>
          </a:xfrm>
          <a:prstGeom prst="rect">
            <a:avLst/>
          </a:prstGeom>
        </p:spPr>
        <p:txBody>
          <a:bodyPr wrap="square">
            <a:spAutoFit/>
          </a:bodyPr>
          <a:lstStyle/>
          <a:p>
            <a:r>
              <a:rPr lang="hr-HR" sz="2000" i="1" dirty="0">
                <a:latin typeface="Times New Roman" panose="02020603050405020304" pitchFamily="18" charset="0"/>
                <a:cs typeface="Times New Roman" panose="02020603050405020304" pitchFamily="18" charset="0"/>
              </a:rPr>
              <a:t>r = </a:t>
            </a:r>
            <a:r>
              <a:rPr lang="hr-HR" sz="2000" dirty="0">
                <a:latin typeface="Times New Roman" panose="02020603050405020304" pitchFamily="18" charset="0"/>
                <a:cs typeface="Times New Roman" panose="02020603050405020304" pitchFamily="18" charset="0"/>
              </a:rPr>
              <a:t>−0.86</a:t>
            </a:r>
          </a:p>
        </p:txBody>
      </p:sp>
      <p:graphicFrame>
        <p:nvGraphicFramePr>
          <p:cNvPr id="21" name="Object 2"/>
          <p:cNvGraphicFramePr>
            <a:graphicFrameLocks noChangeAspect="1"/>
          </p:cNvGraphicFramePr>
          <p:nvPr>
            <p:extLst>
              <p:ext uri="{D42A27DB-BD31-4B8C-83A1-F6EECF244321}">
                <p14:modId xmlns:p14="http://schemas.microsoft.com/office/powerpoint/2010/main" val="3699848542"/>
              </p:ext>
            </p:extLst>
          </p:nvPr>
        </p:nvGraphicFramePr>
        <p:xfrm>
          <a:off x="4824391" y="1931070"/>
          <a:ext cx="4334245" cy="876983"/>
        </p:xfrm>
        <a:graphic>
          <a:graphicData uri="http://schemas.openxmlformats.org/presentationml/2006/ole">
            <mc:AlternateContent xmlns:mc="http://schemas.openxmlformats.org/markup-compatibility/2006">
              <mc:Choice xmlns:v="urn:schemas-microsoft-com:vml" Requires="v">
                <p:oleObj name="Equation" r:id="rId4" imgW="2755900" imgH="558800" progId="Equation.3">
                  <p:embed/>
                </p:oleObj>
              </mc:Choice>
              <mc:Fallback>
                <p:oleObj name="Equation" r:id="rId4" imgW="2755900" imgH="558800" progId="Equation.3">
                  <p:embed/>
                  <p:pic>
                    <p:nvPicPr>
                      <p:cNvPr id="21"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24391" y="1931070"/>
                        <a:ext cx="4334245" cy="876983"/>
                      </a:xfrm>
                      <a:prstGeom prst="rect">
                        <a:avLst/>
                      </a:prstGeom>
                      <a:noFill/>
                      <a:ln>
                        <a:noFill/>
                      </a:ln>
                    </p:spPr>
                  </p:pic>
                </p:oleObj>
              </mc:Fallback>
            </mc:AlternateContent>
          </a:graphicData>
        </a:graphic>
      </p:graphicFrame>
      <p:graphicFrame>
        <p:nvGraphicFramePr>
          <p:cNvPr id="22" name="Table 21"/>
          <p:cNvGraphicFramePr>
            <a:graphicFrameLocks noGrp="1"/>
          </p:cNvGraphicFramePr>
          <p:nvPr>
            <p:extLst>
              <p:ext uri="{D42A27DB-BD31-4B8C-83A1-F6EECF244321}">
                <p14:modId xmlns:p14="http://schemas.microsoft.com/office/powerpoint/2010/main" val="4146107702"/>
              </p:ext>
            </p:extLst>
          </p:nvPr>
        </p:nvGraphicFramePr>
        <p:xfrm>
          <a:off x="10205021" y="967942"/>
          <a:ext cx="1682251" cy="3929290"/>
        </p:xfrm>
        <a:graphic>
          <a:graphicData uri="http://schemas.openxmlformats.org/drawingml/2006/table">
            <a:tbl>
              <a:tblPr firstRow="1" bandRow="1">
                <a:tableStyleId>{5C22544A-7EE6-4342-B048-85BDC9FD1C3A}</a:tableStyleId>
              </a:tblPr>
              <a:tblGrid>
                <a:gridCol w="867101">
                  <a:extLst>
                    <a:ext uri="{9D8B030D-6E8A-4147-A177-3AD203B41FA5}">
                      <a16:colId xmlns:a16="http://schemas.microsoft.com/office/drawing/2014/main" val="20000"/>
                    </a:ext>
                  </a:extLst>
                </a:gridCol>
                <a:gridCol w="815150">
                  <a:extLst>
                    <a:ext uri="{9D8B030D-6E8A-4147-A177-3AD203B41FA5}">
                      <a16:colId xmlns:a16="http://schemas.microsoft.com/office/drawing/2014/main" val="20001"/>
                    </a:ext>
                  </a:extLst>
                </a:gridCol>
              </a:tblGrid>
              <a:tr h="600200">
                <a:tc>
                  <a:txBody>
                    <a:bodyPr/>
                    <a:lstStyle/>
                    <a:p>
                      <a:r>
                        <a:rPr lang="en-US" sz="1400" noProof="0" dirty="0"/>
                        <a:t>Age</a:t>
                      </a:r>
                    </a:p>
                  </a:txBody>
                  <a:tcPr marL="91439" marR="91439" marT="45730" marB="45730"/>
                </a:tc>
                <a:tc>
                  <a:txBody>
                    <a:bodyPr/>
                    <a:lstStyle/>
                    <a:p>
                      <a:r>
                        <a:rPr lang="en-US" sz="1400" noProof="0" dirty="0"/>
                        <a:t>Errors made</a:t>
                      </a:r>
                    </a:p>
                  </a:txBody>
                  <a:tcPr marL="91439" marR="91439" marT="45730" marB="45730"/>
                </a:tc>
                <a:extLst>
                  <a:ext uri="{0D108BD9-81ED-4DB2-BD59-A6C34878D82A}">
                    <a16:rowId xmlns:a16="http://schemas.microsoft.com/office/drawing/2014/main" val="10000"/>
                  </a:ext>
                </a:extLst>
              </a:tr>
              <a:tr h="332909">
                <a:tc>
                  <a:txBody>
                    <a:bodyPr/>
                    <a:lstStyle/>
                    <a:p>
                      <a:r>
                        <a:rPr lang="en-US" sz="1400" noProof="0" dirty="0"/>
                        <a:t>18</a:t>
                      </a:r>
                    </a:p>
                  </a:txBody>
                  <a:tcPr marL="91439" marR="91439" marT="45730" marB="45730"/>
                </a:tc>
                <a:tc>
                  <a:txBody>
                    <a:bodyPr/>
                    <a:lstStyle/>
                    <a:p>
                      <a:r>
                        <a:rPr lang="en-US" sz="1400" noProof="0" dirty="0"/>
                        <a:t>7</a:t>
                      </a:r>
                    </a:p>
                  </a:txBody>
                  <a:tcPr marL="91439" marR="91439" marT="45730" marB="45730"/>
                </a:tc>
                <a:extLst>
                  <a:ext uri="{0D108BD9-81ED-4DB2-BD59-A6C34878D82A}">
                    <a16:rowId xmlns:a16="http://schemas.microsoft.com/office/drawing/2014/main" val="10001"/>
                  </a:ext>
                </a:extLst>
              </a:tr>
              <a:tr h="332909">
                <a:tc>
                  <a:txBody>
                    <a:bodyPr/>
                    <a:lstStyle/>
                    <a:p>
                      <a:r>
                        <a:rPr lang="en-US" sz="1400" noProof="0" dirty="0"/>
                        <a:t>20</a:t>
                      </a:r>
                    </a:p>
                  </a:txBody>
                  <a:tcPr marL="91439" marR="91439" marT="45730" marB="45730"/>
                </a:tc>
                <a:tc>
                  <a:txBody>
                    <a:bodyPr/>
                    <a:lstStyle/>
                    <a:p>
                      <a:r>
                        <a:rPr lang="en-US" sz="1400" noProof="0" dirty="0"/>
                        <a:t>6</a:t>
                      </a:r>
                    </a:p>
                  </a:txBody>
                  <a:tcPr marL="91439" marR="91439" marT="45730" marB="45730"/>
                </a:tc>
                <a:extLst>
                  <a:ext uri="{0D108BD9-81ED-4DB2-BD59-A6C34878D82A}">
                    <a16:rowId xmlns:a16="http://schemas.microsoft.com/office/drawing/2014/main" val="10002"/>
                  </a:ext>
                </a:extLst>
              </a:tr>
              <a:tr h="332909">
                <a:tc>
                  <a:txBody>
                    <a:bodyPr/>
                    <a:lstStyle/>
                    <a:p>
                      <a:r>
                        <a:rPr lang="en-US" sz="1400" noProof="0" dirty="0"/>
                        <a:t>21</a:t>
                      </a:r>
                    </a:p>
                  </a:txBody>
                  <a:tcPr marL="91439" marR="91439" marT="45730" marB="45730"/>
                </a:tc>
                <a:tc>
                  <a:txBody>
                    <a:bodyPr/>
                    <a:lstStyle/>
                    <a:p>
                      <a:r>
                        <a:rPr lang="en-US" sz="1400" noProof="0" dirty="0"/>
                        <a:t>6</a:t>
                      </a:r>
                    </a:p>
                  </a:txBody>
                  <a:tcPr marL="91439" marR="91439" marT="45730" marB="45730"/>
                </a:tc>
                <a:extLst>
                  <a:ext uri="{0D108BD9-81ED-4DB2-BD59-A6C34878D82A}">
                    <a16:rowId xmlns:a16="http://schemas.microsoft.com/office/drawing/2014/main" val="10003"/>
                  </a:ext>
                </a:extLst>
              </a:tr>
              <a:tr h="332909">
                <a:tc>
                  <a:txBody>
                    <a:bodyPr/>
                    <a:lstStyle/>
                    <a:p>
                      <a:r>
                        <a:rPr lang="en-US" sz="1400" noProof="0" dirty="0"/>
                        <a:t>35</a:t>
                      </a:r>
                    </a:p>
                  </a:txBody>
                  <a:tcPr marL="91439" marR="91439" marT="45730" marB="45730"/>
                </a:tc>
                <a:tc>
                  <a:txBody>
                    <a:bodyPr/>
                    <a:lstStyle/>
                    <a:p>
                      <a:r>
                        <a:rPr lang="en-US" sz="1400" noProof="0" dirty="0"/>
                        <a:t>8</a:t>
                      </a:r>
                    </a:p>
                  </a:txBody>
                  <a:tcPr marL="91439" marR="91439" marT="45730" marB="45730"/>
                </a:tc>
                <a:extLst>
                  <a:ext uri="{0D108BD9-81ED-4DB2-BD59-A6C34878D82A}">
                    <a16:rowId xmlns:a16="http://schemas.microsoft.com/office/drawing/2014/main" val="10004"/>
                  </a:ext>
                </a:extLst>
              </a:tr>
              <a:tr h="332909">
                <a:tc>
                  <a:txBody>
                    <a:bodyPr/>
                    <a:lstStyle/>
                    <a:p>
                      <a:r>
                        <a:rPr lang="en-US" sz="1400" noProof="0" dirty="0"/>
                        <a:t>39</a:t>
                      </a:r>
                    </a:p>
                  </a:txBody>
                  <a:tcPr marL="91439" marR="91439" marT="45730" marB="45730"/>
                </a:tc>
                <a:tc>
                  <a:txBody>
                    <a:bodyPr/>
                    <a:lstStyle/>
                    <a:p>
                      <a:r>
                        <a:rPr lang="en-US" sz="1400" noProof="0" dirty="0"/>
                        <a:t>5</a:t>
                      </a:r>
                    </a:p>
                  </a:txBody>
                  <a:tcPr marL="91439" marR="91439" marT="45730" marB="45730"/>
                </a:tc>
                <a:extLst>
                  <a:ext uri="{0D108BD9-81ED-4DB2-BD59-A6C34878D82A}">
                    <a16:rowId xmlns:a16="http://schemas.microsoft.com/office/drawing/2014/main" val="10005"/>
                  </a:ext>
                </a:extLst>
              </a:tr>
              <a:tr h="332909">
                <a:tc>
                  <a:txBody>
                    <a:bodyPr/>
                    <a:lstStyle/>
                    <a:p>
                      <a:r>
                        <a:rPr lang="en-US" sz="1400" noProof="0" dirty="0"/>
                        <a:t>45</a:t>
                      </a:r>
                    </a:p>
                  </a:txBody>
                  <a:tcPr marL="91439" marR="91439" marT="45730" marB="45730"/>
                </a:tc>
                <a:tc>
                  <a:txBody>
                    <a:bodyPr/>
                    <a:lstStyle/>
                    <a:p>
                      <a:r>
                        <a:rPr lang="en-US" sz="1400" noProof="0" dirty="0"/>
                        <a:t>3</a:t>
                      </a:r>
                    </a:p>
                  </a:txBody>
                  <a:tcPr marL="91439" marR="91439" marT="45730" marB="45730"/>
                </a:tc>
                <a:extLst>
                  <a:ext uri="{0D108BD9-81ED-4DB2-BD59-A6C34878D82A}">
                    <a16:rowId xmlns:a16="http://schemas.microsoft.com/office/drawing/2014/main" val="10006"/>
                  </a:ext>
                </a:extLst>
              </a:tr>
              <a:tr h="332909">
                <a:tc>
                  <a:txBody>
                    <a:bodyPr/>
                    <a:lstStyle/>
                    <a:p>
                      <a:r>
                        <a:rPr lang="en-US" sz="1400" noProof="0" dirty="0"/>
                        <a:t>65</a:t>
                      </a:r>
                    </a:p>
                  </a:txBody>
                  <a:tcPr marL="91439" marR="91439" marT="45730" marB="45730"/>
                </a:tc>
                <a:tc>
                  <a:txBody>
                    <a:bodyPr/>
                    <a:lstStyle/>
                    <a:p>
                      <a:r>
                        <a:rPr lang="en-US" sz="1400" noProof="0" dirty="0"/>
                        <a:t>2</a:t>
                      </a:r>
                    </a:p>
                  </a:txBody>
                  <a:tcPr marL="91439" marR="91439" marT="45730" marB="45730"/>
                </a:tc>
                <a:extLst>
                  <a:ext uri="{0D108BD9-81ED-4DB2-BD59-A6C34878D82A}">
                    <a16:rowId xmlns:a16="http://schemas.microsoft.com/office/drawing/2014/main" val="10007"/>
                  </a:ext>
                </a:extLst>
              </a:tr>
              <a:tr h="332909">
                <a:tc>
                  <a:txBody>
                    <a:bodyPr/>
                    <a:lstStyle/>
                    <a:p>
                      <a:r>
                        <a:rPr lang="en-US" sz="1400" noProof="0" dirty="0"/>
                        <a:t>60</a:t>
                      </a:r>
                    </a:p>
                  </a:txBody>
                  <a:tcPr marL="91439" marR="91439" marT="45730" marB="45730"/>
                </a:tc>
                <a:tc>
                  <a:txBody>
                    <a:bodyPr/>
                    <a:lstStyle/>
                    <a:p>
                      <a:r>
                        <a:rPr lang="en-US" sz="1400" noProof="0" dirty="0"/>
                        <a:t>2</a:t>
                      </a:r>
                    </a:p>
                  </a:txBody>
                  <a:tcPr marL="91439" marR="91439" marT="45730" marB="45730"/>
                </a:tc>
                <a:extLst>
                  <a:ext uri="{0D108BD9-81ED-4DB2-BD59-A6C34878D82A}">
                    <a16:rowId xmlns:a16="http://schemas.microsoft.com/office/drawing/2014/main" val="10008"/>
                  </a:ext>
                </a:extLst>
              </a:tr>
              <a:tr h="332909">
                <a:tc>
                  <a:txBody>
                    <a:bodyPr/>
                    <a:lstStyle/>
                    <a:p>
                      <a:r>
                        <a:rPr lang="en-US" sz="1400" noProof="0" dirty="0"/>
                        <a:t>56</a:t>
                      </a:r>
                    </a:p>
                  </a:txBody>
                  <a:tcPr marL="91439" marR="91439" marT="45730" marB="45730"/>
                </a:tc>
                <a:tc>
                  <a:txBody>
                    <a:bodyPr/>
                    <a:lstStyle/>
                    <a:p>
                      <a:r>
                        <a:rPr lang="en-US" sz="1400" noProof="0" dirty="0"/>
                        <a:t>1</a:t>
                      </a:r>
                    </a:p>
                  </a:txBody>
                  <a:tcPr marL="91439" marR="91439" marT="45730" marB="45730"/>
                </a:tc>
                <a:extLst>
                  <a:ext uri="{0D108BD9-81ED-4DB2-BD59-A6C34878D82A}">
                    <a16:rowId xmlns:a16="http://schemas.microsoft.com/office/drawing/2014/main" val="10009"/>
                  </a:ext>
                </a:extLst>
              </a:tr>
              <a:tr h="332909">
                <a:tc>
                  <a:txBody>
                    <a:bodyPr/>
                    <a:lstStyle/>
                    <a:p>
                      <a:r>
                        <a:rPr lang="en-US" sz="1400" noProof="0" dirty="0"/>
                        <a:t>52</a:t>
                      </a:r>
                    </a:p>
                  </a:txBody>
                  <a:tcPr marL="91439" marR="91439" marT="45730" marB="45730"/>
                </a:tc>
                <a:tc>
                  <a:txBody>
                    <a:bodyPr/>
                    <a:lstStyle/>
                    <a:p>
                      <a:r>
                        <a:rPr lang="en-US" sz="1400" noProof="0" dirty="0"/>
                        <a:t>3</a:t>
                      </a:r>
                    </a:p>
                  </a:txBody>
                  <a:tcPr marL="91439" marR="91439" marT="45730" marB="45730"/>
                </a:tc>
                <a:extLst>
                  <a:ext uri="{0D108BD9-81ED-4DB2-BD59-A6C34878D82A}">
                    <a16:rowId xmlns:a16="http://schemas.microsoft.com/office/drawing/2014/main" val="10010"/>
                  </a:ext>
                </a:extLst>
              </a:tr>
            </a:tbl>
          </a:graphicData>
        </a:graphic>
      </p:graphicFrame>
      <p:graphicFrame>
        <p:nvGraphicFramePr>
          <p:cNvPr id="24" name="Object 4"/>
          <p:cNvGraphicFramePr>
            <a:graphicFrameLocks noChangeAspect="1"/>
          </p:cNvGraphicFramePr>
          <p:nvPr>
            <p:extLst>
              <p:ext uri="{D42A27DB-BD31-4B8C-83A1-F6EECF244321}">
                <p14:modId xmlns:p14="http://schemas.microsoft.com/office/powerpoint/2010/main" val="755532484"/>
              </p:ext>
            </p:extLst>
          </p:nvPr>
        </p:nvGraphicFramePr>
        <p:xfrm>
          <a:off x="2227045" y="5906170"/>
          <a:ext cx="4175811" cy="652149"/>
        </p:xfrm>
        <a:graphic>
          <a:graphicData uri="http://schemas.openxmlformats.org/presentationml/2006/ole">
            <mc:AlternateContent xmlns:mc="http://schemas.openxmlformats.org/markup-compatibility/2006">
              <mc:Choice xmlns:v="urn:schemas-microsoft-com:vml" Requires="v">
                <p:oleObj name="Equation" r:id="rId6" imgW="2844800" imgH="444500" progId="Equation.3">
                  <p:embed/>
                </p:oleObj>
              </mc:Choice>
              <mc:Fallback>
                <p:oleObj name="Equation" r:id="rId6" imgW="2844800" imgH="444500" progId="Equation.3">
                  <p:embed/>
                  <p:pic>
                    <p:nvPicPr>
                      <p:cNvPr id="24"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27045" y="5906170"/>
                        <a:ext cx="4175811" cy="652149"/>
                      </a:xfrm>
                      <a:prstGeom prst="rect">
                        <a:avLst/>
                      </a:prstGeom>
                      <a:noFill/>
                      <a:ln>
                        <a:noFill/>
                      </a:ln>
                    </p:spPr>
                  </p:pic>
                </p:oleObj>
              </mc:Fallback>
            </mc:AlternateContent>
          </a:graphicData>
        </a:graphic>
      </p:graphicFrame>
      <p:sp>
        <p:nvSpPr>
          <p:cNvPr id="26" name="Rectangle 25"/>
          <p:cNvSpPr/>
          <p:nvPr/>
        </p:nvSpPr>
        <p:spPr>
          <a:xfrm>
            <a:off x="8372545" y="5872638"/>
            <a:ext cx="1674307" cy="400110"/>
          </a:xfrm>
          <a:prstGeom prst="rect">
            <a:avLst/>
          </a:prstGeom>
        </p:spPr>
        <p:txBody>
          <a:bodyPr wrap="square">
            <a:spAutoFit/>
          </a:bodyPr>
          <a:lstStyle/>
          <a:p>
            <a:r>
              <a:rPr lang="hr-HR" sz="2000" i="1" dirty="0" err="1">
                <a:latin typeface="Times New Roman" panose="02020603050405020304" pitchFamily="18" charset="0"/>
                <a:cs typeface="Times New Roman" panose="02020603050405020304" pitchFamily="18" charset="0"/>
              </a:rPr>
              <a:t>df</a:t>
            </a:r>
            <a:r>
              <a:rPr lang="hr-HR" sz="2000" i="1" dirty="0">
                <a:latin typeface="Times New Roman" panose="02020603050405020304" pitchFamily="18" charset="0"/>
                <a:cs typeface="Times New Roman" panose="02020603050405020304" pitchFamily="18" charset="0"/>
              </a:rPr>
              <a:t> = </a:t>
            </a:r>
            <a:r>
              <a:rPr lang="hr-HR" sz="2000" dirty="0">
                <a:latin typeface="Times New Roman" panose="02020603050405020304" pitchFamily="18" charset="0"/>
                <a:cs typeface="Times New Roman" panose="02020603050405020304" pitchFamily="18" charset="0"/>
              </a:rPr>
              <a:t>N – 2 = 8</a:t>
            </a:r>
          </a:p>
        </p:txBody>
      </p:sp>
      <p:sp>
        <p:nvSpPr>
          <p:cNvPr id="27" name="Right Arrow 26"/>
          <p:cNvSpPr/>
          <p:nvPr/>
        </p:nvSpPr>
        <p:spPr>
          <a:xfrm>
            <a:off x="6829202" y="5841070"/>
            <a:ext cx="777254" cy="6866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15564451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2"/>
          <p:cNvGraphicFramePr>
            <a:graphicFrameLocks noGrp="1"/>
          </p:cNvGraphicFramePr>
          <p:nvPr>
            <p:extLst>
              <p:ext uri="{D42A27DB-BD31-4B8C-83A1-F6EECF244321}">
                <p14:modId xmlns:p14="http://schemas.microsoft.com/office/powerpoint/2010/main" val="3344795422"/>
              </p:ext>
            </p:extLst>
          </p:nvPr>
        </p:nvGraphicFramePr>
        <p:xfrm>
          <a:off x="1407648" y="3931039"/>
          <a:ext cx="4795724" cy="914400"/>
        </p:xfrm>
        <a:graphic>
          <a:graphicData uri="http://schemas.openxmlformats.org/drawingml/2006/table">
            <a:tbl>
              <a:tblPr firstRow="1" bandRow="1">
                <a:tableStyleId>{5C22544A-7EE6-4342-B048-85BDC9FD1C3A}</a:tableStyleId>
              </a:tblPr>
              <a:tblGrid>
                <a:gridCol w="749332">
                  <a:extLst>
                    <a:ext uri="{9D8B030D-6E8A-4147-A177-3AD203B41FA5}">
                      <a16:colId xmlns:a16="http://schemas.microsoft.com/office/drawing/2014/main" val="20000"/>
                    </a:ext>
                  </a:extLst>
                </a:gridCol>
                <a:gridCol w="1648530">
                  <a:extLst>
                    <a:ext uri="{9D8B030D-6E8A-4147-A177-3AD203B41FA5}">
                      <a16:colId xmlns:a16="http://schemas.microsoft.com/office/drawing/2014/main" val="20001"/>
                    </a:ext>
                  </a:extLst>
                </a:gridCol>
                <a:gridCol w="1198931">
                  <a:extLst>
                    <a:ext uri="{9D8B030D-6E8A-4147-A177-3AD203B41FA5}">
                      <a16:colId xmlns:a16="http://schemas.microsoft.com/office/drawing/2014/main" val="20002"/>
                    </a:ext>
                  </a:extLst>
                </a:gridCol>
                <a:gridCol w="1198931">
                  <a:extLst>
                    <a:ext uri="{9D8B030D-6E8A-4147-A177-3AD203B41FA5}">
                      <a16:colId xmlns:a16="http://schemas.microsoft.com/office/drawing/2014/main" val="20003"/>
                    </a:ext>
                  </a:extLst>
                </a:gridCol>
              </a:tblGrid>
              <a:tr h="0">
                <a:tc rowSpan="2">
                  <a:txBody>
                    <a:bodyPr/>
                    <a:lstStyle/>
                    <a:p>
                      <a:r>
                        <a:rPr lang="en-US" sz="1400" noProof="0" dirty="0" err="1"/>
                        <a:t>df</a:t>
                      </a:r>
                      <a:endParaRPr lang="en-US" sz="1400" noProof="0" dirty="0"/>
                    </a:p>
                  </a:txBody>
                  <a:tcPr marL="91439" marR="91439"/>
                </a:tc>
                <a:tc gridSpan="3">
                  <a:txBody>
                    <a:bodyPr/>
                    <a:lstStyle/>
                    <a:p>
                      <a:r>
                        <a:rPr lang="en-US" sz="1400" noProof="0" dirty="0"/>
                        <a:t>Level of significance for a Pearson’s correlation test</a:t>
                      </a:r>
                    </a:p>
                  </a:txBody>
                  <a:tcPr marL="91439" marR="91439"/>
                </a:tc>
                <a:tc hMerge="1">
                  <a:txBody>
                    <a:bodyPr/>
                    <a:lstStyle/>
                    <a:p>
                      <a:endParaRPr lang="hr-HR" dirty="0"/>
                    </a:p>
                  </a:txBody>
                  <a:tcPr/>
                </a:tc>
                <a:tc hMerge="1">
                  <a:txBody>
                    <a:bodyPr/>
                    <a:lstStyle/>
                    <a:p>
                      <a:endParaRPr lang="hr-HR" dirty="0"/>
                    </a:p>
                  </a:txBody>
                  <a:tcPr/>
                </a:tc>
                <a:extLst>
                  <a:ext uri="{0D108BD9-81ED-4DB2-BD59-A6C34878D82A}">
                    <a16:rowId xmlns:a16="http://schemas.microsoft.com/office/drawing/2014/main" val="10000"/>
                  </a:ext>
                </a:extLst>
              </a:tr>
              <a:tr h="0">
                <a:tc vMerge="1">
                  <a:txBody>
                    <a:bodyPr/>
                    <a:lstStyle/>
                    <a:p>
                      <a:endParaRPr lang="hr-HR" dirty="0"/>
                    </a:p>
                  </a:txBody>
                  <a:tcPr/>
                </a:tc>
                <a:tc>
                  <a:txBody>
                    <a:bodyPr/>
                    <a:lstStyle/>
                    <a:p>
                      <a:r>
                        <a:rPr lang="hr-HR" sz="1400" dirty="0"/>
                        <a:t>0.10</a:t>
                      </a:r>
                    </a:p>
                  </a:txBody>
                  <a:tcPr marL="91439" marR="91439"/>
                </a:tc>
                <a:tc>
                  <a:txBody>
                    <a:bodyPr/>
                    <a:lstStyle/>
                    <a:p>
                      <a:r>
                        <a:rPr lang="hr-HR" sz="1400" dirty="0"/>
                        <a:t>0.05</a:t>
                      </a:r>
                    </a:p>
                  </a:txBody>
                  <a:tcPr marL="91439" marR="91439"/>
                </a:tc>
                <a:tc>
                  <a:txBody>
                    <a:bodyPr/>
                    <a:lstStyle/>
                    <a:p>
                      <a:r>
                        <a:rPr lang="hr-HR" sz="1400" dirty="0"/>
                        <a:t>0.01</a:t>
                      </a:r>
                    </a:p>
                  </a:txBody>
                  <a:tcPr marL="91439" marR="91439"/>
                </a:tc>
                <a:extLst>
                  <a:ext uri="{0D108BD9-81ED-4DB2-BD59-A6C34878D82A}">
                    <a16:rowId xmlns:a16="http://schemas.microsoft.com/office/drawing/2014/main" val="10001"/>
                  </a:ext>
                </a:extLst>
              </a:tr>
              <a:tr h="0">
                <a:tc>
                  <a:txBody>
                    <a:bodyPr/>
                    <a:lstStyle/>
                    <a:p>
                      <a:r>
                        <a:rPr lang="hr-HR" sz="1400" dirty="0"/>
                        <a:t>8</a:t>
                      </a:r>
                    </a:p>
                  </a:txBody>
                  <a:tcPr marL="91439" marR="91439"/>
                </a:tc>
                <a:tc>
                  <a:txBody>
                    <a:bodyPr/>
                    <a:lstStyle/>
                    <a:p>
                      <a:r>
                        <a:rPr lang="hr-HR" sz="1400" dirty="0"/>
                        <a:t>0.549</a:t>
                      </a:r>
                    </a:p>
                  </a:txBody>
                  <a:tcPr marL="91439" marR="91439"/>
                </a:tc>
                <a:tc>
                  <a:txBody>
                    <a:bodyPr/>
                    <a:lstStyle/>
                    <a:p>
                      <a:r>
                        <a:rPr lang="hr-HR" sz="1400" dirty="0"/>
                        <a:t>0.632</a:t>
                      </a:r>
                    </a:p>
                  </a:txBody>
                  <a:tcPr marL="91439" marR="91439"/>
                </a:tc>
                <a:tc>
                  <a:txBody>
                    <a:bodyPr/>
                    <a:lstStyle/>
                    <a:p>
                      <a:r>
                        <a:rPr lang="hr-HR" sz="1400" dirty="0"/>
                        <a:t>0.765</a:t>
                      </a:r>
                    </a:p>
                  </a:txBody>
                  <a:tcPr marL="91439" marR="91439"/>
                </a:tc>
                <a:extLst>
                  <a:ext uri="{0D108BD9-81ED-4DB2-BD59-A6C34878D82A}">
                    <a16:rowId xmlns:a16="http://schemas.microsoft.com/office/drawing/2014/main" val="10002"/>
                  </a:ext>
                </a:extLst>
              </a:tr>
            </a:tbl>
          </a:graphicData>
        </a:graphic>
      </p:graphicFrame>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844013" cy="646016"/>
          </a:xfrm>
        </p:spPr>
        <p:txBody>
          <a:bodyPr anchor="t" anchorCtr="0">
            <a:noAutofit/>
          </a:bodyPr>
          <a:lstStyle/>
          <a:p>
            <a:pPr algn="l"/>
            <a:r>
              <a:rPr lang="en-US" sz="3800" dirty="0"/>
              <a:t>Pearson's Product-Moment Correlation</a:t>
            </a:r>
            <a:r>
              <a:rPr lang="hr-HR" sz="3800" dirty="0"/>
              <a:t> (</a:t>
            </a:r>
            <a:r>
              <a:rPr lang="en-US" sz="3800" dirty="0"/>
              <a:t>by</a:t>
            </a:r>
            <a:r>
              <a:rPr lang="hr-HR" sz="3800" dirty="0"/>
              <a:t> </a:t>
            </a:r>
            <a:r>
              <a:rPr lang="en-US" sz="3800" dirty="0"/>
              <a:t>hand</a:t>
            </a:r>
            <a:r>
              <a:rPr lang="hr-HR" sz="3800" dirty="0"/>
              <a:t>)</a:t>
            </a:r>
            <a:r>
              <a:rPr lang="en-US" sz="3800" dirty="0"/>
              <a:t> </a:t>
            </a:r>
          </a:p>
        </p:txBody>
      </p:sp>
      <p:sp>
        <p:nvSpPr>
          <p:cNvPr id="5" name="Rectangle 4"/>
          <p:cNvSpPr/>
          <p:nvPr/>
        </p:nvSpPr>
        <p:spPr>
          <a:xfrm>
            <a:off x="727271" y="5421214"/>
            <a:ext cx="2715295" cy="1200329"/>
          </a:xfrm>
          <a:prstGeom prst="rect">
            <a:avLst/>
          </a:prstGeom>
        </p:spPr>
        <p:txBody>
          <a:bodyPr wrap="none">
            <a:spAutoFit/>
          </a:bodyPr>
          <a:lstStyle/>
          <a:p>
            <a:r>
              <a:rPr lang="hr-HR" sz="2400" b="1" dirty="0" err="1">
                <a:solidFill>
                  <a:srgbClr val="FF0000"/>
                </a:solidFill>
              </a:rPr>
              <a:t>abs</a:t>
            </a:r>
            <a:r>
              <a:rPr lang="hr-HR" sz="2400" b="1" dirty="0">
                <a:solidFill>
                  <a:srgbClr val="FF0000"/>
                </a:solidFill>
              </a:rPr>
              <a:t>(r</a:t>
            </a:r>
            <a:r>
              <a:rPr lang="en-US" sz="2400" b="1" baseline="-25000" dirty="0">
                <a:solidFill>
                  <a:srgbClr val="FF0000"/>
                </a:solidFill>
              </a:rPr>
              <a:t>obtained</a:t>
            </a:r>
            <a:r>
              <a:rPr lang="hr-HR" sz="2400" b="1" dirty="0">
                <a:solidFill>
                  <a:srgbClr val="FF0000"/>
                </a:solidFill>
              </a:rPr>
              <a:t>) </a:t>
            </a:r>
            <a:r>
              <a:rPr lang="en-US" sz="2400" b="1" dirty="0">
                <a:solidFill>
                  <a:srgbClr val="FF0000"/>
                </a:solidFill>
              </a:rPr>
              <a:t>= </a:t>
            </a:r>
            <a:r>
              <a:rPr lang="hr-HR" sz="2400" b="1" dirty="0">
                <a:solidFill>
                  <a:srgbClr val="FF0000"/>
                </a:solidFill>
              </a:rPr>
              <a:t>0</a:t>
            </a:r>
            <a:r>
              <a:rPr lang="en-US" sz="2400" b="1" dirty="0">
                <a:solidFill>
                  <a:srgbClr val="FF0000"/>
                </a:solidFill>
              </a:rPr>
              <a:t>.</a:t>
            </a:r>
            <a:r>
              <a:rPr lang="hr-HR" sz="2400" b="1" dirty="0">
                <a:solidFill>
                  <a:srgbClr val="FF0000"/>
                </a:solidFill>
              </a:rPr>
              <a:t>86</a:t>
            </a:r>
            <a:endParaRPr lang="hr-HR" sz="2400" dirty="0"/>
          </a:p>
          <a:p>
            <a:r>
              <a:rPr lang="hr-HR" sz="2400" b="1" dirty="0">
                <a:solidFill>
                  <a:srgbClr val="FF0000"/>
                </a:solidFill>
              </a:rPr>
              <a:t>r</a:t>
            </a:r>
            <a:r>
              <a:rPr lang="en-US" sz="2400" b="1" baseline="-25000" dirty="0">
                <a:solidFill>
                  <a:srgbClr val="FF0000"/>
                </a:solidFill>
              </a:rPr>
              <a:t>critical</a:t>
            </a:r>
            <a:r>
              <a:rPr lang="en-US" sz="2400" b="1" dirty="0">
                <a:solidFill>
                  <a:srgbClr val="FF0000"/>
                </a:solidFill>
              </a:rPr>
              <a:t> = </a:t>
            </a:r>
            <a:r>
              <a:rPr lang="hr-HR" sz="2400" b="1" dirty="0">
                <a:solidFill>
                  <a:srgbClr val="FF0000"/>
                </a:solidFill>
              </a:rPr>
              <a:t>0.765</a:t>
            </a:r>
          </a:p>
          <a:p>
            <a:r>
              <a:rPr lang="hr-HR" sz="2400" b="1" dirty="0" err="1">
                <a:solidFill>
                  <a:srgbClr val="FF0000"/>
                </a:solidFill>
              </a:rPr>
              <a:t>abs</a:t>
            </a:r>
            <a:r>
              <a:rPr lang="hr-HR" sz="2400" b="1" dirty="0">
                <a:solidFill>
                  <a:srgbClr val="FF0000"/>
                </a:solidFill>
              </a:rPr>
              <a:t>(r</a:t>
            </a:r>
            <a:r>
              <a:rPr lang="en-US" sz="2400" b="1" baseline="-25000" dirty="0">
                <a:solidFill>
                  <a:srgbClr val="FF0000"/>
                </a:solidFill>
              </a:rPr>
              <a:t>obtained</a:t>
            </a:r>
            <a:r>
              <a:rPr lang="hr-HR" sz="2400" b="1" dirty="0">
                <a:solidFill>
                  <a:srgbClr val="FF0000"/>
                </a:solidFill>
              </a:rPr>
              <a:t>)</a:t>
            </a:r>
            <a:r>
              <a:rPr lang="en-US" sz="2400" b="1" dirty="0">
                <a:solidFill>
                  <a:srgbClr val="FF0000"/>
                </a:solidFill>
              </a:rPr>
              <a:t> </a:t>
            </a:r>
            <a:r>
              <a:rPr lang="hr-HR" sz="2400" b="1" dirty="0">
                <a:solidFill>
                  <a:srgbClr val="FF0000"/>
                </a:solidFill>
              </a:rPr>
              <a:t>&gt;</a:t>
            </a:r>
            <a:r>
              <a:rPr lang="en-US" sz="2400" b="1" dirty="0">
                <a:solidFill>
                  <a:srgbClr val="FF0000"/>
                </a:solidFill>
              </a:rPr>
              <a:t> </a:t>
            </a:r>
            <a:r>
              <a:rPr lang="hr-HR" sz="2400" b="1" dirty="0">
                <a:solidFill>
                  <a:srgbClr val="FF0000"/>
                </a:solidFill>
              </a:rPr>
              <a:t>r</a:t>
            </a:r>
            <a:r>
              <a:rPr lang="en-US" sz="2400" b="1" baseline="-25000" dirty="0">
                <a:solidFill>
                  <a:srgbClr val="FF0000"/>
                </a:solidFill>
              </a:rPr>
              <a:t>critical</a:t>
            </a:r>
            <a:r>
              <a:rPr lang="en-US" sz="2400" b="1" dirty="0">
                <a:solidFill>
                  <a:srgbClr val="FF0000"/>
                </a:solidFill>
              </a:rPr>
              <a:t> </a:t>
            </a:r>
            <a:endParaRPr lang="hr-HR" sz="2400" dirty="0"/>
          </a:p>
        </p:txBody>
      </p:sp>
      <p:sp>
        <p:nvSpPr>
          <p:cNvPr id="17" name="TextBox 16"/>
          <p:cNvSpPr txBox="1"/>
          <p:nvPr/>
        </p:nvSpPr>
        <p:spPr>
          <a:xfrm>
            <a:off x="386921" y="1039264"/>
            <a:ext cx="8534607" cy="2862322"/>
          </a:xfrm>
          <a:prstGeom prst="rect">
            <a:avLst/>
          </a:prstGeom>
          <a:noFill/>
        </p:spPr>
        <p:txBody>
          <a:bodyPr wrap="square" rtlCol="0">
            <a:spAutoFit/>
          </a:bodyPr>
          <a:lstStyle/>
          <a:p>
            <a:pPr marL="457200" indent="-457200">
              <a:buFont typeface="Arial" panose="020B0604020202020204" pitchFamily="34" charset="0"/>
              <a:buChar char="•"/>
            </a:pPr>
            <a:r>
              <a:rPr lang="en-US" sz="3000" dirty="0"/>
              <a:t>Consulting statistical tables for critical Pearson’s </a:t>
            </a:r>
            <a:br>
              <a:rPr lang="en-US" sz="3000" dirty="0"/>
            </a:br>
            <a:r>
              <a:rPr lang="en-US" sz="3000" dirty="0" err="1"/>
              <a:t>r-values</a:t>
            </a:r>
            <a:r>
              <a:rPr lang="en-US" sz="3000" dirty="0"/>
              <a:t> ​​(statistical manuals, web)</a:t>
            </a:r>
          </a:p>
          <a:p>
            <a:pPr marL="914400" lvl="1" indent="-457200">
              <a:buFont typeface="Calibri" panose="020F0502020204030204" pitchFamily="34" charset="0"/>
              <a:buChar char="−"/>
            </a:pPr>
            <a:endParaRPr lang="en-US" sz="2400" dirty="0"/>
          </a:p>
          <a:p>
            <a:pPr marL="914400" lvl="1" indent="-457200">
              <a:buFont typeface="Calibri" panose="020F0502020204030204" pitchFamily="34" charset="0"/>
              <a:buChar char="−"/>
            </a:pPr>
            <a:r>
              <a:rPr lang="en-US" sz="2400" dirty="0"/>
              <a:t>If the absolute</a:t>
            </a:r>
            <a:r>
              <a:rPr lang="hr-HR" sz="2400" dirty="0"/>
              <a:t> </a:t>
            </a:r>
            <a:r>
              <a:rPr lang="en-US" sz="2400" dirty="0"/>
              <a:t>value of the obtained</a:t>
            </a:r>
            <a:r>
              <a:rPr lang="hr-HR" sz="2400" dirty="0"/>
              <a:t> </a:t>
            </a:r>
            <a:r>
              <a:rPr lang="en-US" sz="2400" dirty="0"/>
              <a:t>r-coefficient is greater than the critical value (for the given </a:t>
            </a:r>
            <a:r>
              <a:rPr lang="en-US" sz="2400" i="1" dirty="0" err="1"/>
              <a:t>df</a:t>
            </a:r>
            <a:r>
              <a:rPr lang="en-US" sz="2400" i="1" dirty="0"/>
              <a:t> </a:t>
            </a:r>
            <a:r>
              <a:rPr lang="en-US" sz="2400" dirty="0"/>
              <a:t>and </a:t>
            </a:r>
            <a:r>
              <a:rPr lang="en-US" sz="2400" i="1" dirty="0"/>
              <a:t>p</a:t>
            </a:r>
            <a:r>
              <a:rPr lang="en-US" sz="2400" dirty="0"/>
              <a:t>=0.05), a significant correlation was found. If it is smaller, there is no significant correlation.</a:t>
            </a:r>
          </a:p>
        </p:txBody>
      </p:sp>
      <p:sp>
        <p:nvSpPr>
          <p:cNvPr id="20" name="Freeform 19"/>
          <p:cNvSpPr/>
          <p:nvPr/>
        </p:nvSpPr>
        <p:spPr>
          <a:xfrm>
            <a:off x="138977" y="1738912"/>
            <a:ext cx="953731" cy="2523744"/>
          </a:xfrm>
          <a:custGeom>
            <a:avLst/>
            <a:gdLst>
              <a:gd name="connsiteX0" fmla="*/ 633691 w 953731"/>
              <a:gd name="connsiteY0" fmla="*/ 0 h 2523744"/>
              <a:gd name="connsiteX1" fmla="*/ 2755 w 953731"/>
              <a:gd name="connsiteY1" fmla="*/ 621792 h 2523744"/>
              <a:gd name="connsiteX2" fmla="*/ 853147 w 953731"/>
              <a:gd name="connsiteY2" fmla="*/ 1371600 h 2523744"/>
              <a:gd name="connsiteX3" fmla="*/ 441667 w 953731"/>
              <a:gd name="connsiteY3" fmla="*/ 1856232 h 2523744"/>
              <a:gd name="connsiteX4" fmla="*/ 953731 w 953731"/>
              <a:gd name="connsiteY4" fmla="*/ 2523744 h 2523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3731" h="2523744">
                <a:moveTo>
                  <a:pt x="633691" y="0"/>
                </a:moveTo>
                <a:cubicBezTo>
                  <a:pt x="299935" y="196596"/>
                  <a:pt x="-33821" y="393192"/>
                  <a:pt x="2755" y="621792"/>
                </a:cubicBezTo>
                <a:cubicBezTo>
                  <a:pt x="39331" y="850392"/>
                  <a:pt x="779995" y="1165860"/>
                  <a:pt x="853147" y="1371600"/>
                </a:cubicBezTo>
                <a:cubicBezTo>
                  <a:pt x="926299" y="1577340"/>
                  <a:pt x="424903" y="1664208"/>
                  <a:pt x="441667" y="1856232"/>
                </a:cubicBezTo>
                <a:cubicBezTo>
                  <a:pt x="458431" y="2048256"/>
                  <a:pt x="706081" y="2286000"/>
                  <a:pt x="953731" y="2523744"/>
                </a:cubicBezTo>
              </a:path>
            </a:pathLst>
          </a:custGeom>
          <a:noFill/>
          <a:ln w="28575">
            <a:headEnd type="ova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21" name="Oval 20"/>
          <p:cNvSpPr/>
          <p:nvPr/>
        </p:nvSpPr>
        <p:spPr>
          <a:xfrm>
            <a:off x="3522519" y="4530434"/>
            <a:ext cx="1070263" cy="405246"/>
          </a:xfrm>
          <a:prstGeom prst="ellipse">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hr-HR"/>
          </a:p>
        </p:txBody>
      </p:sp>
      <p:sp>
        <p:nvSpPr>
          <p:cNvPr id="22" name="Right Arrow 21"/>
          <p:cNvSpPr/>
          <p:nvPr/>
        </p:nvSpPr>
        <p:spPr>
          <a:xfrm>
            <a:off x="3505869" y="5669648"/>
            <a:ext cx="599282" cy="6866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23" name="Rectangle 22"/>
          <p:cNvSpPr/>
          <p:nvPr/>
        </p:nvSpPr>
        <p:spPr>
          <a:xfrm>
            <a:off x="4284090" y="5421214"/>
            <a:ext cx="7603181" cy="1323439"/>
          </a:xfrm>
          <a:prstGeom prst="rect">
            <a:avLst/>
          </a:prstGeom>
          <a:ln w="19050">
            <a:solidFill>
              <a:schemeClr val="tx1"/>
            </a:solidFill>
          </a:ln>
        </p:spPr>
        <p:txBody>
          <a:bodyPr wrap="square">
            <a:spAutoFit/>
          </a:bodyPr>
          <a:lstStyle/>
          <a:p>
            <a:r>
              <a:rPr lang="en-US" sz="2000" dirty="0"/>
              <a:t>There was a strong, negative correlation found, which was </a:t>
            </a:r>
            <a:r>
              <a:rPr lang="en-US" sz="2000" b="1" dirty="0">
                <a:solidFill>
                  <a:srgbClr val="FF0000"/>
                </a:solidFill>
              </a:rPr>
              <a:t>statistically highly</a:t>
            </a:r>
            <a:r>
              <a:rPr lang="hr-HR" sz="2000" b="1" dirty="0">
                <a:solidFill>
                  <a:srgbClr val="FF0000"/>
                </a:solidFill>
              </a:rPr>
              <a:t> </a:t>
            </a:r>
            <a:r>
              <a:rPr lang="en-US" sz="2000" b="1" dirty="0">
                <a:solidFill>
                  <a:srgbClr val="FF0000"/>
                </a:solidFill>
              </a:rPr>
              <a:t>significant</a:t>
            </a:r>
            <a:r>
              <a:rPr lang="en-US" sz="2000" dirty="0"/>
              <a:t> (</a:t>
            </a:r>
            <a:r>
              <a:rPr lang="en-US" sz="2000" b="1" dirty="0">
                <a:solidFill>
                  <a:srgbClr val="FF0000"/>
                </a:solidFill>
              </a:rPr>
              <a:t>r = -0.86, N = 10, p &lt; .01</a:t>
            </a:r>
            <a:r>
              <a:rPr lang="en-US" sz="2000" dirty="0"/>
              <a:t>). As the age of the user increases, the number of errors made during voice-based interaction decreases.</a:t>
            </a:r>
          </a:p>
        </p:txBody>
      </p:sp>
      <p:graphicFrame>
        <p:nvGraphicFramePr>
          <p:cNvPr id="15" name="Table 14"/>
          <p:cNvGraphicFramePr>
            <a:graphicFrameLocks noGrp="1"/>
          </p:cNvGraphicFramePr>
          <p:nvPr>
            <p:extLst>
              <p:ext uri="{D42A27DB-BD31-4B8C-83A1-F6EECF244321}">
                <p14:modId xmlns:p14="http://schemas.microsoft.com/office/powerpoint/2010/main" val="3745626989"/>
              </p:ext>
            </p:extLst>
          </p:nvPr>
        </p:nvGraphicFramePr>
        <p:xfrm>
          <a:off x="10205021" y="967942"/>
          <a:ext cx="1682251" cy="3929290"/>
        </p:xfrm>
        <a:graphic>
          <a:graphicData uri="http://schemas.openxmlformats.org/drawingml/2006/table">
            <a:tbl>
              <a:tblPr firstRow="1" bandRow="1">
                <a:tableStyleId>{5C22544A-7EE6-4342-B048-85BDC9FD1C3A}</a:tableStyleId>
              </a:tblPr>
              <a:tblGrid>
                <a:gridCol w="867101">
                  <a:extLst>
                    <a:ext uri="{9D8B030D-6E8A-4147-A177-3AD203B41FA5}">
                      <a16:colId xmlns:a16="http://schemas.microsoft.com/office/drawing/2014/main" val="20000"/>
                    </a:ext>
                  </a:extLst>
                </a:gridCol>
                <a:gridCol w="815150">
                  <a:extLst>
                    <a:ext uri="{9D8B030D-6E8A-4147-A177-3AD203B41FA5}">
                      <a16:colId xmlns:a16="http://schemas.microsoft.com/office/drawing/2014/main" val="20001"/>
                    </a:ext>
                  </a:extLst>
                </a:gridCol>
              </a:tblGrid>
              <a:tr h="600200">
                <a:tc>
                  <a:txBody>
                    <a:bodyPr/>
                    <a:lstStyle/>
                    <a:p>
                      <a:r>
                        <a:rPr lang="en-US" sz="1400" noProof="0" dirty="0"/>
                        <a:t>Age</a:t>
                      </a:r>
                    </a:p>
                  </a:txBody>
                  <a:tcPr marL="91439" marR="91439" marT="45730" marB="45730"/>
                </a:tc>
                <a:tc>
                  <a:txBody>
                    <a:bodyPr/>
                    <a:lstStyle/>
                    <a:p>
                      <a:r>
                        <a:rPr lang="en-US" sz="1400" noProof="0" dirty="0"/>
                        <a:t>Errors made</a:t>
                      </a:r>
                    </a:p>
                  </a:txBody>
                  <a:tcPr marL="91439" marR="91439" marT="45730" marB="45730"/>
                </a:tc>
                <a:extLst>
                  <a:ext uri="{0D108BD9-81ED-4DB2-BD59-A6C34878D82A}">
                    <a16:rowId xmlns:a16="http://schemas.microsoft.com/office/drawing/2014/main" val="10000"/>
                  </a:ext>
                </a:extLst>
              </a:tr>
              <a:tr h="332909">
                <a:tc>
                  <a:txBody>
                    <a:bodyPr/>
                    <a:lstStyle/>
                    <a:p>
                      <a:r>
                        <a:rPr lang="en-US" sz="1400" noProof="0" dirty="0"/>
                        <a:t>18</a:t>
                      </a:r>
                    </a:p>
                  </a:txBody>
                  <a:tcPr marL="91439" marR="91439" marT="45730" marB="45730"/>
                </a:tc>
                <a:tc>
                  <a:txBody>
                    <a:bodyPr/>
                    <a:lstStyle/>
                    <a:p>
                      <a:r>
                        <a:rPr lang="en-US" sz="1400" noProof="0" dirty="0"/>
                        <a:t>7</a:t>
                      </a:r>
                    </a:p>
                  </a:txBody>
                  <a:tcPr marL="91439" marR="91439" marT="45730" marB="45730"/>
                </a:tc>
                <a:extLst>
                  <a:ext uri="{0D108BD9-81ED-4DB2-BD59-A6C34878D82A}">
                    <a16:rowId xmlns:a16="http://schemas.microsoft.com/office/drawing/2014/main" val="10001"/>
                  </a:ext>
                </a:extLst>
              </a:tr>
              <a:tr h="332909">
                <a:tc>
                  <a:txBody>
                    <a:bodyPr/>
                    <a:lstStyle/>
                    <a:p>
                      <a:r>
                        <a:rPr lang="en-US" sz="1400" noProof="0" dirty="0"/>
                        <a:t>20</a:t>
                      </a:r>
                    </a:p>
                  </a:txBody>
                  <a:tcPr marL="91439" marR="91439" marT="45730" marB="45730"/>
                </a:tc>
                <a:tc>
                  <a:txBody>
                    <a:bodyPr/>
                    <a:lstStyle/>
                    <a:p>
                      <a:r>
                        <a:rPr lang="en-US" sz="1400" noProof="0" dirty="0"/>
                        <a:t>6</a:t>
                      </a:r>
                    </a:p>
                  </a:txBody>
                  <a:tcPr marL="91439" marR="91439" marT="45730" marB="45730"/>
                </a:tc>
                <a:extLst>
                  <a:ext uri="{0D108BD9-81ED-4DB2-BD59-A6C34878D82A}">
                    <a16:rowId xmlns:a16="http://schemas.microsoft.com/office/drawing/2014/main" val="10002"/>
                  </a:ext>
                </a:extLst>
              </a:tr>
              <a:tr h="332909">
                <a:tc>
                  <a:txBody>
                    <a:bodyPr/>
                    <a:lstStyle/>
                    <a:p>
                      <a:r>
                        <a:rPr lang="en-US" sz="1400" noProof="0" dirty="0"/>
                        <a:t>21</a:t>
                      </a:r>
                    </a:p>
                  </a:txBody>
                  <a:tcPr marL="91439" marR="91439" marT="45730" marB="45730"/>
                </a:tc>
                <a:tc>
                  <a:txBody>
                    <a:bodyPr/>
                    <a:lstStyle/>
                    <a:p>
                      <a:r>
                        <a:rPr lang="en-US" sz="1400" noProof="0" dirty="0"/>
                        <a:t>6</a:t>
                      </a:r>
                    </a:p>
                  </a:txBody>
                  <a:tcPr marL="91439" marR="91439" marT="45730" marB="45730"/>
                </a:tc>
                <a:extLst>
                  <a:ext uri="{0D108BD9-81ED-4DB2-BD59-A6C34878D82A}">
                    <a16:rowId xmlns:a16="http://schemas.microsoft.com/office/drawing/2014/main" val="10003"/>
                  </a:ext>
                </a:extLst>
              </a:tr>
              <a:tr h="332909">
                <a:tc>
                  <a:txBody>
                    <a:bodyPr/>
                    <a:lstStyle/>
                    <a:p>
                      <a:r>
                        <a:rPr lang="en-US" sz="1400" noProof="0" dirty="0"/>
                        <a:t>35</a:t>
                      </a:r>
                    </a:p>
                  </a:txBody>
                  <a:tcPr marL="91439" marR="91439" marT="45730" marB="45730"/>
                </a:tc>
                <a:tc>
                  <a:txBody>
                    <a:bodyPr/>
                    <a:lstStyle/>
                    <a:p>
                      <a:r>
                        <a:rPr lang="en-US" sz="1400" noProof="0" dirty="0"/>
                        <a:t>8</a:t>
                      </a:r>
                    </a:p>
                  </a:txBody>
                  <a:tcPr marL="91439" marR="91439" marT="45730" marB="45730"/>
                </a:tc>
                <a:extLst>
                  <a:ext uri="{0D108BD9-81ED-4DB2-BD59-A6C34878D82A}">
                    <a16:rowId xmlns:a16="http://schemas.microsoft.com/office/drawing/2014/main" val="10004"/>
                  </a:ext>
                </a:extLst>
              </a:tr>
              <a:tr h="332909">
                <a:tc>
                  <a:txBody>
                    <a:bodyPr/>
                    <a:lstStyle/>
                    <a:p>
                      <a:r>
                        <a:rPr lang="en-US" sz="1400" noProof="0" dirty="0"/>
                        <a:t>39</a:t>
                      </a:r>
                    </a:p>
                  </a:txBody>
                  <a:tcPr marL="91439" marR="91439" marT="45730" marB="45730"/>
                </a:tc>
                <a:tc>
                  <a:txBody>
                    <a:bodyPr/>
                    <a:lstStyle/>
                    <a:p>
                      <a:r>
                        <a:rPr lang="en-US" sz="1400" noProof="0" dirty="0"/>
                        <a:t>5</a:t>
                      </a:r>
                    </a:p>
                  </a:txBody>
                  <a:tcPr marL="91439" marR="91439" marT="45730" marB="45730"/>
                </a:tc>
                <a:extLst>
                  <a:ext uri="{0D108BD9-81ED-4DB2-BD59-A6C34878D82A}">
                    <a16:rowId xmlns:a16="http://schemas.microsoft.com/office/drawing/2014/main" val="10005"/>
                  </a:ext>
                </a:extLst>
              </a:tr>
              <a:tr h="332909">
                <a:tc>
                  <a:txBody>
                    <a:bodyPr/>
                    <a:lstStyle/>
                    <a:p>
                      <a:r>
                        <a:rPr lang="en-US" sz="1400" noProof="0" dirty="0"/>
                        <a:t>45</a:t>
                      </a:r>
                    </a:p>
                  </a:txBody>
                  <a:tcPr marL="91439" marR="91439" marT="45730" marB="45730"/>
                </a:tc>
                <a:tc>
                  <a:txBody>
                    <a:bodyPr/>
                    <a:lstStyle/>
                    <a:p>
                      <a:r>
                        <a:rPr lang="en-US" sz="1400" noProof="0" dirty="0"/>
                        <a:t>3</a:t>
                      </a:r>
                    </a:p>
                  </a:txBody>
                  <a:tcPr marL="91439" marR="91439" marT="45730" marB="45730"/>
                </a:tc>
                <a:extLst>
                  <a:ext uri="{0D108BD9-81ED-4DB2-BD59-A6C34878D82A}">
                    <a16:rowId xmlns:a16="http://schemas.microsoft.com/office/drawing/2014/main" val="10006"/>
                  </a:ext>
                </a:extLst>
              </a:tr>
              <a:tr h="332909">
                <a:tc>
                  <a:txBody>
                    <a:bodyPr/>
                    <a:lstStyle/>
                    <a:p>
                      <a:r>
                        <a:rPr lang="en-US" sz="1400" noProof="0" dirty="0"/>
                        <a:t>65</a:t>
                      </a:r>
                    </a:p>
                  </a:txBody>
                  <a:tcPr marL="91439" marR="91439" marT="45730" marB="45730"/>
                </a:tc>
                <a:tc>
                  <a:txBody>
                    <a:bodyPr/>
                    <a:lstStyle/>
                    <a:p>
                      <a:r>
                        <a:rPr lang="en-US" sz="1400" noProof="0" dirty="0"/>
                        <a:t>2</a:t>
                      </a:r>
                    </a:p>
                  </a:txBody>
                  <a:tcPr marL="91439" marR="91439" marT="45730" marB="45730"/>
                </a:tc>
                <a:extLst>
                  <a:ext uri="{0D108BD9-81ED-4DB2-BD59-A6C34878D82A}">
                    <a16:rowId xmlns:a16="http://schemas.microsoft.com/office/drawing/2014/main" val="10007"/>
                  </a:ext>
                </a:extLst>
              </a:tr>
              <a:tr h="332909">
                <a:tc>
                  <a:txBody>
                    <a:bodyPr/>
                    <a:lstStyle/>
                    <a:p>
                      <a:r>
                        <a:rPr lang="en-US" sz="1400" noProof="0" dirty="0"/>
                        <a:t>60</a:t>
                      </a:r>
                    </a:p>
                  </a:txBody>
                  <a:tcPr marL="91439" marR="91439" marT="45730" marB="45730"/>
                </a:tc>
                <a:tc>
                  <a:txBody>
                    <a:bodyPr/>
                    <a:lstStyle/>
                    <a:p>
                      <a:r>
                        <a:rPr lang="en-US" sz="1400" noProof="0" dirty="0"/>
                        <a:t>2</a:t>
                      </a:r>
                    </a:p>
                  </a:txBody>
                  <a:tcPr marL="91439" marR="91439" marT="45730" marB="45730"/>
                </a:tc>
                <a:extLst>
                  <a:ext uri="{0D108BD9-81ED-4DB2-BD59-A6C34878D82A}">
                    <a16:rowId xmlns:a16="http://schemas.microsoft.com/office/drawing/2014/main" val="10008"/>
                  </a:ext>
                </a:extLst>
              </a:tr>
              <a:tr h="332909">
                <a:tc>
                  <a:txBody>
                    <a:bodyPr/>
                    <a:lstStyle/>
                    <a:p>
                      <a:r>
                        <a:rPr lang="en-US" sz="1400" noProof="0" dirty="0"/>
                        <a:t>56</a:t>
                      </a:r>
                    </a:p>
                  </a:txBody>
                  <a:tcPr marL="91439" marR="91439" marT="45730" marB="45730"/>
                </a:tc>
                <a:tc>
                  <a:txBody>
                    <a:bodyPr/>
                    <a:lstStyle/>
                    <a:p>
                      <a:r>
                        <a:rPr lang="en-US" sz="1400" noProof="0" dirty="0"/>
                        <a:t>1</a:t>
                      </a:r>
                    </a:p>
                  </a:txBody>
                  <a:tcPr marL="91439" marR="91439" marT="45730" marB="45730"/>
                </a:tc>
                <a:extLst>
                  <a:ext uri="{0D108BD9-81ED-4DB2-BD59-A6C34878D82A}">
                    <a16:rowId xmlns:a16="http://schemas.microsoft.com/office/drawing/2014/main" val="10009"/>
                  </a:ext>
                </a:extLst>
              </a:tr>
              <a:tr h="332909">
                <a:tc>
                  <a:txBody>
                    <a:bodyPr/>
                    <a:lstStyle/>
                    <a:p>
                      <a:r>
                        <a:rPr lang="en-US" sz="1400" noProof="0" dirty="0"/>
                        <a:t>52</a:t>
                      </a:r>
                    </a:p>
                  </a:txBody>
                  <a:tcPr marL="91439" marR="91439" marT="45730" marB="45730"/>
                </a:tc>
                <a:tc>
                  <a:txBody>
                    <a:bodyPr/>
                    <a:lstStyle/>
                    <a:p>
                      <a:r>
                        <a:rPr lang="en-US" sz="1400" noProof="0" dirty="0"/>
                        <a:t>3</a:t>
                      </a:r>
                    </a:p>
                  </a:txBody>
                  <a:tcPr marL="91439" marR="91439" marT="45730" marB="45730"/>
                </a:tc>
                <a:extLst>
                  <a:ext uri="{0D108BD9-81ED-4DB2-BD59-A6C34878D82A}">
                    <a16:rowId xmlns:a16="http://schemas.microsoft.com/office/drawing/2014/main" val="10010"/>
                  </a:ext>
                </a:extLst>
              </a:tr>
            </a:tbl>
          </a:graphicData>
        </a:graphic>
      </p:graphicFrame>
      <p:sp>
        <p:nvSpPr>
          <p:cNvPr id="16" name="Oval 15"/>
          <p:cNvSpPr/>
          <p:nvPr/>
        </p:nvSpPr>
        <p:spPr>
          <a:xfrm>
            <a:off x="4806012" y="4530434"/>
            <a:ext cx="1070263" cy="40524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hr-HR"/>
          </a:p>
        </p:txBody>
      </p:sp>
      <p:sp>
        <p:nvSpPr>
          <p:cNvPr id="18" name="TextBox 19"/>
          <p:cNvSpPr txBox="1">
            <a:spLocks noChangeArrowheads="1"/>
          </p:cNvSpPr>
          <p:nvPr/>
        </p:nvSpPr>
        <p:spPr bwMode="auto">
          <a:xfrm>
            <a:off x="3306907" y="4908468"/>
            <a:ext cx="10953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sr-Latn-RS" sz="1600" i="1" dirty="0">
                <a:solidFill>
                  <a:srgbClr val="0070C0"/>
                </a:solidFill>
                <a:latin typeface="Arial" panose="020B0604020202020204" pitchFamily="34" charset="0"/>
              </a:rPr>
              <a:t>significant</a:t>
            </a:r>
          </a:p>
        </p:txBody>
      </p:sp>
      <p:sp>
        <p:nvSpPr>
          <p:cNvPr id="19" name="TextBox 20"/>
          <p:cNvSpPr txBox="1">
            <a:spLocks noChangeArrowheads="1"/>
          </p:cNvSpPr>
          <p:nvPr/>
        </p:nvSpPr>
        <p:spPr bwMode="auto">
          <a:xfrm>
            <a:off x="4592782" y="4927518"/>
            <a:ext cx="17208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hr-HR" altLang="sr-Latn-RS" sz="1600" i="1">
                <a:solidFill>
                  <a:srgbClr val="FF0000"/>
                </a:solidFill>
                <a:latin typeface="Arial" panose="020B0604020202020204" pitchFamily="34" charset="0"/>
              </a:rPr>
              <a:t>highly significant</a:t>
            </a:r>
          </a:p>
        </p:txBody>
      </p:sp>
    </p:spTree>
    <p:extLst>
      <p:ext uri="{BB962C8B-B14F-4D97-AF65-F5344CB8AC3E}">
        <p14:creationId xmlns:p14="http://schemas.microsoft.com/office/powerpoint/2010/main" val="20579795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Spearman's Rho Correlation</a:t>
            </a:r>
            <a:r>
              <a:rPr lang="hr-HR" sz="4800" dirty="0"/>
              <a:t> (</a:t>
            </a:r>
            <a:r>
              <a:rPr lang="en-US" sz="4800" dirty="0"/>
              <a:t>by</a:t>
            </a:r>
            <a:r>
              <a:rPr lang="hr-HR" sz="4800" dirty="0"/>
              <a:t> </a:t>
            </a:r>
            <a:r>
              <a:rPr lang="en-US" sz="4800" dirty="0"/>
              <a:t>hand</a:t>
            </a:r>
            <a:r>
              <a:rPr lang="hr-HR" sz="4800" dirty="0"/>
              <a:t>)</a:t>
            </a:r>
            <a:r>
              <a:rPr lang="en-US" sz="4800" dirty="0"/>
              <a:t>  </a:t>
            </a:r>
          </a:p>
        </p:txBody>
      </p:sp>
      <p:sp>
        <p:nvSpPr>
          <p:cNvPr id="6" name="TextBox 5"/>
          <p:cNvSpPr txBox="1"/>
          <p:nvPr/>
        </p:nvSpPr>
        <p:spPr>
          <a:xfrm>
            <a:off x="406612" y="890176"/>
            <a:ext cx="7435714" cy="5078313"/>
          </a:xfrm>
          <a:prstGeom prst="rect">
            <a:avLst/>
          </a:prstGeom>
          <a:noFill/>
        </p:spPr>
        <p:txBody>
          <a:bodyPr wrap="square" rtlCol="0">
            <a:spAutoFit/>
          </a:bodyPr>
          <a:lstStyle/>
          <a:p>
            <a:pPr marL="457200" indent="-457200">
              <a:buFont typeface="Arial" panose="020B0604020202020204" pitchFamily="34" charset="0"/>
              <a:buChar char="•"/>
            </a:pPr>
            <a:r>
              <a:rPr lang="en-US" sz="3000" dirty="0"/>
              <a:t>Research goal example</a:t>
            </a:r>
            <a:endParaRPr lang="en-US" sz="2400" dirty="0"/>
          </a:p>
          <a:p>
            <a:pPr marL="914400" lvl="1" indent="-457200">
              <a:buFont typeface="Calibri" panose="020F0502020204030204" pitchFamily="34" charset="0"/>
              <a:buChar char="−"/>
            </a:pPr>
            <a:endParaRPr lang="en-US" sz="2400" dirty="0"/>
          </a:p>
          <a:p>
            <a:pPr marL="914400" lvl="1" indent="-457200">
              <a:buFont typeface="Calibri" panose="020F0502020204030204" pitchFamily="34" charset="0"/>
              <a:buChar char="−"/>
            </a:pPr>
            <a:r>
              <a:rPr lang="en-US" sz="2400" dirty="0"/>
              <a:t>Investigate the relationship between the age of users and their attitude towards the use of smartphones in public places</a:t>
            </a:r>
          </a:p>
          <a:p>
            <a:pPr marL="914400" lvl="1" indent="-457200">
              <a:buFont typeface="Calibri" panose="020F0502020204030204" pitchFamily="34" charset="0"/>
              <a:buChar char="−"/>
            </a:pPr>
            <a:endParaRPr lang="en-US" sz="2400" dirty="0"/>
          </a:p>
          <a:p>
            <a:pPr marL="342900" indent="-342900">
              <a:buFont typeface="Arial" panose="020B0604020202020204" pitchFamily="34" charset="0"/>
              <a:buChar char="•"/>
            </a:pPr>
            <a:r>
              <a:rPr lang="en-US" sz="3000" dirty="0"/>
              <a:t>Procedure</a:t>
            </a:r>
          </a:p>
          <a:p>
            <a:pPr marL="800100" lvl="1" indent="-342900">
              <a:buFont typeface="Calibri" panose="020F0502020204030204" pitchFamily="34" charset="0"/>
              <a:buChar char="−"/>
            </a:pPr>
            <a:endParaRPr lang="en-US" sz="2400" dirty="0"/>
          </a:p>
          <a:p>
            <a:pPr marL="800100" lvl="1" indent="-342900">
              <a:buFont typeface="Calibri" panose="020F0502020204030204" pitchFamily="34" charset="0"/>
              <a:buChar char="−"/>
            </a:pPr>
            <a:r>
              <a:rPr lang="en-US" sz="2400" dirty="0"/>
              <a:t>10 test users, aged between 18 and 65, filled out a </a:t>
            </a:r>
            <a:r>
              <a:rPr lang="en-US" sz="2400" dirty="0">
                <a:solidFill>
                  <a:srgbClr val="FF0000"/>
                </a:solidFill>
              </a:rPr>
              <a:t>questionnaire</a:t>
            </a:r>
            <a:r>
              <a:rPr lang="en-US" sz="2400" dirty="0"/>
              <a:t> based on a </a:t>
            </a:r>
            <a:r>
              <a:rPr lang="en-US" sz="2400" dirty="0" err="1"/>
              <a:t>Likert</a:t>
            </a:r>
            <a:r>
              <a:rPr lang="en-US" sz="2400" dirty="0"/>
              <a:t> scale. The maximum possible test result is 40 (indicates a very positive attitude, i.e. high affinity), the minimum is 0 (negative attitude, low affinity).</a:t>
            </a:r>
          </a:p>
        </p:txBody>
      </p:sp>
      <p:sp>
        <p:nvSpPr>
          <p:cNvPr id="12" name="Right Arrow 11"/>
          <p:cNvSpPr/>
          <p:nvPr/>
        </p:nvSpPr>
        <p:spPr>
          <a:xfrm rot="19322459">
            <a:off x="553383" y="4693243"/>
            <a:ext cx="733437" cy="3172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graphicFrame>
        <p:nvGraphicFramePr>
          <p:cNvPr id="10" name="Table 9"/>
          <p:cNvGraphicFramePr>
            <a:graphicFrameLocks noGrp="1"/>
          </p:cNvGraphicFramePr>
          <p:nvPr>
            <p:extLst>
              <p:ext uri="{D42A27DB-BD31-4B8C-83A1-F6EECF244321}">
                <p14:modId xmlns:p14="http://schemas.microsoft.com/office/powerpoint/2010/main" val="40847299"/>
              </p:ext>
            </p:extLst>
          </p:nvPr>
        </p:nvGraphicFramePr>
        <p:xfrm>
          <a:off x="8119704" y="1789466"/>
          <a:ext cx="3692193" cy="4019664"/>
        </p:xfrm>
        <a:graphic>
          <a:graphicData uri="http://schemas.openxmlformats.org/drawingml/2006/table">
            <a:tbl>
              <a:tblPr firstRow="1" bandRow="1">
                <a:tableStyleId>{5C22544A-7EE6-4342-B048-85BDC9FD1C3A}</a:tableStyleId>
              </a:tblPr>
              <a:tblGrid>
                <a:gridCol w="1230731">
                  <a:extLst>
                    <a:ext uri="{9D8B030D-6E8A-4147-A177-3AD203B41FA5}">
                      <a16:colId xmlns:a16="http://schemas.microsoft.com/office/drawing/2014/main" val="20000"/>
                    </a:ext>
                  </a:extLst>
                </a:gridCol>
                <a:gridCol w="1230731">
                  <a:extLst>
                    <a:ext uri="{9D8B030D-6E8A-4147-A177-3AD203B41FA5}">
                      <a16:colId xmlns:a16="http://schemas.microsoft.com/office/drawing/2014/main" val="20001"/>
                    </a:ext>
                  </a:extLst>
                </a:gridCol>
                <a:gridCol w="1230731">
                  <a:extLst>
                    <a:ext uri="{9D8B030D-6E8A-4147-A177-3AD203B41FA5}">
                      <a16:colId xmlns:a16="http://schemas.microsoft.com/office/drawing/2014/main" val="20002"/>
                    </a:ext>
                  </a:extLst>
                </a:gridCol>
              </a:tblGrid>
              <a:tr h="614004">
                <a:tc>
                  <a:txBody>
                    <a:bodyPr/>
                    <a:lstStyle/>
                    <a:p>
                      <a:r>
                        <a:rPr lang="hr-HR" sz="1400" dirty="0"/>
                        <a:t>Participant</a:t>
                      </a:r>
                    </a:p>
                  </a:txBody>
                  <a:tcPr marL="91439" marR="91439" marT="45730" marB="45730"/>
                </a:tc>
                <a:tc>
                  <a:txBody>
                    <a:bodyPr/>
                    <a:lstStyle/>
                    <a:p>
                      <a:r>
                        <a:rPr lang="en-US" sz="1400" noProof="0" dirty="0"/>
                        <a:t>Age</a:t>
                      </a:r>
                    </a:p>
                  </a:txBody>
                  <a:tcPr marL="91439" marR="91439" marT="45730" marB="45730"/>
                </a:tc>
                <a:tc>
                  <a:txBody>
                    <a:bodyPr/>
                    <a:lstStyle/>
                    <a:p>
                      <a:r>
                        <a:rPr lang="en-US" sz="1400" noProof="0" dirty="0"/>
                        <a:t>Attitude (quest. score)</a:t>
                      </a:r>
                    </a:p>
                  </a:txBody>
                  <a:tcPr marL="91439" marR="91439" marT="45730" marB="45730"/>
                </a:tc>
                <a:extLst>
                  <a:ext uri="{0D108BD9-81ED-4DB2-BD59-A6C34878D82A}">
                    <a16:rowId xmlns:a16="http://schemas.microsoft.com/office/drawing/2014/main" val="10000"/>
                  </a:ext>
                </a:extLst>
              </a:tr>
              <a:tr h="340566">
                <a:tc>
                  <a:txBody>
                    <a:bodyPr/>
                    <a:lstStyle/>
                    <a:p>
                      <a:r>
                        <a:rPr lang="hr-HR" sz="1400" dirty="0"/>
                        <a:t>1</a:t>
                      </a:r>
                    </a:p>
                  </a:txBody>
                  <a:tcPr marL="91439" marR="91439" marT="45730" marB="45730"/>
                </a:tc>
                <a:tc>
                  <a:txBody>
                    <a:bodyPr/>
                    <a:lstStyle/>
                    <a:p>
                      <a:r>
                        <a:rPr lang="hr-HR" sz="1400" dirty="0"/>
                        <a:t>18</a:t>
                      </a:r>
                    </a:p>
                  </a:txBody>
                  <a:tcPr marL="91439" marR="91439" marT="45730" marB="45730"/>
                </a:tc>
                <a:tc>
                  <a:txBody>
                    <a:bodyPr/>
                    <a:lstStyle/>
                    <a:p>
                      <a:r>
                        <a:rPr lang="hr-HR" sz="1400" dirty="0"/>
                        <a:t>30</a:t>
                      </a:r>
                    </a:p>
                  </a:txBody>
                  <a:tcPr marL="91439" marR="91439" marT="45730" marB="45730"/>
                </a:tc>
                <a:extLst>
                  <a:ext uri="{0D108BD9-81ED-4DB2-BD59-A6C34878D82A}">
                    <a16:rowId xmlns:a16="http://schemas.microsoft.com/office/drawing/2014/main" val="10001"/>
                  </a:ext>
                </a:extLst>
              </a:tr>
              <a:tr h="340566">
                <a:tc>
                  <a:txBody>
                    <a:bodyPr/>
                    <a:lstStyle/>
                    <a:p>
                      <a:r>
                        <a:rPr lang="hr-HR" sz="1400" dirty="0"/>
                        <a:t>2</a:t>
                      </a:r>
                    </a:p>
                  </a:txBody>
                  <a:tcPr marL="91439" marR="91439" marT="45730" marB="45730"/>
                </a:tc>
                <a:tc>
                  <a:txBody>
                    <a:bodyPr/>
                    <a:lstStyle/>
                    <a:p>
                      <a:r>
                        <a:rPr lang="hr-HR" sz="1400" dirty="0"/>
                        <a:t>20</a:t>
                      </a:r>
                    </a:p>
                  </a:txBody>
                  <a:tcPr marL="91439" marR="91439" marT="45730" marB="45730"/>
                </a:tc>
                <a:tc>
                  <a:txBody>
                    <a:bodyPr/>
                    <a:lstStyle/>
                    <a:p>
                      <a:r>
                        <a:rPr lang="hr-HR" sz="1400" dirty="0"/>
                        <a:t>28</a:t>
                      </a:r>
                    </a:p>
                  </a:txBody>
                  <a:tcPr marL="91439" marR="91439" marT="45730" marB="45730"/>
                </a:tc>
                <a:extLst>
                  <a:ext uri="{0D108BD9-81ED-4DB2-BD59-A6C34878D82A}">
                    <a16:rowId xmlns:a16="http://schemas.microsoft.com/office/drawing/2014/main" val="10002"/>
                  </a:ext>
                </a:extLst>
              </a:tr>
              <a:tr h="340566">
                <a:tc>
                  <a:txBody>
                    <a:bodyPr/>
                    <a:lstStyle/>
                    <a:p>
                      <a:r>
                        <a:rPr lang="hr-HR" sz="1400" dirty="0"/>
                        <a:t>3</a:t>
                      </a:r>
                    </a:p>
                  </a:txBody>
                  <a:tcPr marL="91439" marR="91439" marT="45730" marB="45730"/>
                </a:tc>
                <a:tc>
                  <a:txBody>
                    <a:bodyPr/>
                    <a:lstStyle/>
                    <a:p>
                      <a:r>
                        <a:rPr lang="hr-HR" sz="1400" dirty="0"/>
                        <a:t>21</a:t>
                      </a:r>
                    </a:p>
                  </a:txBody>
                  <a:tcPr marL="91439" marR="91439" marT="45730" marB="45730"/>
                </a:tc>
                <a:tc>
                  <a:txBody>
                    <a:bodyPr/>
                    <a:lstStyle/>
                    <a:p>
                      <a:r>
                        <a:rPr lang="hr-HR" sz="1400" dirty="0"/>
                        <a:t>32</a:t>
                      </a:r>
                    </a:p>
                  </a:txBody>
                  <a:tcPr marL="91439" marR="91439" marT="45730" marB="45730"/>
                </a:tc>
                <a:extLst>
                  <a:ext uri="{0D108BD9-81ED-4DB2-BD59-A6C34878D82A}">
                    <a16:rowId xmlns:a16="http://schemas.microsoft.com/office/drawing/2014/main" val="10003"/>
                  </a:ext>
                </a:extLst>
              </a:tr>
              <a:tr h="340566">
                <a:tc>
                  <a:txBody>
                    <a:bodyPr/>
                    <a:lstStyle/>
                    <a:p>
                      <a:r>
                        <a:rPr lang="hr-HR" sz="1400" dirty="0"/>
                        <a:t>4</a:t>
                      </a:r>
                    </a:p>
                  </a:txBody>
                  <a:tcPr marL="91439" marR="91439" marT="45730" marB="45730"/>
                </a:tc>
                <a:tc>
                  <a:txBody>
                    <a:bodyPr/>
                    <a:lstStyle/>
                    <a:p>
                      <a:r>
                        <a:rPr lang="hr-HR" sz="1400" dirty="0"/>
                        <a:t>35</a:t>
                      </a:r>
                    </a:p>
                  </a:txBody>
                  <a:tcPr marL="91439" marR="91439" marT="45730" marB="45730"/>
                </a:tc>
                <a:tc>
                  <a:txBody>
                    <a:bodyPr/>
                    <a:lstStyle/>
                    <a:p>
                      <a:r>
                        <a:rPr lang="hr-HR" sz="1400" dirty="0"/>
                        <a:t>20</a:t>
                      </a:r>
                    </a:p>
                  </a:txBody>
                  <a:tcPr marL="91439" marR="91439" marT="45730" marB="45730"/>
                </a:tc>
                <a:extLst>
                  <a:ext uri="{0D108BD9-81ED-4DB2-BD59-A6C34878D82A}">
                    <a16:rowId xmlns:a16="http://schemas.microsoft.com/office/drawing/2014/main" val="10004"/>
                  </a:ext>
                </a:extLst>
              </a:tr>
              <a:tr h="340566">
                <a:tc>
                  <a:txBody>
                    <a:bodyPr/>
                    <a:lstStyle/>
                    <a:p>
                      <a:r>
                        <a:rPr lang="hr-HR" sz="1400" dirty="0"/>
                        <a:t>5</a:t>
                      </a:r>
                    </a:p>
                  </a:txBody>
                  <a:tcPr marL="91439" marR="91439" marT="45730" marB="45730"/>
                </a:tc>
                <a:tc>
                  <a:txBody>
                    <a:bodyPr/>
                    <a:lstStyle/>
                    <a:p>
                      <a:r>
                        <a:rPr lang="hr-HR" sz="1400" dirty="0"/>
                        <a:t>35</a:t>
                      </a:r>
                    </a:p>
                  </a:txBody>
                  <a:tcPr marL="91439" marR="91439" marT="45730" marB="45730"/>
                </a:tc>
                <a:tc>
                  <a:txBody>
                    <a:bodyPr/>
                    <a:lstStyle/>
                    <a:p>
                      <a:r>
                        <a:rPr lang="hr-HR" sz="1400" dirty="0"/>
                        <a:t>18</a:t>
                      </a:r>
                    </a:p>
                  </a:txBody>
                  <a:tcPr marL="91439" marR="91439" marT="45730" marB="45730"/>
                </a:tc>
                <a:extLst>
                  <a:ext uri="{0D108BD9-81ED-4DB2-BD59-A6C34878D82A}">
                    <a16:rowId xmlns:a16="http://schemas.microsoft.com/office/drawing/2014/main" val="10005"/>
                  </a:ext>
                </a:extLst>
              </a:tr>
              <a:tr h="340566">
                <a:tc>
                  <a:txBody>
                    <a:bodyPr/>
                    <a:lstStyle/>
                    <a:p>
                      <a:r>
                        <a:rPr lang="hr-HR" sz="1400" dirty="0"/>
                        <a:t>6</a:t>
                      </a:r>
                    </a:p>
                  </a:txBody>
                  <a:tcPr marL="91439" marR="91439" marT="45730" marB="45730"/>
                </a:tc>
                <a:tc>
                  <a:txBody>
                    <a:bodyPr/>
                    <a:lstStyle/>
                    <a:p>
                      <a:r>
                        <a:rPr lang="hr-HR" sz="1400" dirty="0"/>
                        <a:t>45</a:t>
                      </a:r>
                    </a:p>
                  </a:txBody>
                  <a:tcPr marL="91439" marR="91439" marT="45730" marB="45730"/>
                </a:tc>
                <a:tc>
                  <a:txBody>
                    <a:bodyPr/>
                    <a:lstStyle/>
                    <a:p>
                      <a:r>
                        <a:rPr lang="hr-HR" sz="1400" dirty="0"/>
                        <a:t>23</a:t>
                      </a:r>
                    </a:p>
                  </a:txBody>
                  <a:tcPr marL="91439" marR="91439" marT="45730" marB="45730"/>
                </a:tc>
                <a:extLst>
                  <a:ext uri="{0D108BD9-81ED-4DB2-BD59-A6C34878D82A}">
                    <a16:rowId xmlns:a16="http://schemas.microsoft.com/office/drawing/2014/main" val="10006"/>
                  </a:ext>
                </a:extLst>
              </a:tr>
              <a:tr h="340566">
                <a:tc>
                  <a:txBody>
                    <a:bodyPr/>
                    <a:lstStyle/>
                    <a:p>
                      <a:r>
                        <a:rPr lang="hr-HR" sz="1400" dirty="0"/>
                        <a:t>7</a:t>
                      </a:r>
                    </a:p>
                  </a:txBody>
                  <a:tcPr marL="91439" marR="91439" marT="45730" marB="45730"/>
                </a:tc>
                <a:tc>
                  <a:txBody>
                    <a:bodyPr/>
                    <a:lstStyle/>
                    <a:p>
                      <a:r>
                        <a:rPr lang="hr-HR" sz="1400" dirty="0"/>
                        <a:t>65</a:t>
                      </a:r>
                    </a:p>
                  </a:txBody>
                  <a:tcPr marL="91439" marR="91439" marT="45730" marB="45730"/>
                </a:tc>
                <a:tc>
                  <a:txBody>
                    <a:bodyPr/>
                    <a:lstStyle/>
                    <a:p>
                      <a:r>
                        <a:rPr lang="hr-HR" sz="1400" dirty="0"/>
                        <a:t>11</a:t>
                      </a:r>
                    </a:p>
                  </a:txBody>
                  <a:tcPr marL="91439" marR="91439" marT="45730" marB="45730"/>
                </a:tc>
                <a:extLst>
                  <a:ext uri="{0D108BD9-81ED-4DB2-BD59-A6C34878D82A}">
                    <a16:rowId xmlns:a16="http://schemas.microsoft.com/office/drawing/2014/main" val="10007"/>
                  </a:ext>
                </a:extLst>
              </a:tr>
              <a:tr h="340566">
                <a:tc>
                  <a:txBody>
                    <a:bodyPr/>
                    <a:lstStyle/>
                    <a:p>
                      <a:r>
                        <a:rPr lang="hr-HR" sz="1400" dirty="0"/>
                        <a:t>8</a:t>
                      </a:r>
                    </a:p>
                  </a:txBody>
                  <a:tcPr marL="91439" marR="91439" marT="45730" marB="45730"/>
                </a:tc>
                <a:tc>
                  <a:txBody>
                    <a:bodyPr/>
                    <a:lstStyle/>
                    <a:p>
                      <a:r>
                        <a:rPr lang="hr-HR" sz="1400" dirty="0"/>
                        <a:t>60</a:t>
                      </a:r>
                    </a:p>
                  </a:txBody>
                  <a:tcPr marL="91439" marR="91439" marT="45730" marB="45730"/>
                </a:tc>
                <a:tc>
                  <a:txBody>
                    <a:bodyPr/>
                    <a:lstStyle/>
                    <a:p>
                      <a:r>
                        <a:rPr lang="hr-HR" sz="1400" dirty="0"/>
                        <a:t>8</a:t>
                      </a:r>
                    </a:p>
                  </a:txBody>
                  <a:tcPr marL="91439" marR="91439" marT="45730" marB="45730"/>
                </a:tc>
                <a:extLst>
                  <a:ext uri="{0D108BD9-81ED-4DB2-BD59-A6C34878D82A}">
                    <a16:rowId xmlns:a16="http://schemas.microsoft.com/office/drawing/2014/main" val="10008"/>
                  </a:ext>
                </a:extLst>
              </a:tr>
              <a:tr h="340566">
                <a:tc>
                  <a:txBody>
                    <a:bodyPr/>
                    <a:lstStyle/>
                    <a:p>
                      <a:r>
                        <a:rPr lang="hr-HR" sz="1400" dirty="0"/>
                        <a:t>9</a:t>
                      </a:r>
                    </a:p>
                  </a:txBody>
                  <a:tcPr marL="91439" marR="91439" marT="45730" marB="45730"/>
                </a:tc>
                <a:tc>
                  <a:txBody>
                    <a:bodyPr/>
                    <a:lstStyle/>
                    <a:p>
                      <a:r>
                        <a:rPr lang="hr-HR" sz="1400" dirty="0"/>
                        <a:t>60</a:t>
                      </a:r>
                    </a:p>
                  </a:txBody>
                  <a:tcPr marL="91439" marR="91439" marT="45730" marB="45730"/>
                </a:tc>
                <a:tc>
                  <a:txBody>
                    <a:bodyPr/>
                    <a:lstStyle/>
                    <a:p>
                      <a:r>
                        <a:rPr lang="hr-HR" sz="1400" dirty="0"/>
                        <a:t>11</a:t>
                      </a:r>
                    </a:p>
                  </a:txBody>
                  <a:tcPr marL="91439" marR="91439" marT="45730" marB="45730"/>
                </a:tc>
                <a:extLst>
                  <a:ext uri="{0D108BD9-81ED-4DB2-BD59-A6C34878D82A}">
                    <a16:rowId xmlns:a16="http://schemas.microsoft.com/office/drawing/2014/main" val="10009"/>
                  </a:ext>
                </a:extLst>
              </a:tr>
              <a:tr h="340566">
                <a:tc>
                  <a:txBody>
                    <a:bodyPr/>
                    <a:lstStyle/>
                    <a:p>
                      <a:r>
                        <a:rPr lang="hr-HR" sz="1400" dirty="0"/>
                        <a:t>10</a:t>
                      </a:r>
                    </a:p>
                  </a:txBody>
                  <a:tcPr marL="91439" marR="91439" marT="45730" marB="45730"/>
                </a:tc>
                <a:tc>
                  <a:txBody>
                    <a:bodyPr/>
                    <a:lstStyle/>
                    <a:p>
                      <a:r>
                        <a:rPr lang="hr-HR" sz="1400" dirty="0"/>
                        <a:t>52</a:t>
                      </a:r>
                    </a:p>
                  </a:txBody>
                  <a:tcPr marL="91439" marR="91439" marT="45730" marB="45730"/>
                </a:tc>
                <a:tc>
                  <a:txBody>
                    <a:bodyPr/>
                    <a:lstStyle/>
                    <a:p>
                      <a:r>
                        <a:rPr lang="hr-HR" sz="1400" dirty="0"/>
                        <a:t>15</a:t>
                      </a:r>
                    </a:p>
                  </a:txBody>
                  <a:tcPr marL="91439" marR="91439" marT="45730" marB="45730"/>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4653245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stretch>
            <a:fillRect/>
          </a:stretch>
        </p:blipFill>
        <p:spPr>
          <a:xfrm>
            <a:off x="540717" y="2809004"/>
            <a:ext cx="6176357" cy="2481572"/>
          </a:xfrm>
          <a:prstGeom prst="rect">
            <a:avLst/>
          </a:prstGeom>
        </p:spPr>
      </p:pic>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4">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Spearman's Rho Correlation</a:t>
            </a:r>
            <a:r>
              <a:rPr lang="hr-HR" sz="4800" dirty="0"/>
              <a:t> (</a:t>
            </a:r>
            <a:r>
              <a:rPr lang="en-US" sz="4800" dirty="0"/>
              <a:t>by</a:t>
            </a:r>
            <a:r>
              <a:rPr lang="hr-HR" sz="4800" dirty="0"/>
              <a:t> </a:t>
            </a:r>
            <a:r>
              <a:rPr lang="en-US" sz="4800" dirty="0"/>
              <a:t>hand</a:t>
            </a:r>
            <a:r>
              <a:rPr lang="hr-HR" sz="4800" dirty="0"/>
              <a:t>)</a:t>
            </a:r>
            <a:r>
              <a:rPr lang="en-US" sz="4800" dirty="0"/>
              <a:t> </a:t>
            </a:r>
          </a:p>
        </p:txBody>
      </p:sp>
      <p:sp>
        <p:nvSpPr>
          <p:cNvPr id="6" name="TextBox 5"/>
          <p:cNvSpPr txBox="1"/>
          <p:nvPr/>
        </p:nvSpPr>
        <p:spPr>
          <a:xfrm>
            <a:off x="152194" y="1043318"/>
            <a:ext cx="9147670" cy="553998"/>
          </a:xfrm>
          <a:prstGeom prst="rect">
            <a:avLst/>
          </a:prstGeom>
          <a:noFill/>
        </p:spPr>
        <p:txBody>
          <a:bodyPr wrap="square" rtlCol="0">
            <a:spAutoFit/>
          </a:bodyPr>
          <a:lstStyle/>
          <a:p>
            <a:pPr marL="457200" indent="-457200">
              <a:buFont typeface="Arial" panose="020B0604020202020204" pitchFamily="34" charset="0"/>
              <a:buChar char="•"/>
            </a:pPr>
            <a:r>
              <a:rPr lang="en-US" sz="3000" dirty="0"/>
              <a:t>Spearman’s</a:t>
            </a:r>
            <a:r>
              <a:rPr lang="hr-HR" sz="3000" dirty="0"/>
              <a:t> </a:t>
            </a:r>
            <a:r>
              <a:rPr lang="hr-HR" sz="3000" dirty="0" err="1"/>
              <a:t>Rho</a:t>
            </a:r>
            <a:r>
              <a:rPr lang="hr-HR" sz="3000" dirty="0"/>
              <a:t> </a:t>
            </a:r>
            <a:r>
              <a:rPr lang="en-US" sz="3000" dirty="0"/>
              <a:t>Correlation</a:t>
            </a:r>
            <a:r>
              <a:rPr lang="hr-HR" sz="3000" dirty="0"/>
              <a:t> </a:t>
            </a:r>
            <a:r>
              <a:rPr lang="en-US" sz="3000" dirty="0"/>
              <a:t>coefficient</a:t>
            </a:r>
            <a:r>
              <a:rPr lang="hr-HR" sz="3000" dirty="0"/>
              <a:t> </a:t>
            </a:r>
            <a:r>
              <a:rPr lang="en-US" sz="3000" dirty="0"/>
              <a:t>calculation</a:t>
            </a:r>
            <a:r>
              <a:rPr lang="hr-HR" sz="3000" dirty="0"/>
              <a:t>:</a:t>
            </a:r>
            <a:endParaRPr lang="en-US" sz="2400" dirty="0"/>
          </a:p>
        </p:txBody>
      </p:sp>
      <p:sp>
        <p:nvSpPr>
          <p:cNvPr id="14" name="Right Arrow 13"/>
          <p:cNvSpPr/>
          <p:nvPr/>
        </p:nvSpPr>
        <p:spPr>
          <a:xfrm>
            <a:off x="6481660" y="3521377"/>
            <a:ext cx="599282" cy="6866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graphicFrame>
        <p:nvGraphicFramePr>
          <p:cNvPr id="21" name="Table 20"/>
          <p:cNvGraphicFramePr>
            <a:graphicFrameLocks noGrp="1"/>
          </p:cNvGraphicFramePr>
          <p:nvPr>
            <p:extLst>
              <p:ext uri="{D42A27DB-BD31-4B8C-83A1-F6EECF244321}">
                <p14:modId xmlns:p14="http://schemas.microsoft.com/office/powerpoint/2010/main" val="1315036096"/>
              </p:ext>
            </p:extLst>
          </p:nvPr>
        </p:nvGraphicFramePr>
        <p:xfrm>
          <a:off x="9933706" y="895438"/>
          <a:ext cx="2005450" cy="3614222"/>
        </p:xfrm>
        <a:graphic>
          <a:graphicData uri="http://schemas.openxmlformats.org/drawingml/2006/table">
            <a:tbl>
              <a:tblPr firstRow="1" bandRow="1">
                <a:tableStyleId>{5C22544A-7EE6-4342-B048-85BDC9FD1C3A}</a:tableStyleId>
              </a:tblPr>
              <a:tblGrid>
                <a:gridCol w="792223">
                  <a:extLst>
                    <a:ext uri="{9D8B030D-6E8A-4147-A177-3AD203B41FA5}">
                      <a16:colId xmlns:a16="http://schemas.microsoft.com/office/drawing/2014/main" val="20000"/>
                    </a:ext>
                  </a:extLst>
                </a:gridCol>
                <a:gridCol w="1213227">
                  <a:extLst>
                    <a:ext uri="{9D8B030D-6E8A-4147-A177-3AD203B41FA5}">
                      <a16:colId xmlns:a16="http://schemas.microsoft.com/office/drawing/2014/main" val="20001"/>
                    </a:ext>
                  </a:extLst>
                </a:gridCol>
              </a:tblGrid>
              <a:tr h="552072">
                <a:tc>
                  <a:txBody>
                    <a:bodyPr/>
                    <a:lstStyle/>
                    <a:p>
                      <a:r>
                        <a:rPr lang="en-US" sz="1400" noProof="0" dirty="0"/>
                        <a:t>Age</a:t>
                      </a:r>
                    </a:p>
                  </a:txBody>
                  <a:tcPr marL="91439" marR="91439" marT="45730" marB="45730"/>
                </a:tc>
                <a:tc>
                  <a:txBody>
                    <a:bodyPr/>
                    <a:lstStyle/>
                    <a:p>
                      <a:r>
                        <a:rPr lang="en-US" sz="1400" noProof="0" dirty="0"/>
                        <a:t>Attitude (quest. score)</a:t>
                      </a:r>
                    </a:p>
                  </a:txBody>
                  <a:tcPr marL="91439" marR="91439" marT="45730" marB="45730"/>
                </a:tc>
                <a:extLst>
                  <a:ext uri="{0D108BD9-81ED-4DB2-BD59-A6C34878D82A}">
                    <a16:rowId xmlns:a16="http://schemas.microsoft.com/office/drawing/2014/main" val="10000"/>
                  </a:ext>
                </a:extLst>
              </a:tr>
              <a:tr h="306215">
                <a:tc>
                  <a:txBody>
                    <a:bodyPr/>
                    <a:lstStyle/>
                    <a:p>
                      <a:r>
                        <a:rPr lang="hr-HR" sz="1400" dirty="0"/>
                        <a:t>18</a:t>
                      </a:r>
                    </a:p>
                  </a:txBody>
                  <a:tcPr marL="91439" marR="91439" marT="45730" marB="45730"/>
                </a:tc>
                <a:tc>
                  <a:txBody>
                    <a:bodyPr/>
                    <a:lstStyle/>
                    <a:p>
                      <a:r>
                        <a:rPr lang="hr-HR" sz="1400" dirty="0"/>
                        <a:t>30</a:t>
                      </a:r>
                    </a:p>
                  </a:txBody>
                  <a:tcPr marL="91439" marR="91439" marT="45730" marB="45730"/>
                </a:tc>
                <a:extLst>
                  <a:ext uri="{0D108BD9-81ED-4DB2-BD59-A6C34878D82A}">
                    <a16:rowId xmlns:a16="http://schemas.microsoft.com/office/drawing/2014/main" val="10001"/>
                  </a:ext>
                </a:extLst>
              </a:tr>
              <a:tr h="306215">
                <a:tc>
                  <a:txBody>
                    <a:bodyPr/>
                    <a:lstStyle/>
                    <a:p>
                      <a:r>
                        <a:rPr lang="hr-HR" sz="1400" dirty="0"/>
                        <a:t>20</a:t>
                      </a:r>
                    </a:p>
                  </a:txBody>
                  <a:tcPr marL="91439" marR="91439" marT="45730" marB="45730"/>
                </a:tc>
                <a:tc>
                  <a:txBody>
                    <a:bodyPr/>
                    <a:lstStyle/>
                    <a:p>
                      <a:r>
                        <a:rPr lang="hr-HR" sz="1400" dirty="0"/>
                        <a:t>28</a:t>
                      </a:r>
                    </a:p>
                  </a:txBody>
                  <a:tcPr marL="91439" marR="91439" marT="45730" marB="45730"/>
                </a:tc>
                <a:extLst>
                  <a:ext uri="{0D108BD9-81ED-4DB2-BD59-A6C34878D82A}">
                    <a16:rowId xmlns:a16="http://schemas.microsoft.com/office/drawing/2014/main" val="10002"/>
                  </a:ext>
                </a:extLst>
              </a:tr>
              <a:tr h="306215">
                <a:tc>
                  <a:txBody>
                    <a:bodyPr/>
                    <a:lstStyle/>
                    <a:p>
                      <a:r>
                        <a:rPr lang="hr-HR" sz="1400" dirty="0"/>
                        <a:t>21</a:t>
                      </a:r>
                    </a:p>
                  </a:txBody>
                  <a:tcPr marL="91439" marR="91439" marT="45730" marB="45730"/>
                </a:tc>
                <a:tc>
                  <a:txBody>
                    <a:bodyPr/>
                    <a:lstStyle/>
                    <a:p>
                      <a:r>
                        <a:rPr lang="hr-HR" sz="1400" dirty="0"/>
                        <a:t>32</a:t>
                      </a:r>
                    </a:p>
                  </a:txBody>
                  <a:tcPr marL="91439" marR="91439" marT="45730" marB="45730"/>
                </a:tc>
                <a:extLst>
                  <a:ext uri="{0D108BD9-81ED-4DB2-BD59-A6C34878D82A}">
                    <a16:rowId xmlns:a16="http://schemas.microsoft.com/office/drawing/2014/main" val="10003"/>
                  </a:ext>
                </a:extLst>
              </a:tr>
              <a:tr h="306215">
                <a:tc>
                  <a:txBody>
                    <a:bodyPr/>
                    <a:lstStyle/>
                    <a:p>
                      <a:r>
                        <a:rPr lang="hr-HR" sz="1400" dirty="0"/>
                        <a:t>35</a:t>
                      </a:r>
                    </a:p>
                  </a:txBody>
                  <a:tcPr marL="91439" marR="91439" marT="45730" marB="45730"/>
                </a:tc>
                <a:tc>
                  <a:txBody>
                    <a:bodyPr/>
                    <a:lstStyle/>
                    <a:p>
                      <a:r>
                        <a:rPr lang="hr-HR" sz="1400" dirty="0"/>
                        <a:t>20</a:t>
                      </a:r>
                    </a:p>
                  </a:txBody>
                  <a:tcPr marL="91439" marR="91439" marT="45730" marB="45730"/>
                </a:tc>
                <a:extLst>
                  <a:ext uri="{0D108BD9-81ED-4DB2-BD59-A6C34878D82A}">
                    <a16:rowId xmlns:a16="http://schemas.microsoft.com/office/drawing/2014/main" val="10004"/>
                  </a:ext>
                </a:extLst>
              </a:tr>
              <a:tr h="306215">
                <a:tc>
                  <a:txBody>
                    <a:bodyPr/>
                    <a:lstStyle/>
                    <a:p>
                      <a:r>
                        <a:rPr lang="hr-HR" sz="1400" dirty="0"/>
                        <a:t>35</a:t>
                      </a:r>
                    </a:p>
                  </a:txBody>
                  <a:tcPr marL="91439" marR="91439" marT="45730" marB="45730"/>
                </a:tc>
                <a:tc>
                  <a:txBody>
                    <a:bodyPr/>
                    <a:lstStyle/>
                    <a:p>
                      <a:r>
                        <a:rPr lang="hr-HR" sz="1400" dirty="0"/>
                        <a:t>18</a:t>
                      </a:r>
                    </a:p>
                  </a:txBody>
                  <a:tcPr marL="91439" marR="91439" marT="45730" marB="45730"/>
                </a:tc>
                <a:extLst>
                  <a:ext uri="{0D108BD9-81ED-4DB2-BD59-A6C34878D82A}">
                    <a16:rowId xmlns:a16="http://schemas.microsoft.com/office/drawing/2014/main" val="10005"/>
                  </a:ext>
                </a:extLst>
              </a:tr>
              <a:tr h="306215">
                <a:tc>
                  <a:txBody>
                    <a:bodyPr/>
                    <a:lstStyle/>
                    <a:p>
                      <a:r>
                        <a:rPr lang="hr-HR" sz="1400" dirty="0"/>
                        <a:t>45</a:t>
                      </a:r>
                    </a:p>
                  </a:txBody>
                  <a:tcPr marL="91439" marR="91439" marT="45730" marB="45730"/>
                </a:tc>
                <a:tc>
                  <a:txBody>
                    <a:bodyPr/>
                    <a:lstStyle/>
                    <a:p>
                      <a:r>
                        <a:rPr lang="hr-HR" sz="1400" dirty="0"/>
                        <a:t>23</a:t>
                      </a:r>
                    </a:p>
                  </a:txBody>
                  <a:tcPr marL="91439" marR="91439" marT="45730" marB="45730"/>
                </a:tc>
                <a:extLst>
                  <a:ext uri="{0D108BD9-81ED-4DB2-BD59-A6C34878D82A}">
                    <a16:rowId xmlns:a16="http://schemas.microsoft.com/office/drawing/2014/main" val="10006"/>
                  </a:ext>
                </a:extLst>
              </a:tr>
              <a:tr h="306215">
                <a:tc>
                  <a:txBody>
                    <a:bodyPr/>
                    <a:lstStyle/>
                    <a:p>
                      <a:r>
                        <a:rPr lang="hr-HR" sz="1400" dirty="0"/>
                        <a:t>65</a:t>
                      </a:r>
                    </a:p>
                  </a:txBody>
                  <a:tcPr marL="91439" marR="91439" marT="45730" marB="45730"/>
                </a:tc>
                <a:tc>
                  <a:txBody>
                    <a:bodyPr/>
                    <a:lstStyle/>
                    <a:p>
                      <a:r>
                        <a:rPr lang="hr-HR" sz="1400" dirty="0"/>
                        <a:t>11</a:t>
                      </a:r>
                    </a:p>
                  </a:txBody>
                  <a:tcPr marL="91439" marR="91439" marT="45730" marB="45730"/>
                </a:tc>
                <a:extLst>
                  <a:ext uri="{0D108BD9-81ED-4DB2-BD59-A6C34878D82A}">
                    <a16:rowId xmlns:a16="http://schemas.microsoft.com/office/drawing/2014/main" val="10007"/>
                  </a:ext>
                </a:extLst>
              </a:tr>
              <a:tr h="306215">
                <a:tc>
                  <a:txBody>
                    <a:bodyPr/>
                    <a:lstStyle/>
                    <a:p>
                      <a:r>
                        <a:rPr lang="hr-HR" sz="1400" dirty="0"/>
                        <a:t>60</a:t>
                      </a:r>
                    </a:p>
                  </a:txBody>
                  <a:tcPr marL="91439" marR="91439" marT="45730" marB="45730"/>
                </a:tc>
                <a:tc>
                  <a:txBody>
                    <a:bodyPr/>
                    <a:lstStyle/>
                    <a:p>
                      <a:r>
                        <a:rPr lang="hr-HR" sz="1400" dirty="0"/>
                        <a:t>8</a:t>
                      </a:r>
                    </a:p>
                  </a:txBody>
                  <a:tcPr marL="91439" marR="91439" marT="45730" marB="45730"/>
                </a:tc>
                <a:extLst>
                  <a:ext uri="{0D108BD9-81ED-4DB2-BD59-A6C34878D82A}">
                    <a16:rowId xmlns:a16="http://schemas.microsoft.com/office/drawing/2014/main" val="10008"/>
                  </a:ext>
                </a:extLst>
              </a:tr>
              <a:tr h="306215">
                <a:tc>
                  <a:txBody>
                    <a:bodyPr/>
                    <a:lstStyle/>
                    <a:p>
                      <a:r>
                        <a:rPr lang="hr-HR" sz="1400" dirty="0"/>
                        <a:t>60</a:t>
                      </a:r>
                    </a:p>
                  </a:txBody>
                  <a:tcPr marL="91439" marR="91439" marT="45730" marB="45730"/>
                </a:tc>
                <a:tc>
                  <a:txBody>
                    <a:bodyPr/>
                    <a:lstStyle/>
                    <a:p>
                      <a:r>
                        <a:rPr lang="hr-HR" sz="1400" dirty="0"/>
                        <a:t>11</a:t>
                      </a:r>
                    </a:p>
                  </a:txBody>
                  <a:tcPr marL="91439" marR="91439" marT="45730" marB="45730"/>
                </a:tc>
                <a:extLst>
                  <a:ext uri="{0D108BD9-81ED-4DB2-BD59-A6C34878D82A}">
                    <a16:rowId xmlns:a16="http://schemas.microsoft.com/office/drawing/2014/main" val="10009"/>
                  </a:ext>
                </a:extLst>
              </a:tr>
              <a:tr h="306215">
                <a:tc>
                  <a:txBody>
                    <a:bodyPr/>
                    <a:lstStyle/>
                    <a:p>
                      <a:r>
                        <a:rPr lang="hr-HR" sz="1400" dirty="0"/>
                        <a:t>52</a:t>
                      </a:r>
                    </a:p>
                  </a:txBody>
                  <a:tcPr marL="91439" marR="91439" marT="45730" marB="45730"/>
                </a:tc>
                <a:tc>
                  <a:txBody>
                    <a:bodyPr/>
                    <a:lstStyle/>
                    <a:p>
                      <a:r>
                        <a:rPr lang="hr-HR" sz="1400" dirty="0"/>
                        <a:t>15</a:t>
                      </a:r>
                    </a:p>
                  </a:txBody>
                  <a:tcPr marL="91439" marR="91439" marT="45730" marB="45730"/>
                </a:tc>
                <a:extLst>
                  <a:ext uri="{0D108BD9-81ED-4DB2-BD59-A6C34878D82A}">
                    <a16:rowId xmlns:a16="http://schemas.microsoft.com/office/drawing/2014/main" val="10010"/>
                  </a:ext>
                </a:extLst>
              </a:tr>
            </a:tbl>
          </a:graphicData>
        </a:graphic>
      </p:graphicFrame>
      <p:sp>
        <p:nvSpPr>
          <p:cNvPr id="24" name="TextBox 23"/>
          <p:cNvSpPr txBox="1"/>
          <p:nvPr/>
        </p:nvSpPr>
        <p:spPr>
          <a:xfrm>
            <a:off x="3298637" y="1883817"/>
            <a:ext cx="2177372" cy="369332"/>
          </a:xfrm>
          <a:prstGeom prst="rect">
            <a:avLst/>
          </a:prstGeom>
          <a:solidFill>
            <a:srgbClr val="FF0000"/>
          </a:solidFill>
        </p:spPr>
        <p:txBody>
          <a:bodyPr wrap="square" rtlCol="0">
            <a:spAutoFit/>
          </a:bodyPr>
          <a:lstStyle/>
          <a:p>
            <a:r>
              <a:rPr lang="hr-HR" dirty="0">
                <a:solidFill>
                  <a:schemeClr val="bg1"/>
                </a:solidFill>
              </a:rPr>
              <a:t>d </a:t>
            </a:r>
            <a:r>
              <a:rPr lang="hr-HR" dirty="0">
                <a:solidFill>
                  <a:schemeClr val="bg1"/>
                </a:solidFill>
                <a:latin typeface="Times New Roman" panose="02020603050405020304" pitchFamily="18" charset="0"/>
                <a:cs typeface="Times New Roman" panose="02020603050405020304" pitchFamily="18" charset="0"/>
              </a:rPr>
              <a:t>→</a:t>
            </a:r>
            <a:r>
              <a:rPr lang="hr-HR" dirty="0">
                <a:solidFill>
                  <a:schemeClr val="bg1"/>
                </a:solidFill>
              </a:rPr>
              <a:t> </a:t>
            </a:r>
            <a:r>
              <a:rPr lang="en-US" dirty="0">
                <a:solidFill>
                  <a:schemeClr val="bg1"/>
                </a:solidFill>
              </a:rPr>
              <a:t>rank</a:t>
            </a:r>
            <a:r>
              <a:rPr lang="hr-HR" dirty="0">
                <a:solidFill>
                  <a:schemeClr val="bg1"/>
                </a:solidFill>
              </a:rPr>
              <a:t> </a:t>
            </a:r>
            <a:r>
              <a:rPr lang="en-US" dirty="0">
                <a:solidFill>
                  <a:schemeClr val="bg1"/>
                </a:solidFill>
              </a:rPr>
              <a:t>difference</a:t>
            </a:r>
          </a:p>
        </p:txBody>
      </p:sp>
      <p:sp>
        <p:nvSpPr>
          <p:cNvPr id="29" name="TextBox 8"/>
          <p:cNvSpPr txBox="1">
            <a:spLocks noChangeArrowheads="1"/>
          </p:cNvSpPr>
          <p:nvPr/>
        </p:nvSpPr>
        <p:spPr bwMode="auto">
          <a:xfrm>
            <a:off x="7652286" y="4889260"/>
            <a:ext cx="1431802" cy="369332"/>
          </a:xfrm>
          <a:prstGeom prst="rect">
            <a:avLst/>
          </a:prstGeom>
          <a:solidFill>
            <a:schemeClr val="accent1">
              <a:alpha val="47058"/>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l-GR" altLang="sr-Latn-RS" sz="1800" i="1" dirty="0">
                <a:latin typeface="Arial" panose="020B0604020202020204" pitchFamily="34" charset="0"/>
              </a:rPr>
              <a:t>ρ</a:t>
            </a:r>
            <a:r>
              <a:rPr lang="en-US" altLang="sr-Latn-RS" sz="1800" i="1" dirty="0">
                <a:latin typeface="Arial" panose="020B0604020202020204" pitchFamily="34" charset="0"/>
              </a:rPr>
              <a:t>-coefficient</a:t>
            </a:r>
          </a:p>
        </p:txBody>
      </p:sp>
      <p:sp>
        <p:nvSpPr>
          <p:cNvPr id="30" name="TextBox 10"/>
          <p:cNvSpPr txBox="1">
            <a:spLocks noChangeArrowheads="1"/>
          </p:cNvSpPr>
          <p:nvPr/>
        </p:nvSpPr>
        <p:spPr bwMode="auto">
          <a:xfrm>
            <a:off x="7652286" y="6097910"/>
            <a:ext cx="2196870" cy="369887"/>
          </a:xfrm>
          <a:prstGeom prst="rect">
            <a:avLst/>
          </a:prstGeom>
          <a:solidFill>
            <a:schemeClr val="accent1">
              <a:alpha val="47058"/>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sr-Latn-RS" sz="1800" i="1" dirty="0">
                <a:latin typeface="Arial" panose="020B0604020202020204" pitchFamily="34" charset="0"/>
              </a:rPr>
              <a:t>degrees</a:t>
            </a:r>
            <a:r>
              <a:rPr lang="hr-HR" altLang="sr-Latn-RS" sz="1800" i="1" dirty="0">
                <a:latin typeface="Arial" panose="020B0604020202020204" pitchFamily="34" charset="0"/>
              </a:rPr>
              <a:t> </a:t>
            </a:r>
            <a:r>
              <a:rPr lang="en-US" altLang="sr-Latn-RS" sz="1800" i="1" dirty="0">
                <a:latin typeface="Arial" panose="020B0604020202020204" pitchFamily="34" charset="0"/>
              </a:rPr>
              <a:t>of</a:t>
            </a:r>
            <a:r>
              <a:rPr lang="hr-HR" altLang="sr-Latn-RS" sz="1800" i="1" dirty="0">
                <a:latin typeface="Arial" panose="020B0604020202020204" pitchFamily="34" charset="0"/>
              </a:rPr>
              <a:t> </a:t>
            </a:r>
            <a:r>
              <a:rPr lang="en-US" altLang="sr-Latn-RS" sz="1800" i="1" dirty="0">
                <a:latin typeface="Arial" panose="020B0604020202020204" pitchFamily="34" charset="0"/>
              </a:rPr>
              <a:t>freedom</a:t>
            </a:r>
          </a:p>
        </p:txBody>
      </p:sp>
      <p:sp>
        <p:nvSpPr>
          <p:cNvPr id="31" name="Rectangle 30"/>
          <p:cNvSpPr/>
          <p:nvPr/>
        </p:nvSpPr>
        <p:spPr>
          <a:xfrm>
            <a:off x="7634498" y="5245087"/>
            <a:ext cx="1384992" cy="400110"/>
          </a:xfrm>
          <a:prstGeom prst="rect">
            <a:avLst/>
          </a:prstGeom>
        </p:spPr>
        <p:txBody>
          <a:bodyPr wrap="square">
            <a:spAutoFit/>
          </a:bodyPr>
          <a:lstStyle/>
          <a:p>
            <a:r>
              <a:rPr lang="el-GR" sz="2000" i="1" dirty="0">
                <a:latin typeface="Times New Roman" panose="02020603050405020304" pitchFamily="18" charset="0"/>
                <a:cs typeface="Times New Roman" panose="02020603050405020304" pitchFamily="18" charset="0"/>
              </a:rPr>
              <a:t>ρ</a:t>
            </a:r>
            <a:r>
              <a:rPr lang="hr-HR" sz="2000" i="1" dirty="0">
                <a:latin typeface="Times New Roman" panose="02020603050405020304" pitchFamily="18" charset="0"/>
                <a:cs typeface="Times New Roman" panose="02020603050405020304" pitchFamily="18" charset="0"/>
              </a:rPr>
              <a:t> = </a:t>
            </a:r>
            <a:r>
              <a:rPr lang="hr-HR" sz="2000" dirty="0">
                <a:latin typeface="Times New Roman" panose="02020603050405020304" pitchFamily="18" charset="0"/>
                <a:cs typeface="Times New Roman" panose="02020603050405020304" pitchFamily="18" charset="0"/>
              </a:rPr>
              <a:t>−0.896</a:t>
            </a:r>
          </a:p>
        </p:txBody>
      </p:sp>
      <p:sp>
        <p:nvSpPr>
          <p:cNvPr id="32" name="Rectangle 31"/>
          <p:cNvSpPr/>
          <p:nvPr/>
        </p:nvSpPr>
        <p:spPr>
          <a:xfrm>
            <a:off x="7552762" y="5664820"/>
            <a:ext cx="1674307" cy="400110"/>
          </a:xfrm>
          <a:prstGeom prst="rect">
            <a:avLst/>
          </a:prstGeom>
        </p:spPr>
        <p:txBody>
          <a:bodyPr wrap="square">
            <a:spAutoFit/>
          </a:bodyPr>
          <a:lstStyle/>
          <a:p>
            <a:r>
              <a:rPr lang="hr-HR" sz="2000" i="1" dirty="0" err="1">
                <a:latin typeface="Times New Roman" panose="02020603050405020304" pitchFamily="18" charset="0"/>
                <a:cs typeface="Times New Roman" panose="02020603050405020304" pitchFamily="18" charset="0"/>
              </a:rPr>
              <a:t>df</a:t>
            </a:r>
            <a:r>
              <a:rPr lang="hr-HR" sz="2000" i="1" dirty="0">
                <a:latin typeface="Times New Roman" panose="02020603050405020304" pitchFamily="18" charset="0"/>
                <a:cs typeface="Times New Roman" panose="02020603050405020304" pitchFamily="18" charset="0"/>
              </a:rPr>
              <a:t> = </a:t>
            </a:r>
            <a:r>
              <a:rPr lang="hr-HR" sz="2000" dirty="0">
                <a:latin typeface="Times New Roman" panose="02020603050405020304" pitchFamily="18" charset="0"/>
                <a:cs typeface="Times New Roman" panose="02020603050405020304" pitchFamily="18" charset="0"/>
              </a:rPr>
              <a:t>N = 10</a:t>
            </a:r>
          </a:p>
        </p:txBody>
      </p:sp>
      <p:sp>
        <p:nvSpPr>
          <p:cNvPr id="33" name="Right Arrow 32"/>
          <p:cNvSpPr/>
          <p:nvPr/>
        </p:nvSpPr>
        <p:spPr>
          <a:xfrm rot="5400000">
            <a:off x="8155780" y="4197584"/>
            <a:ext cx="521902" cy="6866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grpSp>
        <p:nvGrpSpPr>
          <p:cNvPr id="10" name="Group 9"/>
          <p:cNvGrpSpPr/>
          <p:nvPr/>
        </p:nvGrpSpPr>
        <p:grpSpPr>
          <a:xfrm>
            <a:off x="1112818" y="1734689"/>
            <a:ext cx="1915655" cy="771890"/>
            <a:chOff x="1112818" y="1734689"/>
            <a:chExt cx="1915655" cy="771890"/>
          </a:xfrm>
        </p:grpSpPr>
        <p:graphicFrame>
          <p:nvGraphicFramePr>
            <p:cNvPr id="22" name="Object 2"/>
            <p:cNvGraphicFramePr>
              <a:graphicFrameLocks noChangeAspect="1"/>
            </p:cNvGraphicFramePr>
            <p:nvPr>
              <p:extLst>
                <p:ext uri="{D42A27DB-BD31-4B8C-83A1-F6EECF244321}">
                  <p14:modId xmlns:p14="http://schemas.microsoft.com/office/powerpoint/2010/main" val="4187925655"/>
                </p:ext>
              </p:extLst>
            </p:nvPr>
          </p:nvGraphicFramePr>
          <p:xfrm>
            <a:off x="1112818" y="1734689"/>
            <a:ext cx="1915655" cy="771890"/>
          </p:xfrm>
          <a:graphic>
            <a:graphicData uri="http://schemas.openxmlformats.org/presentationml/2006/ole">
              <mc:AlternateContent xmlns:mc="http://schemas.openxmlformats.org/markup-compatibility/2006">
                <mc:Choice xmlns:v="urn:schemas-microsoft-com:vml" Requires="v">
                  <p:oleObj name="Equation" r:id="rId5" imgW="1130300" imgH="457200" progId="Equation.3">
                    <p:embed/>
                  </p:oleObj>
                </mc:Choice>
                <mc:Fallback>
                  <p:oleObj name="Equation" r:id="rId5" imgW="1130300" imgH="457200" progId="Equation.3">
                    <p:embed/>
                    <p:pic>
                      <p:nvPicPr>
                        <p:cNvPr id="22"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2818" y="1734689"/>
                          <a:ext cx="1915655" cy="771890"/>
                        </a:xfrm>
                        <a:prstGeom prst="rect">
                          <a:avLst/>
                        </a:prstGeom>
                        <a:noFill/>
                        <a:ln>
                          <a:noFill/>
                        </a:ln>
                      </p:spPr>
                    </p:pic>
                  </p:oleObj>
                </mc:Fallback>
              </mc:AlternateContent>
            </a:graphicData>
          </a:graphic>
        </p:graphicFrame>
        <p:sp>
          <p:nvSpPr>
            <p:cNvPr id="34" name="Rectangle 33"/>
            <p:cNvSpPr/>
            <p:nvPr/>
          </p:nvSpPr>
          <p:spPr>
            <a:xfrm>
              <a:off x="1112818" y="1877418"/>
              <a:ext cx="307274" cy="430887"/>
            </a:xfrm>
            <a:prstGeom prst="rect">
              <a:avLst/>
            </a:prstGeom>
            <a:solidFill>
              <a:schemeClr val="bg1"/>
            </a:solidFill>
          </p:spPr>
          <p:txBody>
            <a:bodyPr wrap="square">
              <a:spAutoFit/>
            </a:bodyPr>
            <a:lstStyle/>
            <a:p>
              <a:r>
                <a:rPr lang="el-GR" sz="2200" dirty="0">
                  <a:latin typeface="Times New Roman" panose="02020603050405020304" pitchFamily="18" charset="0"/>
                  <a:cs typeface="Times New Roman" panose="02020603050405020304" pitchFamily="18" charset="0"/>
                </a:rPr>
                <a:t>ρ</a:t>
              </a:r>
              <a:endParaRPr lang="hr-HR" sz="2200" dirty="0">
                <a:latin typeface="Times New Roman" panose="02020603050405020304" pitchFamily="18" charset="0"/>
                <a:cs typeface="Times New Roman" panose="02020603050405020304" pitchFamily="18" charset="0"/>
              </a:endParaRPr>
            </a:p>
          </p:txBody>
        </p:sp>
      </p:grpSp>
      <p:grpSp>
        <p:nvGrpSpPr>
          <p:cNvPr id="12" name="Group 11"/>
          <p:cNvGrpSpPr/>
          <p:nvPr/>
        </p:nvGrpSpPr>
        <p:grpSpPr>
          <a:xfrm>
            <a:off x="7246797" y="3493623"/>
            <a:ext cx="2615700" cy="664914"/>
            <a:chOff x="7246797" y="3493623"/>
            <a:chExt cx="2615700" cy="664914"/>
          </a:xfrm>
        </p:grpSpPr>
        <p:grpSp>
          <p:nvGrpSpPr>
            <p:cNvPr id="7" name="Group 6"/>
            <p:cNvGrpSpPr/>
            <p:nvPr/>
          </p:nvGrpSpPr>
          <p:grpSpPr>
            <a:xfrm>
              <a:off x="7271870" y="3493623"/>
              <a:ext cx="2590627" cy="664914"/>
              <a:chOff x="7271870" y="3493623"/>
              <a:chExt cx="2590627" cy="664914"/>
            </a:xfrm>
          </p:grpSpPr>
          <p:graphicFrame>
            <p:nvGraphicFramePr>
              <p:cNvPr id="26" name="Object 4"/>
              <p:cNvGraphicFramePr>
                <a:graphicFrameLocks noChangeAspect="1"/>
              </p:cNvGraphicFramePr>
              <p:nvPr>
                <p:extLst>
                  <p:ext uri="{D42A27DB-BD31-4B8C-83A1-F6EECF244321}">
                    <p14:modId xmlns:p14="http://schemas.microsoft.com/office/powerpoint/2010/main" val="3964922975"/>
                  </p:ext>
                </p:extLst>
              </p:nvPr>
            </p:nvGraphicFramePr>
            <p:xfrm>
              <a:off x="7271870" y="3570873"/>
              <a:ext cx="2338311" cy="587664"/>
            </p:xfrm>
            <a:graphic>
              <a:graphicData uri="http://schemas.openxmlformats.org/presentationml/2006/ole">
                <mc:AlternateContent xmlns:mc="http://schemas.openxmlformats.org/markup-compatibility/2006">
                  <mc:Choice xmlns:v="urn:schemas-microsoft-com:vml" Requires="v">
                    <p:oleObj name="Equation" r:id="rId7" imgW="1663700" imgH="419100" progId="Equation.3">
                      <p:embed/>
                    </p:oleObj>
                  </mc:Choice>
                  <mc:Fallback>
                    <p:oleObj name="Equation" r:id="rId7" imgW="1663700" imgH="419100" progId="Equation.3">
                      <p:embed/>
                      <p:pic>
                        <p:nvPicPr>
                          <p:cNvPr id="26"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271870" y="3570873"/>
                            <a:ext cx="2338311" cy="587664"/>
                          </a:xfrm>
                          <a:prstGeom prst="rect">
                            <a:avLst/>
                          </a:prstGeom>
                          <a:noFill/>
                          <a:ln>
                            <a:noFill/>
                          </a:ln>
                        </p:spPr>
                      </p:pic>
                    </p:oleObj>
                  </mc:Fallback>
                </mc:AlternateContent>
              </a:graphicData>
            </a:graphic>
          </p:graphicFrame>
          <p:sp>
            <p:nvSpPr>
              <p:cNvPr id="27" name="Rectangle 26"/>
              <p:cNvSpPr/>
              <p:nvPr/>
            </p:nvSpPr>
            <p:spPr>
              <a:xfrm>
                <a:off x="7998192" y="3493623"/>
                <a:ext cx="837078" cy="338554"/>
              </a:xfrm>
              <a:prstGeom prst="rect">
                <a:avLst/>
              </a:prstGeom>
              <a:solidFill>
                <a:schemeClr val="bg1"/>
              </a:solidFill>
            </p:spPr>
            <p:txBody>
              <a:bodyPr wrap="square">
                <a:spAutoFit/>
              </a:bodyPr>
              <a:lstStyle/>
              <a:p>
                <a:r>
                  <a:rPr lang="hr-HR" sz="1600" dirty="0">
                    <a:latin typeface="Times New Roman" panose="02020603050405020304" pitchFamily="18" charset="0"/>
                    <a:cs typeface="Times New Roman" panose="02020603050405020304" pitchFamily="18" charset="0"/>
                  </a:rPr>
                  <a:t>6 · 313</a:t>
                </a:r>
              </a:p>
            </p:txBody>
          </p:sp>
          <p:sp>
            <p:nvSpPr>
              <p:cNvPr id="28" name="Rectangle 27"/>
              <p:cNvSpPr/>
              <p:nvPr/>
            </p:nvSpPr>
            <p:spPr>
              <a:xfrm>
                <a:off x="9025419" y="3670300"/>
                <a:ext cx="837078" cy="338554"/>
              </a:xfrm>
              <a:prstGeom prst="rect">
                <a:avLst/>
              </a:prstGeom>
              <a:solidFill>
                <a:schemeClr val="bg1"/>
              </a:solidFill>
            </p:spPr>
            <p:txBody>
              <a:bodyPr wrap="square">
                <a:spAutoFit/>
              </a:bodyPr>
              <a:lstStyle/>
              <a:p>
                <a:r>
                  <a:rPr lang="hr-HR" sz="1600" dirty="0">
                    <a:latin typeface="Times New Roman" panose="02020603050405020304" pitchFamily="18" charset="0"/>
                    <a:cs typeface="Times New Roman" panose="02020603050405020304" pitchFamily="18" charset="0"/>
                  </a:rPr>
                  <a:t>− 0.896</a:t>
                </a:r>
              </a:p>
            </p:txBody>
          </p:sp>
        </p:grpSp>
        <p:sp>
          <p:nvSpPr>
            <p:cNvPr id="35" name="Rectangle 34"/>
            <p:cNvSpPr/>
            <p:nvPr/>
          </p:nvSpPr>
          <p:spPr>
            <a:xfrm>
              <a:off x="7246797" y="3662900"/>
              <a:ext cx="296883" cy="338554"/>
            </a:xfrm>
            <a:prstGeom prst="rect">
              <a:avLst/>
            </a:prstGeom>
            <a:solidFill>
              <a:schemeClr val="bg1"/>
            </a:solidFill>
          </p:spPr>
          <p:txBody>
            <a:bodyPr wrap="square">
              <a:spAutoFit/>
            </a:bodyPr>
            <a:lstStyle/>
            <a:p>
              <a:r>
                <a:rPr lang="el-GR" sz="1600" dirty="0">
                  <a:latin typeface="Times New Roman" panose="02020603050405020304" pitchFamily="18" charset="0"/>
                  <a:cs typeface="Times New Roman" panose="02020603050405020304" pitchFamily="18" charset="0"/>
                </a:rPr>
                <a:t>ρ</a:t>
              </a:r>
              <a:endParaRPr lang="hr-HR" sz="1600" dirty="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39642569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Group 134"/>
          <p:cNvGraphicFramePr>
            <a:graphicFrameLocks noGrp="1"/>
          </p:cNvGraphicFramePr>
          <p:nvPr>
            <p:extLst>
              <p:ext uri="{D42A27DB-BD31-4B8C-83A1-F6EECF244321}">
                <p14:modId xmlns:p14="http://schemas.microsoft.com/office/powerpoint/2010/main" val="2634529285"/>
              </p:ext>
            </p:extLst>
          </p:nvPr>
        </p:nvGraphicFramePr>
        <p:xfrm>
          <a:off x="1263236" y="3938302"/>
          <a:ext cx="5496792" cy="914400"/>
        </p:xfrm>
        <a:graphic>
          <a:graphicData uri="http://schemas.openxmlformats.org/drawingml/2006/table">
            <a:tbl>
              <a:tblPr/>
              <a:tblGrid>
                <a:gridCol w="858874">
                  <a:extLst>
                    <a:ext uri="{9D8B030D-6E8A-4147-A177-3AD203B41FA5}">
                      <a16:colId xmlns:a16="http://schemas.microsoft.com/office/drawing/2014/main" val="20000"/>
                    </a:ext>
                  </a:extLst>
                </a:gridCol>
                <a:gridCol w="1582990">
                  <a:extLst>
                    <a:ext uri="{9D8B030D-6E8A-4147-A177-3AD203B41FA5}">
                      <a16:colId xmlns:a16="http://schemas.microsoft.com/office/drawing/2014/main" val="20001"/>
                    </a:ext>
                  </a:extLst>
                </a:gridCol>
                <a:gridCol w="1680730">
                  <a:extLst>
                    <a:ext uri="{9D8B030D-6E8A-4147-A177-3AD203B41FA5}">
                      <a16:colId xmlns:a16="http://schemas.microsoft.com/office/drawing/2014/main" val="20002"/>
                    </a:ext>
                  </a:extLst>
                </a:gridCol>
                <a:gridCol w="1374198">
                  <a:extLst>
                    <a:ext uri="{9D8B030D-6E8A-4147-A177-3AD203B41FA5}">
                      <a16:colId xmlns:a16="http://schemas.microsoft.com/office/drawing/2014/main" val="20003"/>
                    </a:ext>
                  </a:extLst>
                </a:gridCol>
              </a:tblGrid>
              <a:tr h="0">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noProof="0" dirty="0" err="1">
                          <a:ln>
                            <a:noFill/>
                          </a:ln>
                          <a:solidFill>
                            <a:srgbClr val="FFFFFF"/>
                          </a:solidFill>
                          <a:effectLst/>
                          <a:latin typeface="Calibri" pitchFamily="34" charset="0"/>
                          <a:cs typeface="Arial" charset="0"/>
                        </a:rPr>
                        <a:t>df</a:t>
                      </a:r>
                      <a:endParaRPr kumimoji="0" lang="en-US" sz="1400" b="1" i="0" u="none" strike="noStrike" cap="none" normalizeH="0" baseline="0" noProof="0" dirty="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grid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noProof="0" dirty="0">
                          <a:ln>
                            <a:noFill/>
                          </a:ln>
                          <a:solidFill>
                            <a:srgbClr val="FFFFFF"/>
                          </a:solidFill>
                          <a:effectLst/>
                          <a:latin typeface="Calibri" pitchFamily="34" charset="0"/>
                          <a:cs typeface="Arial" charset="0"/>
                        </a:rPr>
                        <a:t>Level of significance for a Spearman’s Rho correlation test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hr-HR"/>
                    </a:p>
                  </a:txBody>
                  <a:tcPr/>
                </a:tc>
                <a:tc hMerge="1">
                  <a:txBody>
                    <a:bodyPr/>
                    <a:lstStyle/>
                    <a:p>
                      <a:endParaRPr lang="hr-HR"/>
                    </a:p>
                  </a:txBody>
                  <a:tcPr/>
                </a:tc>
                <a:extLst>
                  <a:ext uri="{0D108BD9-81ED-4DB2-BD59-A6C34878D82A}">
                    <a16:rowId xmlns:a16="http://schemas.microsoft.com/office/drawing/2014/main" val="10000"/>
                  </a:ext>
                </a:extLst>
              </a:tr>
              <a:tr h="0">
                <a:tc vMerge="1">
                  <a:txBody>
                    <a:bodyPr/>
                    <a:lstStyle/>
                    <a:p>
                      <a:endParaRPr lang="hr-HR"/>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0.10</a:t>
                      </a:r>
                    </a:p>
                  </a:txBody>
                  <a:tcPr horzOverflow="overflow">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dirty="0">
                          <a:ln>
                            <a:noFill/>
                          </a:ln>
                          <a:solidFill>
                            <a:srgbClr val="000000"/>
                          </a:solidFill>
                          <a:effectLst/>
                          <a:latin typeface="Calibri" pitchFamily="34" charset="0"/>
                          <a:cs typeface="Arial" charset="0"/>
                        </a:rPr>
                        <a:t>0.05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0.01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dirty="0">
                          <a:ln>
                            <a:noFill/>
                          </a:ln>
                          <a:solidFill>
                            <a:srgbClr val="000000"/>
                          </a:solidFill>
                          <a:effectLst/>
                          <a:latin typeface="Calibri" pitchFamily="34" charset="0"/>
                          <a:cs typeface="Arial" charset="0"/>
                        </a:rPr>
                        <a:t>0.564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a:ln>
                            <a:noFill/>
                          </a:ln>
                          <a:solidFill>
                            <a:srgbClr val="000000"/>
                          </a:solidFill>
                          <a:effectLst/>
                          <a:latin typeface="Calibri" pitchFamily="34" charset="0"/>
                          <a:cs typeface="Arial" charset="0"/>
                        </a:rPr>
                        <a:t>0.648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1400" b="0" i="0" u="none" strike="noStrike" cap="none" normalizeH="0" baseline="0" dirty="0">
                          <a:ln>
                            <a:noFill/>
                          </a:ln>
                          <a:solidFill>
                            <a:srgbClr val="000000"/>
                          </a:solidFill>
                          <a:effectLst/>
                          <a:latin typeface="Calibri" pitchFamily="34" charset="0"/>
                          <a:cs typeface="Arial" charset="0"/>
                        </a:rPr>
                        <a:t>0.745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bl>
          </a:graphicData>
        </a:graphic>
      </p:graphicFrame>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844013" cy="646016"/>
          </a:xfrm>
        </p:spPr>
        <p:txBody>
          <a:bodyPr anchor="t" anchorCtr="0">
            <a:noAutofit/>
          </a:bodyPr>
          <a:lstStyle/>
          <a:p>
            <a:pPr algn="l"/>
            <a:r>
              <a:rPr lang="en-US" sz="4000" dirty="0"/>
              <a:t>Spearman's Rho Correlation</a:t>
            </a:r>
            <a:r>
              <a:rPr lang="hr-HR" sz="4000" dirty="0"/>
              <a:t> (</a:t>
            </a:r>
            <a:r>
              <a:rPr lang="en-US" sz="4000" dirty="0"/>
              <a:t>by</a:t>
            </a:r>
            <a:r>
              <a:rPr lang="hr-HR" sz="4000" dirty="0"/>
              <a:t> </a:t>
            </a:r>
            <a:r>
              <a:rPr lang="en-US" sz="4000" dirty="0"/>
              <a:t>hand</a:t>
            </a:r>
            <a:r>
              <a:rPr lang="hr-HR" sz="4000" dirty="0"/>
              <a:t>)</a:t>
            </a:r>
            <a:r>
              <a:rPr lang="en-US" sz="4000" dirty="0"/>
              <a:t> </a:t>
            </a:r>
            <a:endParaRPr lang="en-US" sz="3800" dirty="0"/>
          </a:p>
        </p:txBody>
      </p:sp>
      <p:sp>
        <p:nvSpPr>
          <p:cNvPr id="5" name="Rectangle 4"/>
          <p:cNvSpPr/>
          <p:nvPr/>
        </p:nvSpPr>
        <p:spPr>
          <a:xfrm>
            <a:off x="727271" y="5421214"/>
            <a:ext cx="2891433" cy="1200329"/>
          </a:xfrm>
          <a:prstGeom prst="rect">
            <a:avLst/>
          </a:prstGeom>
        </p:spPr>
        <p:txBody>
          <a:bodyPr wrap="none">
            <a:spAutoFit/>
          </a:bodyPr>
          <a:lstStyle/>
          <a:p>
            <a:r>
              <a:rPr lang="en-US" sz="2400" b="1" dirty="0">
                <a:solidFill>
                  <a:srgbClr val="FF0000"/>
                </a:solidFill>
              </a:rPr>
              <a:t>abs(</a:t>
            </a:r>
            <a:r>
              <a:rPr lang="el-GR" sz="2400" b="1" dirty="0">
                <a:solidFill>
                  <a:srgbClr val="FF0000"/>
                </a:solidFill>
              </a:rPr>
              <a:t>ρ</a:t>
            </a:r>
            <a:r>
              <a:rPr lang="en-US" sz="2400" b="1" baseline="-25000" dirty="0">
                <a:solidFill>
                  <a:srgbClr val="FF0000"/>
                </a:solidFill>
              </a:rPr>
              <a:t>obtained</a:t>
            </a:r>
            <a:r>
              <a:rPr lang="hr-HR" sz="2400" b="1" dirty="0">
                <a:solidFill>
                  <a:srgbClr val="FF0000"/>
                </a:solidFill>
              </a:rPr>
              <a:t>) </a:t>
            </a:r>
            <a:r>
              <a:rPr lang="en-US" sz="2400" b="1" dirty="0">
                <a:solidFill>
                  <a:srgbClr val="FF0000"/>
                </a:solidFill>
              </a:rPr>
              <a:t>= </a:t>
            </a:r>
            <a:r>
              <a:rPr lang="hr-HR" sz="2400" b="1" dirty="0">
                <a:solidFill>
                  <a:srgbClr val="FF0000"/>
                </a:solidFill>
              </a:rPr>
              <a:t>0</a:t>
            </a:r>
            <a:r>
              <a:rPr lang="en-US" sz="2400" b="1" dirty="0">
                <a:solidFill>
                  <a:srgbClr val="FF0000"/>
                </a:solidFill>
              </a:rPr>
              <a:t>.</a:t>
            </a:r>
            <a:r>
              <a:rPr lang="hr-HR" sz="2400" b="1" dirty="0">
                <a:solidFill>
                  <a:srgbClr val="FF0000"/>
                </a:solidFill>
              </a:rPr>
              <a:t>896</a:t>
            </a:r>
            <a:endParaRPr lang="hr-HR" sz="2400" dirty="0"/>
          </a:p>
          <a:p>
            <a:r>
              <a:rPr lang="el-GR" sz="2400" b="1" dirty="0">
                <a:solidFill>
                  <a:srgbClr val="FF0000"/>
                </a:solidFill>
              </a:rPr>
              <a:t>ρ</a:t>
            </a:r>
            <a:r>
              <a:rPr lang="hr-HR" sz="2400" b="1" baseline="-25000" dirty="0">
                <a:solidFill>
                  <a:srgbClr val="FF0000"/>
                </a:solidFill>
              </a:rPr>
              <a:t>c</a:t>
            </a:r>
            <a:r>
              <a:rPr lang="en-US" sz="2400" b="1" baseline="-25000" dirty="0" err="1">
                <a:solidFill>
                  <a:srgbClr val="FF0000"/>
                </a:solidFill>
              </a:rPr>
              <a:t>ritical</a:t>
            </a:r>
            <a:r>
              <a:rPr lang="en-US" sz="2400" b="1" dirty="0">
                <a:solidFill>
                  <a:srgbClr val="FF0000"/>
                </a:solidFill>
              </a:rPr>
              <a:t> = </a:t>
            </a:r>
            <a:r>
              <a:rPr lang="hr-HR" sz="2400" b="1" dirty="0">
                <a:solidFill>
                  <a:srgbClr val="FF0000"/>
                </a:solidFill>
              </a:rPr>
              <a:t>0.745</a:t>
            </a:r>
          </a:p>
          <a:p>
            <a:r>
              <a:rPr lang="hr-HR" sz="2400" b="1" dirty="0" err="1">
                <a:solidFill>
                  <a:srgbClr val="FF0000"/>
                </a:solidFill>
              </a:rPr>
              <a:t>abs</a:t>
            </a:r>
            <a:r>
              <a:rPr lang="hr-HR" sz="2400" b="1" dirty="0">
                <a:solidFill>
                  <a:srgbClr val="FF0000"/>
                </a:solidFill>
              </a:rPr>
              <a:t>(</a:t>
            </a:r>
            <a:r>
              <a:rPr lang="el-GR" sz="2400" b="1" dirty="0">
                <a:solidFill>
                  <a:srgbClr val="FF0000"/>
                </a:solidFill>
              </a:rPr>
              <a:t>ρ</a:t>
            </a:r>
            <a:r>
              <a:rPr lang="en-US" sz="2400" b="1" baseline="-25000" dirty="0">
                <a:solidFill>
                  <a:srgbClr val="FF0000"/>
                </a:solidFill>
              </a:rPr>
              <a:t>obtained</a:t>
            </a:r>
            <a:r>
              <a:rPr lang="hr-HR" sz="2400" b="1" dirty="0">
                <a:solidFill>
                  <a:srgbClr val="FF0000"/>
                </a:solidFill>
              </a:rPr>
              <a:t>)</a:t>
            </a:r>
            <a:r>
              <a:rPr lang="en-US" sz="2400" b="1" baseline="-25000" dirty="0">
                <a:solidFill>
                  <a:srgbClr val="FF0000"/>
                </a:solidFill>
              </a:rPr>
              <a:t> </a:t>
            </a:r>
            <a:r>
              <a:rPr lang="hr-HR" sz="2400" b="1" baseline="-25000" dirty="0">
                <a:solidFill>
                  <a:srgbClr val="FF0000"/>
                </a:solidFill>
              </a:rPr>
              <a:t> </a:t>
            </a:r>
            <a:r>
              <a:rPr lang="hr-HR" sz="2400" b="1" dirty="0">
                <a:solidFill>
                  <a:srgbClr val="FF0000"/>
                </a:solidFill>
              </a:rPr>
              <a:t>&gt;</a:t>
            </a:r>
            <a:r>
              <a:rPr lang="en-US" sz="2400" b="1" dirty="0">
                <a:solidFill>
                  <a:srgbClr val="FF0000"/>
                </a:solidFill>
              </a:rPr>
              <a:t> </a:t>
            </a:r>
            <a:r>
              <a:rPr lang="el-GR" sz="2400" b="1" dirty="0">
                <a:solidFill>
                  <a:srgbClr val="FF0000"/>
                </a:solidFill>
              </a:rPr>
              <a:t>ρ</a:t>
            </a:r>
            <a:r>
              <a:rPr lang="hr-HR" sz="2400" b="1" baseline="-25000" dirty="0">
                <a:solidFill>
                  <a:srgbClr val="FF0000"/>
                </a:solidFill>
              </a:rPr>
              <a:t>c</a:t>
            </a:r>
            <a:r>
              <a:rPr lang="en-US" sz="2400" b="1" baseline="-25000" dirty="0" err="1">
                <a:solidFill>
                  <a:srgbClr val="FF0000"/>
                </a:solidFill>
              </a:rPr>
              <a:t>ritical</a:t>
            </a:r>
            <a:r>
              <a:rPr lang="en-US" sz="2400" b="1" dirty="0">
                <a:solidFill>
                  <a:srgbClr val="FF0000"/>
                </a:solidFill>
              </a:rPr>
              <a:t> </a:t>
            </a:r>
            <a:endParaRPr lang="hr-HR" sz="2400" dirty="0"/>
          </a:p>
        </p:txBody>
      </p:sp>
      <p:sp>
        <p:nvSpPr>
          <p:cNvPr id="17" name="TextBox 16"/>
          <p:cNvSpPr txBox="1"/>
          <p:nvPr/>
        </p:nvSpPr>
        <p:spPr>
          <a:xfrm>
            <a:off x="386921" y="1039264"/>
            <a:ext cx="8534607" cy="2862322"/>
          </a:xfrm>
          <a:prstGeom prst="rect">
            <a:avLst/>
          </a:prstGeom>
          <a:noFill/>
        </p:spPr>
        <p:txBody>
          <a:bodyPr wrap="square" rtlCol="0">
            <a:spAutoFit/>
          </a:bodyPr>
          <a:lstStyle/>
          <a:p>
            <a:pPr marL="457200" indent="-457200">
              <a:buFont typeface="Arial" panose="020B0604020202020204" pitchFamily="34" charset="0"/>
              <a:buChar char="•"/>
            </a:pPr>
            <a:r>
              <a:rPr lang="en-US" sz="3000" dirty="0"/>
              <a:t>Consulting statistical tables for critical Spearman’s </a:t>
            </a:r>
            <a:br>
              <a:rPr lang="en-US" sz="3000" dirty="0"/>
            </a:br>
            <a:r>
              <a:rPr lang="en-US" sz="3000" dirty="0"/>
              <a:t>Rho</a:t>
            </a:r>
            <a:r>
              <a:rPr lang="hr-HR" sz="3000" dirty="0"/>
              <a:t> </a:t>
            </a:r>
            <a:r>
              <a:rPr lang="en-US" sz="3000" dirty="0"/>
              <a:t>values ​​(statistical manuals, web)</a:t>
            </a:r>
          </a:p>
          <a:p>
            <a:pPr marL="914400" lvl="1" indent="-457200">
              <a:buFont typeface="Calibri" panose="020F0502020204030204" pitchFamily="34" charset="0"/>
              <a:buChar char="−"/>
            </a:pPr>
            <a:endParaRPr lang="en-US" sz="2400" dirty="0"/>
          </a:p>
          <a:p>
            <a:pPr marL="914400" lvl="1" indent="-457200">
              <a:buFont typeface="Calibri" panose="020F0502020204030204" pitchFamily="34" charset="0"/>
              <a:buChar char="−"/>
            </a:pPr>
            <a:r>
              <a:rPr lang="en-US" sz="2400" dirty="0"/>
              <a:t>If the absolute</a:t>
            </a:r>
            <a:r>
              <a:rPr lang="hr-HR" sz="2400" dirty="0"/>
              <a:t> </a:t>
            </a:r>
            <a:r>
              <a:rPr lang="en-US" sz="2400" dirty="0"/>
              <a:t>value of the obtained</a:t>
            </a:r>
            <a:r>
              <a:rPr lang="hr-HR" sz="2400" dirty="0"/>
              <a:t> </a:t>
            </a:r>
            <a:r>
              <a:rPr lang="el-GR" sz="2400" dirty="0"/>
              <a:t>ρ</a:t>
            </a:r>
            <a:r>
              <a:rPr lang="en-US" sz="2400" dirty="0"/>
              <a:t>-coefficient is greater than the critical value (for the given </a:t>
            </a:r>
            <a:r>
              <a:rPr lang="en-US" sz="2400" i="1" dirty="0" err="1"/>
              <a:t>df</a:t>
            </a:r>
            <a:r>
              <a:rPr lang="en-US" sz="2400" i="1" dirty="0"/>
              <a:t> </a:t>
            </a:r>
            <a:r>
              <a:rPr lang="en-US" sz="2400" dirty="0"/>
              <a:t>and </a:t>
            </a:r>
            <a:r>
              <a:rPr lang="en-US" sz="2400" i="1" dirty="0"/>
              <a:t>p</a:t>
            </a:r>
            <a:r>
              <a:rPr lang="en-US" sz="2400" dirty="0"/>
              <a:t>=0.05), a significant correlation was found. If it is smaller, there is no significant correlation.</a:t>
            </a:r>
          </a:p>
        </p:txBody>
      </p:sp>
      <p:sp>
        <p:nvSpPr>
          <p:cNvPr id="20" name="Freeform 19"/>
          <p:cNvSpPr/>
          <p:nvPr/>
        </p:nvSpPr>
        <p:spPr>
          <a:xfrm>
            <a:off x="138977" y="1738912"/>
            <a:ext cx="953731" cy="2523744"/>
          </a:xfrm>
          <a:custGeom>
            <a:avLst/>
            <a:gdLst>
              <a:gd name="connsiteX0" fmla="*/ 633691 w 953731"/>
              <a:gd name="connsiteY0" fmla="*/ 0 h 2523744"/>
              <a:gd name="connsiteX1" fmla="*/ 2755 w 953731"/>
              <a:gd name="connsiteY1" fmla="*/ 621792 h 2523744"/>
              <a:gd name="connsiteX2" fmla="*/ 853147 w 953731"/>
              <a:gd name="connsiteY2" fmla="*/ 1371600 h 2523744"/>
              <a:gd name="connsiteX3" fmla="*/ 441667 w 953731"/>
              <a:gd name="connsiteY3" fmla="*/ 1856232 h 2523744"/>
              <a:gd name="connsiteX4" fmla="*/ 953731 w 953731"/>
              <a:gd name="connsiteY4" fmla="*/ 2523744 h 2523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3731" h="2523744">
                <a:moveTo>
                  <a:pt x="633691" y="0"/>
                </a:moveTo>
                <a:cubicBezTo>
                  <a:pt x="299935" y="196596"/>
                  <a:pt x="-33821" y="393192"/>
                  <a:pt x="2755" y="621792"/>
                </a:cubicBezTo>
                <a:cubicBezTo>
                  <a:pt x="39331" y="850392"/>
                  <a:pt x="779995" y="1165860"/>
                  <a:pt x="853147" y="1371600"/>
                </a:cubicBezTo>
                <a:cubicBezTo>
                  <a:pt x="926299" y="1577340"/>
                  <a:pt x="424903" y="1664208"/>
                  <a:pt x="441667" y="1856232"/>
                </a:cubicBezTo>
                <a:cubicBezTo>
                  <a:pt x="458431" y="2048256"/>
                  <a:pt x="706081" y="2286000"/>
                  <a:pt x="953731" y="2523744"/>
                </a:cubicBezTo>
              </a:path>
            </a:pathLst>
          </a:custGeom>
          <a:noFill/>
          <a:ln w="28575">
            <a:headEnd type="ova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21" name="Oval 20"/>
          <p:cNvSpPr/>
          <p:nvPr/>
        </p:nvSpPr>
        <p:spPr>
          <a:xfrm>
            <a:off x="3522519" y="4530434"/>
            <a:ext cx="1070263" cy="405246"/>
          </a:xfrm>
          <a:prstGeom prst="ellipse">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hr-HR"/>
          </a:p>
        </p:txBody>
      </p:sp>
      <p:sp>
        <p:nvSpPr>
          <p:cNvPr id="22" name="Right Arrow 21"/>
          <p:cNvSpPr/>
          <p:nvPr/>
        </p:nvSpPr>
        <p:spPr>
          <a:xfrm>
            <a:off x="3505869" y="5669648"/>
            <a:ext cx="599282" cy="6866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23" name="Rectangle 22"/>
          <p:cNvSpPr/>
          <p:nvPr/>
        </p:nvSpPr>
        <p:spPr>
          <a:xfrm>
            <a:off x="4284090" y="5421214"/>
            <a:ext cx="7603181" cy="1323439"/>
          </a:xfrm>
          <a:prstGeom prst="rect">
            <a:avLst/>
          </a:prstGeom>
          <a:ln w="19050">
            <a:solidFill>
              <a:schemeClr val="tx1"/>
            </a:solidFill>
          </a:ln>
        </p:spPr>
        <p:txBody>
          <a:bodyPr wrap="square">
            <a:spAutoFit/>
          </a:bodyPr>
          <a:lstStyle/>
          <a:p>
            <a:r>
              <a:rPr lang="en-US" sz="2000" dirty="0"/>
              <a:t>There was a strong, negative correlation found, which was </a:t>
            </a:r>
            <a:r>
              <a:rPr lang="en-US" sz="2000" b="1" dirty="0">
                <a:solidFill>
                  <a:srgbClr val="FF0000"/>
                </a:solidFill>
              </a:rPr>
              <a:t>statistically highly significant</a:t>
            </a:r>
            <a:r>
              <a:rPr lang="en-US" sz="2000" dirty="0"/>
              <a:t> (</a:t>
            </a:r>
            <a:r>
              <a:rPr lang="en-US" sz="2000" b="1" dirty="0">
                <a:solidFill>
                  <a:srgbClr val="FF0000"/>
                </a:solidFill>
              </a:rPr>
              <a:t>ρ = -0.896, N = 10, p &lt; .01</a:t>
            </a:r>
            <a:r>
              <a:rPr lang="en-US" sz="2000" dirty="0"/>
              <a:t>). As the age of users increases, the affinity towards using mobile phones in public places decreases.</a:t>
            </a:r>
          </a:p>
        </p:txBody>
      </p:sp>
      <p:sp>
        <p:nvSpPr>
          <p:cNvPr id="16" name="Oval 15"/>
          <p:cNvSpPr/>
          <p:nvPr/>
        </p:nvSpPr>
        <p:spPr>
          <a:xfrm>
            <a:off x="5113733" y="4530434"/>
            <a:ext cx="1070263" cy="40524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hr-HR"/>
          </a:p>
        </p:txBody>
      </p:sp>
      <p:sp>
        <p:nvSpPr>
          <p:cNvPr id="18" name="TextBox 19"/>
          <p:cNvSpPr txBox="1">
            <a:spLocks noChangeArrowheads="1"/>
          </p:cNvSpPr>
          <p:nvPr/>
        </p:nvSpPr>
        <p:spPr bwMode="auto">
          <a:xfrm>
            <a:off x="3470043" y="4897232"/>
            <a:ext cx="10953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sr-Latn-RS" sz="1600" i="1" dirty="0">
                <a:solidFill>
                  <a:srgbClr val="0070C0"/>
                </a:solidFill>
                <a:latin typeface="Arial" panose="020B0604020202020204" pitchFamily="34" charset="0"/>
              </a:rPr>
              <a:t>significant</a:t>
            </a:r>
          </a:p>
        </p:txBody>
      </p:sp>
      <p:sp>
        <p:nvSpPr>
          <p:cNvPr id="19" name="TextBox 20"/>
          <p:cNvSpPr txBox="1">
            <a:spLocks noChangeArrowheads="1"/>
          </p:cNvSpPr>
          <p:nvPr/>
        </p:nvSpPr>
        <p:spPr bwMode="auto">
          <a:xfrm>
            <a:off x="4883727" y="4897231"/>
            <a:ext cx="17208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sr-Latn-RS" sz="1600" i="1" dirty="0">
                <a:solidFill>
                  <a:srgbClr val="FF0000"/>
                </a:solidFill>
                <a:latin typeface="Arial" panose="020B0604020202020204" pitchFamily="34" charset="0"/>
              </a:rPr>
              <a:t>highly</a:t>
            </a:r>
            <a:r>
              <a:rPr lang="hr-HR" altLang="sr-Latn-RS" sz="1600" i="1" dirty="0">
                <a:solidFill>
                  <a:srgbClr val="FF0000"/>
                </a:solidFill>
                <a:latin typeface="Arial" panose="020B0604020202020204" pitchFamily="34" charset="0"/>
              </a:rPr>
              <a:t> </a:t>
            </a:r>
            <a:r>
              <a:rPr lang="en-US" altLang="sr-Latn-RS" sz="1600" i="1" dirty="0">
                <a:solidFill>
                  <a:srgbClr val="FF0000"/>
                </a:solidFill>
                <a:latin typeface="Arial" panose="020B0604020202020204" pitchFamily="34" charset="0"/>
              </a:rPr>
              <a:t>significant</a:t>
            </a:r>
          </a:p>
        </p:txBody>
      </p:sp>
      <p:graphicFrame>
        <p:nvGraphicFramePr>
          <p:cNvPr id="25" name="Table 24"/>
          <p:cNvGraphicFramePr>
            <a:graphicFrameLocks noGrp="1"/>
          </p:cNvGraphicFramePr>
          <p:nvPr>
            <p:extLst>
              <p:ext uri="{D42A27DB-BD31-4B8C-83A1-F6EECF244321}">
                <p14:modId xmlns:p14="http://schemas.microsoft.com/office/powerpoint/2010/main" val="1786265790"/>
              </p:ext>
            </p:extLst>
          </p:nvPr>
        </p:nvGraphicFramePr>
        <p:xfrm>
          <a:off x="9881821" y="1118834"/>
          <a:ext cx="2005450" cy="3614222"/>
        </p:xfrm>
        <a:graphic>
          <a:graphicData uri="http://schemas.openxmlformats.org/drawingml/2006/table">
            <a:tbl>
              <a:tblPr firstRow="1" bandRow="1">
                <a:tableStyleId>{5C22544A-7EE6-4342-B048-85BDC9FD1C3A}</a:tableStyleId>
              </a:tblPr>
              <a:tblGrid>
                <a:gridCol w="792223">
                  <a:extLst>
                    <a:ext uri="{9D8B030D-6E8A-4147-A177-3AD203B41FA5}">
                      <a16:colId xmlns:a16="http://schemas.microsoft.com/office/drawing/2014/main" val="20000"/>
                    </a:ext>
                  </a:extLst>
                </a:gridCol>
                <a:gridCol w="1213227">
                  <a:extLst>
                    <a:ext uri="{9D8B030D-6E8A-4147-A177-3AD203B41FA5}">
                      <a16:colId xmlns:a16="http://schemas.microsoft.com/office/drawing/2014/main" val="20001"/>
                    </a:ext>
                  </a:extLst>
                </a:gridCol>
              </a:tblGrid>
              <a:tr h="552072">
                <a:tc>
                  <a:txBody>
                    <a:bodyPr/>
                    <a:lstStyle/>
                    <a:p>
                      <a:r>
                        <a:rPr lang="en-US" sz="1400" noProof="0" dirty="0"/>
                        <a:t>Age</a:t>
                      </a:r>
                    </a:p>
                  </a:txBody>
                  <a:tcPr marL="91439" marR="91439" marT="45730" marB="45730"/>
                </a:tc>
                <a:tc>
                  <a:txBody>
                    <a:bodyPr/>
                    <a:lstStyle/>
                    <a:p>
                      <a:r>
                        <a:rPr lang="en-US" sz="1400" noProof="0" dirty="0"/>
                        <a:t>Attitude (quest. score)</a:t>
                      </a:r>
                    </a:p>
                  </a:txBody>
                  <a:tcPr marL="91439" marR="91439" marT="45730" marB="45730"/>
                </a:tc>
                <a:extLst>
                  <a:ext uri="{0D108BD9-81ED-4DB2-BD59-A6C34878D82A}">
                    <a16:rowId xmlns:a16="http://schemas.microsoft.com/office/drawing/2014/main" val="10000"/>
                  </a:ext>
                </a:extLst>
              </a:tr>
              <a:tr h="306215">
                <a:tc>
                  <a:txBody>
                    <a:bodyPr/>
                    <a:lstStyle/>
                    <a:p>
                      <a:r>
                        <a:rPr lang="hr-HR" sz="1400" dirty="0"/>
                        <a:t>18</a:t>
                      </a:r>
                    </a:p>
                  </a:txBody>
                  <a:tcPr marL="91439" marR="91439" marT="45730" marB="45730"/>
                </a:tc>
                <a:tc>
                  <a:txBody>
                    <a:bodyPr/>
                    <a:lstStyle/>
                    <a:p>
                      <a:r>
                        <a:rPr lang="hr-HR" sz="1400" dirty="0"/>
                        <a:t>30</a:t>
                      </a:r>
                    </a:p>
                  </a:txBody>
                  <a:tcPr marL="91439" marR="91439" marT="45730" marB="45730"/>
                </a:tc>
                <a:extLst>
                  <a:ext uri="{0D108BD9-81ED-4DB2-BD59-A6C34878D82A}">
                    <a16:rowId xmlns:a16="http://schemas.microsoft.com/office/drawing/2014/main" val="10001"/>
                  </a:ext>
                </a:extLst>
              </a:tr>
              <a:tr h="306215">
                <a:tc>
                  <a:txBody>
                    <a:bodyPr/>
                    <a:lstStyle/>
                    <a:p>
                      <a:r>
                        <a:rPr lang="hr-HR" sz="1400" dirty="0"/>
                        <a:t>20</a:t>
                      </a:r>
                    </a:p>
                  </a:txBody>
                  <a:tcPr marL="91439" marR="91439" marT="45730" marB="45730"/>
                </a:tc>
                <a:tc>
                  <a:txBody>
                    <a:bodyPr/>
                    <a:lstStyle/>
                    <a:p>
                      <a:r>
                        <a:rPr lang="hr-HR" sz="1400" dirty="0"/>
                        <a:t>28</a:t>
                      </a:r>
                    </a:p>
                  </a:txBody>
                  <a:tcPr marL="91439" marR="91439" marT="45730" marB="45730"/>
                </a:tc>
                <a:extLst>
                  <a:ext uri="{0D108BD9-81ED-4DB2-BD59-A6C34878D82A}">
                    <a16:rowId xmlns:a16="http://schemas.microsoft.com/office/drawing/2014/main" val="10002"/>
                  </a:ext>
                </a:extLst>
              </a:tr>
              <a:tr h="306215">
                <a:tc>
                  <a:txBody>
                    <a:bodyPr/>
                    <a:lstStyle/>
                    <a:p>
                      <a:r>
                        <a:rPr lang="hr-HR" sz="1400" dirty="0"/>
                        <a:t>21</a:t>
                      </a:r>
                    </a:p>
                  </a:txBody>
                  <a:tcPr marL="91439" marR="91439" marT="45730" marB="45730"/>
                </a:tc>
                <a:tc>
                  <a:txBody>
                    <a:bodyPr/>
                    <a:lstStyle/>
                    <a:p>
                      <a:r>
                        <a:rPr lang="hr-HR" sz="1400" dirty="0"/>
                        <a:t>32</a:t>
                      </a:r>
                    </a:p>
                  </a:txBody>
                  <a:tcPr marL="91439" marR="91439" marT="45730" marB="45730"/>
                </a:tc>
                <a:extLst>
                  <a:ext uri="{0D108BD9-81ED-4DB2-BD59-A6C34878D82A}">
                    <a16:rowId xmlns:a16="http://schemas.microsoft.com/office/drawing/2014/main" val="10003"/>
                  </a:ext>
                </a:extLst>
              </a:tr>
              <a:tr h="306215">
                <a:tc>
                  <a:txBody>
                    <a:bodyPr/>
                    <a:lstStyle/>
                    <a:p>
                      <a:r>
                        <a:rPr lang="hr-HR" sz="1400" dirty="0"/>
                        <a:t>35</a:t>
                      </a:r>
                    </a:p>
                  </a:txBody>
                  <a:tcPr marL="91439" marR="91439" marT="45730" marB="45730"/>
                </a:tc>
                <a:tc>
                  <a:txBody>
                    <a:bodyPr/>
                    <a:lstStyle/>
                    <a:p>
                      <a:r>
                        <a:rPr lang="hr-HR" sz="1400" dirty="0"/>
                        <a:t>20</a:t>
                      </a:r>
                    </a:p>
                  </a:txBody>
                  <a:tcPr marL="91439" marR="91439" marT="45730" marB="45730"/>
                </a:tc>
                <a:extLst>
                  <a:ext uri="{0D108BD9-81ED-4DB2-BD59-A6C34878D82A}">
                    <a16:rowId xmlns:a16="http://schemas.microsoft.com/office/drawing/2014/main" val="10004"/>
                  </a:ext>
                </a:extLst>
              </a:tr>
              <a:tr h="306215">
                <a:tc>
                  <a:txBody>
                    <a:bodyPr/>
                    <a:lstStyle/>
                    <a:p>
                      <a:r>
                        <a:rPr lang="hr-HR" sz="1400" dirty="0"/>
                        <a:t>35</a:t>
                      </a:r>
                    </a:p>
                  </a:txBody>
                  <a:tcPr marL="91439" marR="91439" marT="45730" marB="45730"/>
                </a:tc>
                <a:tc>
                  <a:txBody>
                    <a:bodyPr/>
                    <a:lstStyle/>
                    <a:p>
                      <a:r>
                        <a:rPr lang="hr-HR" sz="1400" dirty="0"/>
                        <a:t>18</a:t>
                      </a:r>
                    </a:p>
                  </a:txBody>
                  <a:tcPr marL="91439" marR="91439" marT="45730" marB="45730"/>
                </a:tc>
                <a:extLst>
                  <a:ext uri="{0D108BD9-81ED-4DB2-BD59-A6C34878D82A}">
                    <a16:rowId xmlns:a16="http://schemas.microsoft.com/office/drawing/2014/main" val="10005"/>
                  </a:ext>
                </a:extLst>
              </a:tr>
              <a:tr h="306215">
                <a:tc>
                  <a:txBody>
                    <a:bodyPr/>
                    <a:lstStyle/>
                    <a:p>
                      <a:r>
                        <a:rPr lang="hr-HR" sz="1400" dirty="0"/>
                        <a:t>45</a:t>
                      </a:r>
                    </a:p>
                  </a:txBody>
                  <a:tcPr marL="91439" marR="91439" marT="45730" marB="45730"/>
                </a:tc>
                <a:tc>
                  <a:txBody>
                    <a:bodyPr/>
                    <a:lstStyle/>
                    <a:p>
                      <a:r>
                        <a:rPr lang="hr-HR" sz="1400" dirty="0"/>
                        <a:t>23</a:t>
                      </a:r>
                    </a:p>
                  </a:txBody>
                  <a:tcPr marL="91439" marR="91439" marT="45730" marB="45730"/>
                </a:tc>
                <a:extLst>
                  <a:ext uri="{0D108BD9-81ED-4DB2-BD59-A6C34878D82A}">
                    <a16:rowId xmlns:a16="http://schemas.microsoft.com/office/drawing/2014/main" val="10006"/>
                  </a:ext>
                </a:extLst>
              </a:tr>
              <a:tr h="306215">
                <a:tc>
                  <a:txBody>
                    <a:bodyPr/>
                    <a:lstStyle/>
                    <a:p>
                      <a:r>
                        <a:rPr lang="hr-HR" sz="1400" dirty="0"/>
                        <a:t>65</a:t>
                      </a:r>
                    </a:p>
                  </a:txBody>
                  <a:tcPr marL="91439" marR="91439" marT="45730" marB="45730"/>
                </a:tc>
                <a:tc>
                  <a:txBody>
                    <a:bodyPr/>
                    <a:lstStyle/>
                    <a:p>
                      <a:r>
                        <a:rPr lang="hr-HR" sz="1400" dirty="0"/>
                        <a:t>11</a:t>
                      </a:r>
                    </a:p>
                  </a:txBody>
                  <a:tcPr marL="91439" marR="91439" marT="45730" marB="45730"/>
                </a:tc>
                <a:extLst>
                  <a:ext uri="{0D108BD9-81ED-4DB2-BD59-A6C34878D82A}">
                    <a16:rowId xmlns:a16="http://schemas.microsoft.com/office/drawing/2014/main" val="10007"/>
                  </a:ext>
                </a:extLst>
              </a:tr>
              <a:tr h="306215">
                <a:tc>
                  <a:txBody>
                    <a:bodyPr/>
                    <a:lstStyle/>
                    <a:p>
                      <a:r>
                        <a:rPr lang="hr-HR" sz="1400" dirty="0"/>
                        <a:t>60</a:t>
                      </a:r>
                    </a:p>
                  </a:txBody>
                  <a:tcPr marL="91439" marR="91439" marT="45730" marB="45730"/>
                </a:tc>
                <a:tc>
                  <a:txBody>
                    <a:bodyPr/>
                    <a:lstStyle/>
                    <a:p>
                      <a:r>
                        <a:rPr lang="hr-HR" sz="1400" dirty="0"/>
                        <a:t>8</a:t>
                      </a:r>
                    </a:p>
                  </a:txBody>
                  <a:tcPr marL="91439" marR="91439" marT="45730" marB="45730"/>
                </a:tc>
                <a:extLst>
                  <a:ext uri="{0D108BD9-81ED-4DB2-BD59-A6C34878D82A}">
                    <a16:rowId xmlns:a16="http://schemas.microsoft.com/office/drawing/2014/main" val="10008"/>
                  </a:ext>
                </a:extLst>
              </a:tr>
              <a:tr h="306215">
                <a:tc>
                  <a:txBody>
                    <a:bodyPr/>
                    <a:lstStyle/>
                    <a:p>
                      <a:r>
                        <a:rPr lang="hr-HR" sz="1400" dirty="0"/>
                        <a:t>60</a:t>
                      </a:r>
                    </a:p>
                  </a:txBody>
                  <a:tcPr marL="91439" marR="91439" marT="45730" marB="45730"/>
                </a:tc>
                <a:tc>
                  <a:txBody>
                    <a:bodyPr/>
                    <a:lstStyle/>
                    <a:p>
                      <a:r>
                        <a:rPr lang="hr-HR" sz="1400" dirty="0"/>
                        <a:t>11</a:t>
                      </a:r>
                    </a:p>
                  </a:txBody>
                  <a:tcPr marL="91439" marR="91439" marT="45730" marB="45730"/>
                </a:tc>
                <a:extLst>
                  <a:ext uri="{0D108BD9-81ED-4DB2-BD59-A6C34878D82A}">
                    <a16:rowId xmlns:a16="http://schemas.microsoft.com/office/drawing/2014/main" val="10009"/>
                  </a:ext>
                </a:extLst>
              </a:tr>
              <a:tr h="306215">
                <a:tc>
                  <a:txBody>
                    <a:bodyPr/>
                    <a:lstStyle/>
                    <a:p>
                      <a:r>
                        <a:rPr lang="hr-HR" sz="1400" dirty="0"/>
                        <a:t>52</a:t>
                      </a:r>
                    </a:p>
                  </a:txBody>
                  <a:tcPr marL="91439" marR="91439" marT="45730" marB="45730"/>
                </a:tc>
                <a:tc>
                  <a:txBody>
                    <a:bodyPr/>
                    <a:lstStyle/>
                    <a:p>
                      <a:r>
                        <a:rPr lang="hr-HR" sz="1400" dirty="0"/>
                        <a:t>15</a:t>
                      </a:r>
                    </a:p>
                  </a:txBody>
                  <a:tcPr marL="91439" marR="91439" marT="45730" marB="45730"/>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5133823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One-Way</a:t>
            </a:r>
            <a:r>
              <a:rPr lang="hr-HR" sz="4800" dirty="0"/>
              <a:t> RM ANOVA (</a:t>
            </a:r>
            <a:r>
              <a:rPr lang="en-US" sz="4800" dirty="0"/>
              <a:t>by</a:t>
            </a:r>
            <a:r>
              <a:rPr lang="hr-HR" sz="4800" dirty="0"/>
              <a:t> </a:t>
            </a:r>
            <a:r>
              <a:rPr lang="en-US" sz="4800" dirty="0"/>
              <a:t>hand</a:t>
            </a:r>
            <a:r>
              <a:rPr lang="hr-HR" sz="4800" dirty="0"/>
              <a:t>)</a:t>
            </a:r>
            <a:r>
              <a:rPr lang="en-US" sz="4800" dirty="0"/>
              <a:t>  </a:t>
            </a:r>
          </a:p>
        </p:txBody>
      </p:sp>
      <p:sp>
        <p:nvSpPr>
          <p:cNvPr id="6" name="TextBox 5"/>
          <p:cNvSpPr txBox="1"/>
          <p:nvPr/>
        </p:nvSpPr>
        <p:spPr>
          <a:xfrm>
            <a:off x="406612" y="890176"/>
            <a:ext cx="7435714" cy="4616648"/>
          </a:xfrm>
          <a:prstGeom prst="rect">
            <a:avLst/>
          </a:prstGeom>
          <a:noFill/>
        </p:spPr>
        <p:txBody>
          <a:bodyPr wrap="square" rtlCol="0">
            <a:spAutoFit/>
          </a:bodyPr>
          <a:lstStyle/>
          <a:p>
            <a:pPr marL="457200" indent="-457200">
              <a:buFont typeface="Arial" panose="020B0604020202020204" pitchFamily="34" charset="0"/>
              <a:buChar char="•"/>
            </a:pPr>
            <a:r>
              <a:rPr lang="hr-HR" sz="3000" dirty="0" err="1"/>
              <a:t>Example</a:t>
            </a:r>
            <a:endParaRPr lang="en-US" sz="2400" dirty="0"/>
          </a:p>
          <a:p>
            <a:pPr marL="914400" lvl="1" indent="-457200">
              <a:buFont typeface="Calibri" panose="020F0502020204030204" pitchFamily="34" charset="0"/>
              <a:buChar char="−"/>
            </a:pPr>
            <a:endParaRPr lang="en-US" sz="2400" dirty="0"/>
          </a:p>
          <a:p>
            <a:pPr marL="914400" lvl="1" indent="-457200">
              <a:buFont typeface="Calibri" panose="020F0502020204030204" pitchFamily="34" charset="0"/>
              <a:buChar char="−"/>
            </a:pPr>
            <a:r>
              <a:rPr lang="en-US" sz="2400" dirty="0"/>
              <a:t>Investigation of the efficiency of </a:t>
            </a:r>
            <a:r>
              <a:rPr lang="en-US" sz="2400" b="1" dirty="0">
                <a:solidFill>
                  <a:srgbClr val="FF0000"/>
                </a:solidFill>
              </a:rPr>
              <a:t>three different interaction modalities</a:t>
            </a:r>
            <a:r>
              <a:rPr lang="en-US" sz="2400" dirty="0"/>
              <a:t> when working with the specific web application</a:t>
            </a:r>
          </a:p>
          <a:p>
            <a:pPr marL="914400" lvl="1" indent="-457200">
              <a:buFont typeface="Calibri" panose="020F0502020204030204" pitchFamily="34" charset="0"/>
              <a:buChar char="−"/>
            </a:pPr>
            <a:endParaRPr lang="en-US" sz="2400" dirty="0"/>
          </a:p>
          <a:p>
            <a:pPr marL="914400" lvl="1" indent="-457200">
              <a:buFont typeface="Calibri" panose="020F0502020204030204" pitchFamily="34" charset="0"/>
              <a:buChar char="−"/>
            </a:pPr>
            <a:r>
              <a:rPr lang="en-US" sz="2400" dirty="0"/>
              <a:t>Procedure: In a laboratory experiment, 10 test users perform a set task, each time with a different interaction modality (touch, head tracking and voice control). The total time required to perform the task is measured. The order of experiment condition is adequately counterbalanced.</a:t>
            </a:r>
          </a:p>
        </p:txBody>
      </p:sp>
      <p:sp>
        <p:nvSpPr>
          <p:cNvPr id="12" name="Right Arrow 11"/>
          <p:cNvSpPr/>
          <p:nvPr/>
        </p:nvSpPr>
        <p:spPr>
          <a:xfrm rot="6811892">
            <a:off x="5729281" y="1231264"/>
            <a:ext cx="733437" cy="3172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graphicFrame>
        <p:nvGraphicFramePr>
          <p:cNvPr id="9" name="Table 8"/>
          <p:cNvGraphicFramePr>
            <a:graphicFrameLocks noGrp="1"/>
          </p:cNvGraphicFramePr>
          <p:nvPr>
            <p:extLst>
              <p:ext uri="{D42A27DB-BD31-4B8C-83A1-F6EECF244321}">
                <p14:modId xmlns:p14="http://schemas.microsoft.com/office/powerpoint/2010/main" val="3798735582"/>
              </p:ext>
            </p:extLst>
          </p:nvPr>
        </p:nvGraphicFramePr>
        <p:xfrm>
          <a:off x="8077614" y="2891128"/>
          <a:ext cx="3793196" cy="3566160"/>
        </p:xfrm>
        <a:graphic>
          <a:graphicData uri="http://schemas.openxmlformats.org/drawingml/2006/table">
            <a:tbl>
              <a:tblPr firstRow="1" bandRow="1">
                <a:tableStyleId>{5C22544A-7EE6-4342-B048-85BDC9FD1C3A}</a:tableStyleId>
              </a:tblPr>
              <a:tblGrid>
                <a:gridCol w="1035097">
                  <a:extLst>
                    <a:ext uri="{9D8B030D-6E8A-4147-A177-3AD203B41FA5}">
                      <a16:colId xmlns:a16="http://schemas.microsoft.com/office/drawing/2014/main" val="20000"/>
                    </a:ext>
                  </a:extLst>
                </a:gridCol>
                <a:gridCol w="674394">
                  <a:extLst>
                    <a:ext uri="{9D8B030D-6E8A-4147-A177-3AD203B41FA5}">
                      <a16:colId xmlns:a16="http://schemas.microsoft.com/office/drawing/2014/main" val="20001"/>
                    </a:ext>
                  </a:extLst>
                </a:gridCol>
                <a:gridCol w="1314203">
                  <a:extLst>
                    <a:ext uri="{9D8B030D-6E8A-4147-A177-3AD203B41FA5}">
                      <a16:colId xmlns:a16="http://schemas.microsoft.com/office/drawing/2014/main" val="20002"/>
                    </a:ext>
                  </a:extLst>
                </a:gridCol>
                <a:gridCol w="769502">
                  <a:extLst>
                    <a:ext uri="{9D8B030D-6E8A-4147-A177-3AD203B41FA5}">
                      <a16:colId xmlns:a16="http://schemas.microsoft.com/office/drawing/2014/main" val="20003"/>
                    </a:ext>
                  </a:extLst>
                </a:gridCol>
              </a:tblGrid>
              <a:tr h="317909">
                <a:tc>
                  <a:txBody>
                    <a:bodyPr/>
                    <a:lstStyle/>
                    <a:p>
                      <a:r>
                        <a:rPr lang="hr-HR" sz="1400" dirty="0"/>
                        <a:t>Participant</a:t>
                      </a:r>
                    </a:p>
                  </a:txBody>
                  <a:tcPr marL="91439" marR="91439"/>
                </a:tc>
                <a:tc>
                  <a:txBody>
                    <a:bodyPr/>
                    <a:lstStyle/>
                    <a:p>
                      <a:r>
                        <a:rPr lang="en-US" sz="1400" noProof="0" dirty="0"/>
                        <a:t>Touch</a:t>
                      </a:r>
                      <a:r>
                        <a:rPr lang="hr-HR" sz="1400" noProof="0" dirty="0"/>
                        <a:t> [s]</a:t>
                      </a:r>
                      <a:endParaRPr lang="en-US" sz="1400" noProof="0" dirty="0"/>
                    </a:p>
                  </a:txBody>
                  <a:tcPr marL="91439" marR="91439"/>
                </a:tc>
                <a:tc>
                  <a:txBody>
                    <a:bodyPr/>
                    <a:lstStyle/>
                    <a:p>
                      <a:r>
                        <a:rPr lang="en-US" sz="1400" noProof="0" dirty="0"/>
                        <a:t>Head</a:t>
                      </a:r>
                      <a:r>
                        <a:rPr lang="hr-HR" sz="1400" dirty="0"/>
                        <a:t> </a:t>
                      </a:r>
                      <a:r>
                        <a:rPr lang="en-US" sz="1400" noProof="0" dirty="0"/>
                        <a:t>Tracking</a:t>
                      </a:r>
                      <a:r>
                        <a:rPr lang="hr-HR" sz="1400" noProof="0" dirty="0"/>
                        <a:t> [s]</a:t>
                      </a:r>
                      <a:endParaRPr lang="en-US" sz="1400" noProof="0" dirty="0"/>
                    </a:p>
                  </a:txBody>
                  <a:tcPr marL="91439" marR="91439"/>
                </a:tc>
                <a:tc>
                  <a:txBody>
                    <a:bodyPr/>
                    <a:lstStyle/>
                    <a:p>
                      <a:r>
                        <a:rPr lang="en-US" sz="1400" noProof="0" dirty="0"/>
                        <a:t>Voice</a:t>
                      </a:r>
                      <a:r>
                        <a:rPr lang="hr-HR" sz="1400" noProof="0" dirty="0"/>
                        <a:t> [s]</a:t>
                      </a:r>
                      <a:endParaRPr lang="en-US" sz="1400" noProof="0" dirty="0"/>
                    </a:p>
                  </a:txBody>
                  <a:tcPr marL="91439" marR="91439"/>
                </a:tc>
                <a:extLst>
                  <a:ext uri="{0D108BD9-81ED-4DB2-BD59-A6C34878D82A}">
                    <a16:rowId xmlns:a16="http://schemas.microsoft.com/office/drawing/2014/main" val="10000"/>
                  </a:ext>
                </a:extLst>
              </a:tr>
              <a:tr h="284388">
                <a:tc>
                  <a:txBody>
                    <a:bodyPr/>
                    <a:lstStyle/>
                    <a:p>
                      <a:r>
                        <a:rPr lang="hr-HR" sz="1400" dirty="0"/>
                        <a:t>1</a:t>
                      </a:r>
                    </a:p>
                  </a:txBody>
                  <a:tcPr marL="91439" marR="91439"/>
                </a:tc>
                <a:tc>
                  <a:txBody>
                    <a:bodyPr/>
                    <a:lstStyle/>
                    <a:p>
                      <a:r>
                        <a:rPr lang="hr-HR" sz="1400" dirty="0"/>
                        <a:t>31</a:t>
                      </a:r>
                    </a:p>
                  </a:txBody>
                  <a:tcPr marL="91439" marR="91439"/>
                </a:tc>
                <a:tc>
                  <a:txBody>
                    <a:bodyPr/>
                    <a:lstStyle/>
                    <a:p>
                      <a:r>
                        <a:rPr lang="hr-HR" sz="1400" dirty="0"/>
                        <a:t>35</a:t>
                      </a:r>
                    </a:p>
                  </a:txBody>
                  <a:tcPr marL="91439" marR="91439"/>
                </a:tc>
                <a:tc>
                  <a:txBody>
                    <a:bodyPr/>
                    <a:lstStyle/>
                    <a:p>
                      <a:r>
                        <a:rPr lang="hr-HR" sz="1400" dirty="0"/>
                        <a:t>22</a:t>
                      </a:r>
                    </a:p>
                  </a:txBody>
                  <a:tcPr marL="91439" marR="91439"/>
                </a:tc>
                <a:extLst>
                  <a:ext uri="{0D108BD9-81ED-4DB2-BD59-A6C34878D82A}">
                    <a16:rowId xmlns:a16="http://schemas.microsoft.com/office/drawing/2014/main" val="10001"/>
                  </a:ext>
                </a:extLst>
              </a:tr>
              <a:tr h="284388">
                <a:tc>
                  <a:txBody>
                    <a:bodyPr/>
                    <a:lstStyle/>
                    <a:p>
                      <a:r>
                        <a:rPr lang="hr-HR" sz="1400" dirty="0"/>
                        <a:t>2</a:t>
                      </a:r>
                    </a:p>
                  </a:txBody>
                  <a:tcPr marL="91439" marR="91439"/>
                </a:tc>
                <a:tc>
                  <a:txBody>
                    <a:bodyPr/>
                    <a:lstStyle/>
                    <a:p>
                      <a:r>
                        <a:rPr lang="hr-HR" sz="1400" dirty="0"/>
                        <a:t>43</a:t>
                      </a:r>
                    </a:p>
                  </a:txBody>
                  <a:tcPr marL="91439" marR="91439"/>
                </a:tc>
                <a:tc>
                  <a:txBody>
                    <a:bodyPr/>
                    <a:lstStyle/>
                    <a:p>
                      <a:r>
                        <a:rPr lang="hr-HR" sz="1400" dirty="0"/>
                        <a:t>46</a:t>
                      </a:r>
                    </a:p>
                  </a:txBody>
                  <a:tcPr marL="91439" marR="91439"/>
                </a:tc>
                <a:tc>
                  <a:txBody>
                    <a:bodyPr/>
                    <a:lstStyle/>
                    <a:p>
                      <a:r>
                        <a:rPr lang="hr-HR" sz="1400" dirty="0"/>
                        <a:t>26</a:t>
                      </a:r>
                    </a:p>
                  </a:txBody>
                  <a:tcPr marL="91439" marR="91439"/>
                </a:tc>
                <a:extLst>
                  <a:ext uri="{0D108BD9-81ED-4DB2-BD59-A6C34878D82A}">
                    <a16:rowId xmlns:a16="http://schemas.microsoft.com/office/drawing/2014/main" val="10002"/>
                  </a:ext>
                </a:extLst>
              </a:tr>
              <a:tr h="284388">
                <a:tc>
                  <a:txBody>
                    <a:bodyPr/>
                    <a:lstStyle/>
                    <a:p>
                      <a:r>
                        <a:rPr lang="hr-HR" sz="1400" dirty="0"/>
                        <a:t>3</a:t>
                      </a:r>
                    </a:p>
                  </a:txBody>
                  <a:tcPr marL="91439" marR="91439"/>
                </a:tc>
                <a:tc>
                  <a:txBody>
                    <a:bodyPr/>
                    <a:lstStyle/>
                    <a:p>
                      <a:r>
                        <a:rPr lang="hr-HR" sz="1400" dirty="0"/>
                        <a:t>32</a:t>
                      </a:r>
                    </a:p>
                  </a:txBody>
                  <a:tcPr marL="91439" marR="91439"/>
                </a:tc>
                <a:tc>
                  <a:txBody>
                    <a:bodyPr/>
                    <a:lstStyle/>
                    <a:p>
                      <a:r>
                        <a:rPr lang="hr-HR" sz="1400" dirty="0"/>
                        <a:t>36</a:t>
                      </a:r>
                    </a:p>
                  </a:txBody>
                  <a:tcPr marL="91439" marR="91439"/>
                </a:tc>
                <a:tc>
                  <a:txBody>
                    <a:bodyPr/>
                    <a:lstStyle/>
                    <a:p>
                      <a:r>
                        <a:rPr lang="hr-HR" sz="1400" dirty="0"/>
                        <a:t>22</a:t>
                      </a:r>
                    </a:p>
                  </a:txBody>
                  <a:tcPr marL="91439" marR="91439"/>
                </a:tc>
                <a:extLst>
                  <a:ext uri="{0D108BD9-81ED-4DB2-BD59-A6C34878D82A}">
                    <a16:rowId xmlns:a16="http://schemas.microsoft.com/office/drawing/2014/main" val="10003"/>
                  </a:ext>
                </a:extLst>
              </a:tr>
              <a:tr h="284388">
                <a:tc>
                  <a:txBody>
                    <a:bodyPr/>
                    <a:lstStyle/>
                    <a:p>
                      <a:r>
                        <a:rPr lang="hr-HR" sz="1400" dirty="0"/>
                        <a:t>4</a:t>
                      </a:r>
                    </a:p>
                  </a:txBody>
                  <a:tcPr marL="91439" marR="91439"/>
                </a:tc>
                <a:tc>
                  <a:txBody>
                    <a:bodyPr/>
                    <a:lstStyle/>
                    <a:p>
                      <a:r>
                        <a:rPr lang="hr-HR" sz="1400" dirty="0"/>
                        <a:t>33</a:t>
                      </a:r>
                    </a:p>
                  </a:txBody>
                  <a:tcPr marL="91439" marR="91439"/>
                </a:tc>
                <a:tc>
                  <a:txBody>
                    <a:bodyPr/>
                    <a:lstStyle/>
                    <a:p>
                      <a:r>
                        <a:rPr lang="hr-HR" sz="1400" dirty="0"/>
                        <a:t>39</a:t>
                      </a:r>
                    </a:p>
                  </a:txBody>
                  <a:tcPr marL="91439" marR="91439"/>
                </a:tc>
                <a:tc>
                  <a:txBody>
                    <a:bodyPr/>
                    <a:lstStyle/>
                    <a:p>
                      <a:r>
                        <a:rPr lang="hr-HR" sz="1400" dirty="0"/>
                        <a:t>21</a:t>
                      </a:r>
                    </a:p>
                  </a:txBody>
                  <a:tcPr marL="91439" marR="91439"/>
                </a:tc>
                <a:extLst>
                  <a:ext uri="{0D108BD9-81ED-4DB2-BD59-A6C34878D82A}">
                    <a16:rowId xmlns:a16="http://schemas.microsoft.com/office/drawing/2014/main" val="10004"/>
                  </a:ext>
                </a:extLst>
              </a:tr>
              <a:tr h="284388">
                <a:tc>
                  <a:txBody>
                    <a:bodyPr/>
                    <a:lstStyle/>
                    <a:p>
                      <a:r>
                        <a:rPr lang="hr-HR" sz="1400" dirty="0"/>
                        <a:t>5</a:t>
                      </a:r>
                    </a:p>
                  </a:txBody>
                  <a:tcPr marL="91439" marR="91439"/>
                </a:tc>
                <a:tc>
                  <a:txBody>
                    <a:bodyPr/>
                    <a:lstStyle/>
                    <a:p>
                      <a:r>
                        <a:rPr lang="hr-HR" sz="1400" dirty="0"/>
                        <a:t>39</a:t>
                      </a:r>
                    </a:p>
                  </a:txBody>
                  <a:tcPr marL="91439" marR="91439"/>
                </a:tc>
                <a:tc>
                  <a:txBody>
                    <a:bodyPr/>
                    <a:lstStyle/>
                    <a:p>
                      <a:r>
                        <a:rPr lang="hr-HR" sz="1400" dirty="0"/>
                        <a:t>42</a:t>
                      </a:r>
                    </a:p>
                  </a:txBody>
                  <a:tcPr marL="91439" marR="91439"/>
                </a:tc>
                <a:tc>
                  <a:txBody>
                    <a:bodyPr/>
                    <a:lstStyle/>
                    <a:p>
                      <a:r>
                        <a:rPr lang="hr-HR" sz="1400" dirty="0"/>
                        <a:t>25</a:t>
                      </a:r>
                    </a:p>
                  </a:txBody>
                  <a:tcPr marL="91439" marR="91439"/>
                </a:tc>
                <a:extLst>
                  <a:ext uri="{0D108BD9-81ED-4DB2-BD59-A6C34878D82A}">
                    <a16:rowId xmlns:a16="http://schemas.microsoft.com/office/drawing/2014/main" val="10005"/>
                  </a:ext>
                </a:extLst>
              </a:tr>
              <a:tr h="284388">
                <a:tc>
                  <a:txBody>
                    <a:bodyPr/>
                    <a:lstStyle/>
                    <a:p>
                      <a:r>
                        <a:rPr lang="hr-HR" sz="1400" dirty="0"/>
                        <a:t>6</a:t>
                      </a:r>
                    </a:p>
                  </a:txBody>
                  <a:tcPr marL="91439" marR="91439"/>
                </a:tc>
                <a:tc>
                  <a:txBody>
                    <a:bodyPr/>
                    <a:lstStyle/>
                    <a:p>
                      <a:r>
                        <a:rPr lang="hr-HR" sz="1400" dirty="0"/>
                        <a:t>37</a:t>
                      </a:r>
                    </a:p>
                  </a:txBody>
                  <a:tcPr marL="91439" marR="91439"/>
                </a:tc>
                <a:tc>
                  <a:txBody>
                    <a:bodyPr/>
                    <a:lstStyle/>
                    <a:p>
                      <a:r>
                        <a:rPr lang="hr-HR" sz="1400" dirty="0"/>
                        <a:t>44</a:t>
                      </a:r>
                    </a:p>
                  </a:txBody>
                  <a:tcPr marL="91439" marR="91439"/>
                </a:tc>
                <a:tc>
                  <a:txBody>
                    <a:bodyPr/>
                    <a:lstStyle/>
                    <a:p>
                      <a:r>
                        <a:rPr lang="hr-HR" sz="1400" dirty="0"/>
                        <a:t>22</a:t>
                      </a:r>
                    </a:p>
                  </a:txBody>
                  <a:tcPr marL="91439" marR="91439"/>
                </a:tc>
                <a:extLst>
                  <a:ext uri="{0D108BD9-81ED-4DB2-BD59-A6C34878D82A}">
                    <a16:rowId xmlns:a16="http://schemas.microsoft.com/office/drawing/2014/main" val="10006"/>
                  </a:ext>
                </a:extLst>
              </a:tr>
              <a:tr h="284388">
                <a:tc>
                  <a:txBody>
                    <a:bodyPr/>
                    <a:lstStyle/>
                    <a:p>
                      <a:r>
                        <a:rPr lang="hr-HR" sz="1400" dirty="0"/>
                        <a:t>7</a:t>
                      </a:r>
                    </a:p>
                  </a:txBody>
                  <a:tcPr marL="91439" marR="91439"/>
                </a:tc>
                <a:tc>
                  <a:txBody>
                    <a:bodyPr/>
                    <a:lstStyle/>
                    <a:p>
                      <a:r>
                        <a:rPr lang="hr-HR" sz="1400" dirty="0"/>
                        <a:t>38</a:t>
                      </a:r>
                    </a:p>
                  </a:txBody>
                  <a:tcPr marL="91439" marR="91439"/>
                </a:tc>
                <a:tc>
                  <a:txBody>
                    <a:bodyPr/>
                    <a:lstStyle/>
                    <a:p>
                      <a:r>
                        <a:rPr lang="hr-HR" sz="1400" dirty="0"/>
                        <a:t>40</a:t>
                      </a:r>
                    </a:p>
                  </a:txBody>
                  <a:tcPr marL="91439" marR="91439"/>
                </a:tc>
                <a:tc>
                  <a:txBody>
                    <a:bodyPr/>
                    <a:lstStyle/>
                    <a:p>
                      <a:r>
                        <a:rPr lang="hr-HR" sz="1400" dirty="0"/>
                        <a:t>20</a:t>
                      </a:r>
                    </a:p>
                  </a:txBody>
                  <a:tcPr marL="91439" marR="91439"/>
                </a:tc>
                <a:extLst>
                  <a:ext uri="{0D108BD9-81ED-4DB2-BD59-A6C34878D82A}">
                    <a16:rowId xmlns:a16="http://schemas.microsoft.com/office/drawing/2014/main" val="10007"/>
                  </a:ext>
                </a:extLst>
              </a:tr>
              <a:tr h="284388">
                <a:tc>
                  <a:txBody>
                    <a:bodyPr/>
                    <a:lstStyle/>
                    <a:p>
                      <a:r>
                        <a:rPr lang="hr-HR" sz="1400" dirty="0"/>
                        <a:t>8</a:t>
                      </a:r>
                    </a:p>
                  </a:txBody>
                  <a:tcPr marL="91439" marR="91439"/>
                </a:tc>
                <a:tc>
                  <a:txBody>
                    <a:bodyPr/>
                    <a:lstStyle/>
                    <a:p>
                      <a:r>
                        <a:rPr lang="hr-HR" sz="1400" dirty="0"/>
                        <a:t>39</a:t>
                      </a:r>
                    </a:p>
                  </a:txBody>
                  <a:tcPr marL="91439" marR="91439"/>
                </a:tc>
                <a:tc>
                  <a:txBody>
                    <a:bodyPr/>
                    <a:lstStyle/>
                    <a:p>
                      <a:r>
                        <a:rPr lang="hr-HR" sz="1400" dirty="0"/>
                        <a:t>41</a:t>
                      </a:r>
                    </a:p>
                  </a:txBody>
                  <a:tcPr marL="91439" marR="91439"/>
                </a:tc>
                <a:tc>
                  <a:txBody>
                    <a:bodyPr/>
                    <a:lstStyle/>
                    <a:p>
                      <a:r>
                        <a:rPr lang="hr-HR" sz="1400" dirty="0"/>
                        <a:t>25</a:t>
                      </a:r>
                    </a:p>
                  </a:txBody>
                  <a:tcPr marL="91439" marR="91439"/>
                </a:tc>
                <a:extLst>
                  <a:ext uri="{0D108BD9-81ED-4DB2-BD59-A6C34878D82A}">
                    <a16:rowId xmlns:a16="http://schemas.microsoft.com/office/drawing/2014/main" val="10008"/>
                  </a:ext>
                </a:extLst>
              </a:tr>
              <a:tr h="284388">
                <a:tc>
                  <a:txBody>
                    <a:bodyPr/>
                    <a:lstStyle/>
                    <a:p>
                      <a:r>
                        <a:rPr lang="hr-HR" sz="1400" dirty="0"/>
                        <a:t>9</a:t>
                      </a:r>
                    </a:p>
                  </a:txBody>
                  <a:tcPr marL="91439" marR="91439"/>
                </a:tc>
                <a:tc>
                  <a:txBody>
                    <a:bodyPr/>
                    <a:lstStyle/>
                    <a:p>
                      <a:r>
                        <a:rPr lang="hr-HR" sz="1400" dirty="0"/>
                        <a:t>35</a:t>
                      </a:r>
                    </a:p>
                  </a:txBody>
                  <a:tcPr marL="91439" marR="91439"/>
                </a:tc>
                <a:tc>
                  <a:txBody>
                    <a:bodyPr/>
                    <a:lstStyle/>
                    <a:p>
                      <a:r>
                        <a:rPr lang="hr-HR" sz="1400" dirty="0"/>
                        <a:t>39</a:t>
                      </a:r>
                    </a:p>
                  </a:txBody>
                  <a:tcPr marL="91439" marR="91439"/>
                </a:tc>
                <a:tc>
                  <a:txBody>
                    <a:bodyPr/>
                    <a:lstStyle/>
                    <a:p>
                      <a:r>
                        <a:rPr lang="hr-HR" sz="1400" dirty="0"/>
                        <a:t>24</a:t>
                      </a:r>
                    </a:p>
                  </a:txBody>
                  <a:tcPr marL="91439" marR="91439"/>
                </a:tc>
                <a:extLst>
                  <a:ext uri="{0D108BD9-81ED-4DB2-BD59-A6C34878D82A}">
                    <a16:rowId xmlns:a16="http://schemas.microsoft.com/office/drawing/2014/main" val="10009"/>
                  </a:ext>
                </a:extLst>
              </a:tr>
              <a:tr h="284388">
                <a:tc>
                  <a:txBody>
                    <a:bodyPr/>
                    <a:lstStyle/>
                    <a:p>
                      <a:r>
                        <a:rPr lang="hr-HR" sz="1400" dirty="0"/>
                        <a:t>10</a:t>
                      </a:r>
                    </a:p>
                  </a:txBody>
                  <a:tcPr marL="91439" marR="91439"/>
                </a:tc>
                <a:tc>
                  <a:txBody>
                    <a:bodyPr/>
                    <a:lstStyle/>
                    <a:p>
                      <a:r>
                        <a:rPr lang="hr-HR" sz="1400" dirty="0"/>
                        <a:t>37</a:t>
                      </a:r>
                    </a:p>
                  </a:txBody>
                  <a:tcPr marL="91439" marR="91439"/>
                </a:tc>
                <a:tc>
                  <a:txBody>
                    <a:bodyPr/>
                    <a:lstStyle/>
                    <a:p>
                      <a:r>
                        <a:rPr lang="hr-HR" sz="1400" dirty="0"/>
                        <a:t>40</a:t>
                      </a:r>
                    </a:p>
                  </a:txBody>
                  <a:tcPr marL="91439" marR="91439"/>
                </a:tc>
                <a:tc>
                  <a:txBody>
                    <a:bodyPr/>
                    <a:lstStyle/>
                    <a:p>
                      <a:r>
                        <a:rPr lang="hr-HR" sz="1400" dirty="0"/>
                        <a:t>23</a:t>
                      </a:r>
                    </a:p>
                  </a:txBody>
                  <a:tcPr marL="91439" marR="91439"/>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29321714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One-Way</a:t>
            </a:r>
            <a:r>
              <a:rPr lang="hr-HR" sz="4800" dirty="0"/>
              <a:t> RM ANOVA (</a:t>
            </a:r>
            <a:r>
              <a:rPr lang="en-US" sz="4800" dirty="0"/>
              <a:t>by</a:t>
            </a:r>
            <a:r>
              <a:rPr lang="hr-HR" sz="4800" dirty="0"/>
              <a:t> </a:t>
            </a:r>
            <a:r>
              <a:rPr lang="en-US" sz="4800" dirty="0"/>
              <a:t>hand</a:t>
            </a:r>
            <a:r>
              <a:rPr lang="hr-HR" sz="4800" dirty="0"/>
              <a:t>)</a:t>
            </a:r>
            <a:r>
              <a:rPr lang="en-US" sz="4800" dirty="0"/>
              <a:t> </a:t>
            </a:r>
          </a:p>
        </p:txBody>
      </p:sp>
      <p:sp>
        <p:nvSpPr>
          <p:cNvPr id="6" name="TextBox 5"/>
          <p:cNvSpPr txBox="1"/>
          <p:nvPr/>
        </p:nvSpPr>
        <p:spPr>
          <a:xfrm>
            <a:off x="221517" y="1028726"/>
            <a:ext cx="9147670" cy="553998"/>
          </a:xfrm>
          <a:prstGeom prst="rect">
            <a:avLst/>
          </a:prstGeom>
          <a:noFill/>
        </p:spPr>
        <p:txBody>
          <a:bodyPr wrap="square" rtlCol="0">
            <a:spAutoFit/>
          </a:bodyPr>
          <a:lstStyle/>
          <a:p>
            <a:pPr marL="457200" indent="-457200">
              <a:buFont typeface="Arial" panose="020B0604020202020204" pitchFamily="34" charset="0"/>
              <a:buChar char="•"/>
            </a:pPr>
            <a:r>
              <a:rPr lang="en-US" sz="3000" b="1" dirty="0"/>
              <a:t>Parameters</a:t>
            </a:r>
            <a:r>
              <a:rPr lang="hr-HR" sz="3000" b="1" dirty="0"/>
              <a:t> </a:t>
            </a:r>
            <a:r>
              <a:rPr lang="en-US" sz="3000" b="1" dirty="0"/>
              <a:t>notation</a:t>
            </a:r>
            <a:endParaRPr lang="en-US" sz="2400" b="1" dirty="0"/>
          </a:p>
        </p:txBody>
      </p:sp>
      <p:sp>
        <p:nvSpPr>
          <p:cNvPr id="14" name="Right Arrow 13"/>
          <p:cNvSpPr/>
          <p:nvPr/>
        </p:nvSpPr>
        <p:spPr>
          <a:xfrm>
            <a:off x="4196070" y="1010211"/>
            <a:ext cx="599282" cy="6866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graphicFrame>
        <p:nvGraphicFramePr>
          <p:cNvPr id="25" name="Table 24"/>
          <p:cNvGraphicFramePr>
            <a:graphicFrameLocks noGrp="1"/>
          </p:cNvGraphicFramePr>
          <p:nvPr>
            <p:extLst>
              <p:ext uri="{D42A27DB-BD31-4B8C-83A1-F6EECF244321}">
                <p14:modId xmlns:p14="http://schemas.microsoft.com/office/powerpoint/2010/main" val="1694126319"/>
              </p:ext>
            </p:extLst>
          </p:nvPr>
        </p:nvGraphicFramePr>
        <p:xfrm>
          <a:off x="402874" y="1922337"/>
          <a:ext cx="3793196" cy="3566160"/>
        </p:xfrm>
        <a:graphic>
          <a:graphicData uri="http://schemas.openxmlformats.org/drawingml/2006/table">
            <a:tbl>
              <a:tblPr firstRow="1" bandRow="1">
                <a:tableStyleId>{5C22544A-7EE6-4342-B048-85BDC9FD1C3A}</a:tableStyleId>
              </a:tblPr>
              <a:tblGrid>
                <a:gridCol w="1035097">
                  <a:extLst>
                    <a:ext uri="{9D8B030D-6E8A-4147-A177-3AD203B41FA5}">
                      <a16:colId xmlns:a16="http://schemas.microsoft.com/office/drawing/2014/main" val="20000"/>
                    </a:ext>
                  </a:extLst>
                </a:gridCol>
                <a:gridCol w="674394">
                  <a:extLst>
                    <a:ext uri="{9D8B030D-6E8A-4147-A177-3AD203B41FA5}">
                      <a16:colId xmlns:a16="http://schemas.microsoft.com/office/drawing/2014/main" val="20001"/>
                    </a:ext>
                  </a:extLst>
                </a:gridCol>
                <a:gridCol w="1314203">
                  <a:extLst>
                    <a:ext uri="{9D8B030D-6E8A-4147-A177-3AD203B41FA5}">
                      <a16:colId xmlns:a16="http://schemas.microsoft.com/office/drawing/2014/main" val="20002"/>
                    </a:ext>
                  </a:extLst>
                </a:gridCol>
                <a:gridCol w="769502">
                  <a:extLst>
                    <a:ext uri="{9D8B030D-6E8A-4147-A177-3AD203B41FA5}">
                      <a16:colId xmlns:a16="http://schemas.microsoft.com/office/drawing/2014/main" val="20003"/>
                    </a:ext>
                  </a:extLst>
                </a:gridCol>
              </a:tblGrid>
              <a:tr h="317909">
                <a:tc>
                  <a:txBody>
                    <a:bodyPr/>
                    <a:lstStyle/>
                    <a:p>
                      <a:r>
                        <a:rPr lang="hr-HR" sz="1400" dirty="0"/>
                        <a:t>Participant</a:t>
                      </a:r>
                    </a:p>
                  </a:txBody>
                  <a:tcPr marL="91439" marR="91439"/>
                </a:tc>
                <a:tc>
                  <a:txBody>
                    <a:bodyPr/>
                    <a:lstStyle/>
                    <a:p>
                      <a:r>
                        <a:rPr lang="en-US" sz="1400" noProof="0" dirty="0"/>
                        <a:t>Touch</a:t>
                      </a:r>
                      <a:r>
                        <a:rPr lang="hr-HR" sz="1400" noProof="0" dirty="0"/>
                        <a:t> [s]</a:t>
                      </a:r>
                      <a:endParaRPr lang="en-US" sz="1400" noProof="0" dirty="0"/>
                    </a:p>
                  </a:txBody>
                  <a:tcPr marL="91439" marR="91439"/>
                </a:tc>
                <a:tc>
                  <a:txBody>
                    <a:bodyPr/>
                    <a:lstStyle/>
                    <a:p>
                      <a:r>
                        <a:rPr lang="en-US" sz="1400" noProof="0" dirty="0"/>
                        <a:t>Head</a:t>
                      </a:r>
                      <a:r>
                        <a:rPr lang="hr-HR" sz="1400" dirty="0"/>
                        <a:t> </a:t>
                      </a:r>
                      <a:r>
                        <a:rPr lang="en-US" sz="1400" noProof="0" dirty="0"/>
                        <a:t>Tracking</a:t>
                      </a:r>
                      <a:r>
                        <a:rPr lang="hr-HR" sz="1400" noProof="0" dirty="0"/>
                        <a:t> [s]</a:t>
                      </a:r>
                      <a:endParaRPr lang="en-US" sz="1400" noProof="0" dirty="0"/>
                    </a:p>
                  </a:txBody>
                  <a:tcPr marL="91439" marR="91439"/>
                </a:tc>
                <a:tc>
                  <a:txBody>
                    <a:bodyPr/>
                    <a:lstStyle/>
                    <a:p>
                      <a:r>
                        <a:rPr lang="en-US" sz="1400" noProof="0" dirty="0"/>
                        <a:t>Voice</a:t>
                      </a:r>
                      <a:r>
                        <a:rPr lang="hr-HR" sz="1400" noProof="0" dirty="0"/>
                        <a:t> [s]</a:t>
                      </a:r>
                      <a:endParaRPr lang="en-US" sz="1400" noProof="0" dirty="0"/>
                    </a:p>
                  </a:txBody>
                  <a:tcPr marL="91439" marR="91439"/>
                </a:tc>
                <a:extLst>
                  <a:ext uri="{0D108BD9-81ED-4DB2-BD59-A6C34878D82A}">
                    <a16:rowId xmlns:a16="http://schemas.microsoft.com/office/drawing/2014/main" val="10000"/>
                  </a:ext>
                </a:extLst>
              </a:tr>
              <a:tr h="284388">
                <a:tc>
                  <a:txBody>
                    <a:bodyPr/>
                    <a:lstStyle/>
                    <a:p>
                      <a:r>
                        <a:rPr lang="hr-HR" sz="1400" dirty="0"/>
                        <a:t>1</a:t>
                      </a:r>
                    </a:p>
                  </a:txBody>
                  <a:tcPr marL="91439" marR="91439"/>
                </a:tc>
                <a:tc>
                  <a:txBody>
                    <a:bodyPr/>
                    <a:lstStyle/>
                    <a:p>
                      <a:r>
                        <a:rPr lang="hr-HR" sz="1400" dirty="0"/>
                        <a:t>31</a:t>
                      </a:r>
                    </a:p>
                  </a:txBody>
                  <a:tcPr marL="91439" marR="91439"/>
                </a:tc>
                <a:tc>
                  <a:txBody>
                    <a:bodyPr/>
                    <a:lstStyle/>
                    <a:p>
                      <a:r>
                        <a:rPr lang="hr-HR" sz="1400" dirty="0"/>
                        <a:t>35</a:t>
                      </a:r>
                    </a:p>
                  </a:txBody>
                  <a:tcPr marL="91439" marR="91439"/>
                </a:tc>
                <a:tc>
                  <a:txBody>
                    <a:bodyPr/>
                    <a:lstStyle/>
                    <a:p>
                      <a:r>
                        <a:rPr lang="hr-HR" sz="1400" dirty="0"/>
                        <a:t>22</a:t>
                      </a:r>
                    </a:p>
                  </a:txBody>
                  <a:tcPr marL="91439" marR="91439"/>
                </a:tc>
                <a:extLst>
                  <a:ext uri="{0D108BD9-81ED-4DB2-BD59-A6C34878D82A}">
                    <a16:rowId xmlns:a16="http://schemas.microsoft.com/office/drawing/2014/main" val="10001"/>
                  </a:ext>
                </a:extLst>
              </a:tr>
              <a:tr h="284388">
                <a:tc>
                  <a:txBody>
                    <a:bodyPr/>
                    <a:lstStyle/>
                    <a:p>
                      <a:r>
                        <a:rPr lang="hr-HR" sz="1400" dirty="0"/>
                        <a:t>2</a:t>
                      </a:r>
                    </a:p>
                  </a:txBody>
                  <a:tcPr marL="91439" marR="91439"/>
                </a:tc>
                <a:tc>
                  <a:txBody>
                    <a:bodyPr/>
                    <a:lstStyle/>
                    <a:p>
                      <a:r>
                        <a:rPr lang="hr-HR" sz="1400" dirty="0"/>
                        <a:t>43</a:t>
                      </a:r>
                    </a:p>
                  </a:txBody>
                  <a:tcPr marL="91439" marR="91439"/>
                </a:tc>
                <a:tc>
                  <a:txBody>
                    <a:bodyPr/>
                    <a:lstStyle/>
                    <a:p>
                      <a:r>
                        <a:rPr lang="hr-HR" sz="1400" dirty="0"/>
                        <a:t>46</a:t>
                      </a:r>
                    </a:p>
                  </a:txBody>
                  <a:tcPr marL="91439" marR="91439"/>
                </a:tc>
                <a:tc>
                  <a:txBody>
                    <a:bodyPr/>
                    <a:lstStyle/>
                    <a:p>
                      <a:r>
                        <a:rPr lang="hr-HR" sz="1400" dirty="0"/>
                        <a:t>26</a:t>
                      </a:r>
                    </a:p>
                  </a:txBody>
                  <a:tcPr marL="91439" marR="91439"/>
                </a:tc>
                <a:extLst>
                  <a:ext uri="{0D108BD9-81ED-4DB2-BD59-A6C34878D82A}">
                    <a16:rowId xmlns:a16="http://schemas.microsoft.com/office/drawing/2014/main" val="10002"/>
                  </a:ext>
                </a:extLst>
              </a:tr>
              <a:tr h="284388">
                <a:tc>
                  <a:txBody>
                    <a:bodyPr/>
                    <a:lstStyle/>
                    <a:p>
                      <a:r>
                        <a:rPr lang="hr-HR" sz="1400" dirty="0"/>
                        <a:t>3</a:t>
                      </a:r>
                    </a:p>
                  </a:txBody>
                  <a:tcPr marL="91439" marR="91439"/>
                </a:tc>
                <a:tc>
                  <a:txBody>
                    <a:bodyPr/>
                    <a:lstStyle/>
                    <a:p>
                      <a:r>
                        <a:rPr lang="hr-HR" sz="1400" dirty="0"/>
                        <a:t>32</a:t>
                      </a:r>
                    </a:p>
                  </a:txBody>
                  <a:tcPr marL="91439" marR="91439"/>
                </a:tc>
                <a:tc>
                  <a:txBody>
                    <a:bodyPr/>
                    <a:lstStyle/>
                    <a:p>
                      <a:r>
                        <a:rPr lang="hr-HR" sz="1400" dirty="0"/>
                        <a:t>36</a:t>
                      </a:r>
                    </a:p>
                  </a:txBody>
                  <a:tcPr marL="91439" marR="91439"/>
                </a:tc>
                <a:tc>
                  <a:txBody>
                    <a:bodyPr/>
                    <a:lstStyle/>
                    <a:p>
                      <a:r>
                        <a:rPr lang="hr-HR" sz="1400" dirty="0"/>
                        <a:t>22</a:t>
                      </a:r>
                    </a:p>
                  </a:txBody>
                  <a:tcPr marL="91439" marR="91439"/>
                </a:tc>
                <a:extLst>
                  <a:ext uri="{0D108BD9-81ED-4DB2-BD59-A6C34878D82A}">
                    <a16:rowId xmlns:a16="http://schemas.microsoft.com/office/drawing/2014/main" val="10003"/>
                  </a:ext>
                </a:extLst>
              </a:tr>
              <a:tr h="284388">
                <a:tc>
                  <a:txBody>
                    <a:bodyPr/>
                    <a:lstStyle/>
                    <a:p>
                      <a:r>
                        <a:rPr lang="hr-HR" sz="1400" dirty="0"/>
                        <a:t>4</a:t>
                      </a:r>
                    </a:p>
                  </a:txBody>
                  <a:tcPr marL="91439" marR="91439"/>
                </a:tc>
                <a:tc>
                  <a:txBody>
                    <a:bodyPr/>
                    <a:lstStyle/>
                    <a:p>
                      <a:r>
                        <a:rPr lang="hr-HR" sz="1400" dirty="0"/>
                        <a:t>33</a:t>
                      </a:r>
                    </a:p>
                  </a:txBody>
                  <a:tcPr marL="91439" marR="91439"/>
                </a:tc>
                <a:tc>
                  <a:txBody>
                    <a:bodyPr/>
                    <a:lstStyle/>
                    <a:p>
                      <a:r>
                        <a:rPr lang="hr-HR" sz="1400" dirty="0"/>
                        <a:t>39</a:t>
                      </a:r>
                    </a:p>
                  </a:txBody>
                  <a:tcPr marL="91439" marR="91439"/>
                </a:tc>
                <a:tc>
                  <a:txBody>
                    <a:bodyPr/>
                    <a:lstStyle/>
                    <a:p>
                      <a:r>
                        <a:rPr lang="hr-HR" sz="1400" dirty="0"/>
                        <a:t>21</a:t>
                      </a:r>
                    </a:p>
                  </a:txBody>
                  <a:tcPr marL="91439" marR="91439"/>
                </a:tc>
                <a:extLst>
                  <a:ext uri="{0D108BD9-81ED-4DB2-BD59-A6C34878D82A}">
                    <a16:rowId xmlns:a16="http://schemas.microsoft.com/office/drawing/2014/main" val="10004"/>
                  </a:ext>
                </a:extLst>
              </a:tr>
              <a:tr h="284388">
                <a:tc>
                  <a:txBody>
                    <a:bodyPr/>
                    <a:lstStyle/>
                    <a:p>
                      <a:r>
                        <a:rPr lang="hr-HR" sz="1400" dirty="0"/>
                        <a:t>5</a:t>
                      </a:r>
                    </a:p>
                  </a:txBody>
                  <a:tcPr marL="91439" marR="91439"/>
                </a:tc>
                <a:tc>
                  <a:txBody>
                    <a:bodyPr/>
                    <a:lstStyle/>
                    <a:p>
                      <a:r>
                        <a:rPr lang="hr-HR" sz="1400" dirty="0"/>
                        <a:t>39</a:t>
                      </a:r>
                    </a:p>
                  </a:txBody>
                  <a:tcPr marL="91439" marR="91439"/>
                </a:tc>
                <a:tc>
                  <a:txBody>
                    <a:bodyPr/>
                    <a:lstStyle/>
                    <a:p>
                      <a:r>
                        <a:rPr lang="hr-HR" sz="1400" dirty="0"/>
                        <a:t>42</a:t>
                      </a:r>
                    </a:p>
                  </a:txBody>
                  <a:tcPr marL="91439" marR="91439"/>
                </a:tc>
                <a:tc>
                  <a:txBody>
                    <a:bodyPr/>
                    <a:lstStyle/>
                    <a:p>
                      <a:r>
                        <a:rPr lang="hr-HR" sz="1400" dirty="0"/>
                        <a:t>25</a:t>
                      </a:r>
                    </a:p>
                  </a:txBody>
                  <a:tcPr marL="91439" marR="91439"/>
                </a:tc>
                <a:extLst>
                  <a:ext uri="{0D108BD9-81ED-4DB2-BD59-A6C34878D82A}">
                    <a16:rowId xmlns:a16="http://schemas.microsoft.com/office/drawing/2014/main" val="10005"/>
                  </a:ext>
                </a:extLst>
              </a:tr>
              <a:tr h="284388">
                <a:tc>
                  <a:txBody>
                    <a:bodyPr/>
                    <a:lstStyle/>
                    <a:p>
                      <a:r>
                        <a:rPr lang="hr-HR" sz="1400" dirty="0"/>
                        <a:t>6</a:t>
                      </a:r>
                    </a:p>
                  </a:txBody>
                  <a:tcPr marL="91439" marR="91439"/>
                </a:tc>
                <a:tc>
                  <a:txBody>
                    <a:bodyPr/>
                    <a:lstStyle/>
                    <a:p>
                      <a:r>
                        <a:rPr lang="hr-HR" sz="1400" dirty="0"/>
                        <a:t>37</a:t>
                      </a:r>
                    </a:p>
                  </a:txBody>
                  <a:tcPr marL="91439" marR="91439"/>
                </a:tc>
                <a:tc>
                  <a:txBody>
                    <a:bodyPr/>
                    <a:lstStyle/>
                    <a:p>
                      <a:r>
                        <a:rPr lang="hr-HR" sz="1400" dirty="0"/>
                        <a:t>44</a:t>
                      </a:r>
                    </a:p>
                  </a:txBody>
                  <a:tcPr marL="91439" marR="91439"/>
                </a:tc>
                <a:tc>
                  <a:txBody>
                    <a:bodyPr/>
                    <a:lstStyle/>
                    <a:p>
                      <a:r>
                        <a:rPr lang="hr-HR" sz="1400" dirty="0"/>
                        <a:t>22</a:t>
                      </a:r>
                    </a:p>
                  </a:txBody>
                  <a:tcPr marL="91439" marR="91439"/>
                </a:tc>
                <a:extLst>
                  <a:ext uri="{0D108BD9-81ED-4DB2-BD59-A6C34878D82A}">
                    <a16:rowId xmlns:a16="http://schemas.microsoft.com/office/drawing/2014/main" val="10006"/>
                  </a:ext>
                </a:extLst>
              </a:tr>
              <a:tr h="284388">
                <a:tc>
                  <a:txBody>
                    <a:bodyPr/>
                    <a:lstStyle/>
                    <a:p>
                      <a:r>
                        <a:rPr lang="hr-HR" sz="1400" dirty="0"/>
                        <a:t>7</a:t>
                      </a:r>
                    </a:p>
                  </a:txBody>
                  <a:tcPr marL="91439" marR="91439"/>
                </a:tc>
                <a:tc>
                  <a:txBody>
                    <a:bodyPr/>
                    <a:lstStyle/>
                    <a:p>
                      <a:r>
                        <a:rPr lang="hr-HR" sz="1400" dirty="0"/>
                        <a:t>38</a:t>
                      </a:r>
                    </a:p>
                  </a:txBody>
                  <a:tcPr marL="91439" marR="91439"/>
                </a:tc>
                <a:tc>
                  <a:txBody>
                    <a:bodyPr/>
                    <a:lstStyle/>
                    <a:p>
                      <a:r>
                        <a:rPr lang="hr-HR" sz="1400" dirty="0"/>
                        <a:t>40</a:t>
                      </a:r>
                    </a:p>
                  </a:txBody>
                  <a:tcPr marL="91439" marR="91439"/>
                </a:tc>
                <a:tc>
                  <a:txBody>
                    <a:bodyPr/>
                    <a:lstStyle/>
                    <a:p>
                      <a:r>
                        <a:rPr lang="hr-HR" sz="1400" dirty="0"/>
                        <a:t>20</a:t>
                      </a:r>
                    </a:p>
                  </a:txBody>
                  <a:tcPr marL="91439" marR="91439"/>
                </a:tc>
                <a:extLst>
                  <a:ext uri="{0D108BD9-81ED-4DB2-BD59-A6C34878D82A}">
                    <a16:rowId xmlns:a16="http://schemas.microsoft.com/office/drawing/2014/main" val="10007"/>
                  </a:ext>
                </a:extLst>
              </a:tr>
              <a:tr h="284388">
                <a:tc>
                  <a:txBody>
                    <a:bodyPr/>
                    <a:lstStyle/>
                    <a:p>
                      <a:r>
                        <a:rPr lang="hr-HR" sz="1400" dirty="0"/>
                        <a:t>8</a:t>
                      </a:r>
                    </a:p>
                  </a:txBody>
                  <a:tcPr marL="91439" marR="91439"/>
                </a:tc>
                <a:tc>
                  <a:txBody>
                    <a:bodyPr/>
                    <a:lstStyle/>
                    <a:p>
                      <a:r>
                        <a:rPr lang="hr-HR" sz="1400" dirty="0"/>
                        <a:t>39</a:t>
                      </a:r>
                    </a:p>
                  </a:txBody>
                  <a:tcPr marL="91439" marR="91439"/>
                </a:tc>
                <a:tc>
                  <a:txBody>
                    <a:bodyPr/>
                    <a:lstStyle/>
                    <a:p>
                      <a:r>
                        <a:rPr lang="hr-HR" sz="1400" dirty="0"/>
                        <a:t>41</a:t>
                      </a:r>
                    </a:p>
                  </a:txBody>
                  <a:tcPr marL="91439" marR="91439"/>
                </a:tc>
                <a:tc>
                  <a:txBody>
                    <a:bodyPr/>
                    <a:lstStyle/>
                    <a:p>
                      <a:r>
                        <a:rPr lang="hr-HR" sz="1400" dirty="0"/>
                        <a:t>25</a:t>
                      </a:r>
                    </a:p>
                  </a:txBody>
                  <a:tcPr marL="91439" marR="91439"/>
                </a:tc>
                <a:extLst>
                  <a:ext uri="{0D108BD9-81ED-4DB2-BD59-A6C34878D82A}">
                    <a16:rowId xmlns:a16="http://schemas.microsoft.com/office/drawing/2014/main" val="10008"/>
                  </a:ext>
                </a:extLst>
              </a:tr>
              <a:tr h="284388">
                <a:tc>
                  <a:txBody>
                    <a:bodyPr/>
                    <a:lstStyle/>
                    <a:p>
                      <a:r>
                        <a:rPr lang="hr-HR" sz="1400" dirty="0"/>
                        <a:t>9</a:t>
                      </a:r>
                    </a:p>
                  </a:txBody>
                  <a:tcPr marL="91439" marR="91439"/>
                </a:tc>
                <a:tc>
                  <a:txBody>
                    <a:bodyPr/>
                    <a:lstStyle/>
                    <a:p>
                      <a:r>
                        <a:rPr lang="hr-HR" sz="1400" dirty="0"/>
                        <a:t>35</a:t>
                      </a:r>
                    </a:p>
                  </a:txBody>
                  <a:tcPr marL="91439" marR="91439"/>
                </a:tc>
                <a:tc>
                  <a:txBody>
                    <a:bodyPr/>
                    <a:lstStyle/>
                    <a:p>
                      <a:r>
                        <a:rPr lang="hr-HR" sz="1400" dirty="0"/>
                        <a:t>39</a:t>
                      </a:r>
                    </a:p>
                  </a:txBody>
                  <a:tcPr marL="91439" marR="91439"/>
                </a:tc>
                <a:tc>
                  <a:txBody>
                    <a:bodyPr/>
                    <a:lstStyle/>
                    <a:p>
                      <a:r>
                        <a:rPr lang="hr-HR" sz="1400" dirty="0"/>
                        <a:t>24</a:t>
                      </a:r>
                    </a:p>
                  </a:txBody>
                  <a:tcPr marL="91439" marR="91439"/>
                </a:tc>
                <a:extLst>
                  <a:ext uri="{0D108BD9-81ED-4DB2-BD59-A6C34878D82A}">
                    <a16:rowId xmlns:a16="http://schemas.microsoft.com/office/drawing/2014/main" val="10009"/>
                  </a:ext>
                </a:extLst>
              </a:tr>
              <a:tr h="284388">
                <a:tc>
                  <a:txBody>
                    <a:bodyPr/>
                    <a:lstStyle/>
                    <a:p>
                      <a:r>
                        <a:rPr lang="hr-HR" sz="1400" dirty="0"/>
                        <a:t>10</a:t>
                      </a:r>
                    </a:p>
                  </a:txBody>
                  <a:tcPr marL="91439" marR="91439"/>
                </a:tc>
                <a:tc>
                  <a:txBody>
                    <a:bodyPr/>
                    <a:lstStyle/>
                    <a:p>
                      <a:r>
                        <a:rPr lang="hr-HR" sz="1400" dirty="0"/>
                        <a:t>37</a:t>
                      </a:r>
                    </a:p>
                  </a:txBody>
                  <a:tcPr marL="91439" marR="91439"/>
                </a:tc>
                <a:tc>
                  <a:txBody>
                    <a:bodyPr/>
                    <a:lstStyle/>
                    <a:p>
                      <a:r>
                        <a:rPr lang="hr-HR" sz="1400" dirty="0"/>
                        <a:t>40</a:t>
                      </a:r>
                    </a:p>
                  </a:txBody>
                  <a:tcPr marL="91439" marR="91439"/>
                </a:tc>
                <a:tc>
                  <a:txBody>
                    <a:bodyPr/>
                    <a:lstStyle/>
                    <a:p>
                      <a:r>
                        <a:rPr lang="hr-HR" sz="1400" dirty="0"/>
                        <a:t>23</a:t>
                      </a:r>
                    </a:p>
                  </a:txBody>
                  <a:tcPr marL="91439" marR="91439"/>
                </a:tc>
                <a:extLst>
                  <a:ext uri="{0D108BD9-81ED-4DB2-BD59-A6C34878D82A}">
                    <a16:rowId xmlns:a16="http://schemas.microsoft.com/office/drawing/2014/main" val="10010"/>
                  </a:ext>
                </a:extLst>
              </a:tr>
            </a:tbl>
          </a:graphicData>
        </a:graphic>
      </p:graphicFrame>
      <p:sp>
        <p:nvSpPr>
          <p:cNvPr id="36" name="Content Placeholder 2"/>
          <p:cNvSpPr txBox="1">
            <a:spLocks/>
          </p:cNvSpPr>
          <p:nvPr/>
        </p:nvSpPr>
        <p:spPr bwMode="auto">
          <a:xfrm>
            <a:off x="4875086" y="1922337"/>
            <a:ext cx="6993826" cy="4332159"/>
          </a:xfrm>
          <a:prstGeom prst="rect">
            <a:avLst/>
          </a:prstGeom>
          <a:noFill/>
          <a:ln w="9525">
            <a:noFill/>
            <a:miter lim="800000"/>
            <a:headEnd/>
            <a:tailEnd/>
          </a:ln>
        </p:spPr>
        <p:txBody>
          <a:bodyPr/>
          <a:lstStyle/>
          <a:p>
            <a:pPr marL="342900" indent="-342900">
              <a:spcBef>
                <a:spcPct val="20000"/>
              </a:spcBef>
              <a:buFont typeface="Arial" charset="0"/>
              <a:buChar char="•"/>
              <a:defRPr/>
            </a:pPr>
            <a:r>
              <a:rPr lang="en-US" sz="2200" b="1" i="1" dirty="0"/>
              <a:t>k</a:t>
            </a:r>
            <a:r>
              <a:rPr lang="en-US" sz="2200" dirty="0"/>
              <a:t> </a:t>
            </a:r>
            <a:r>
              <a:rPr lang="en-US" sz="2200" dirty="0">
                <a:latin typeface="Times New Roman" panose="02020603050405020304" pitchFamily="18" charset="0"/>
                <a:cs typeface="Times New Roman" panose="02020603050405020304" pitchFamily="18" charset="0"/>
              </a:rPr>
              <a:t>→</a:t>
            </a:r>
            <a:r>
              <a:rPr lang="en-US" sz="2200" dirty="0"/>
              <a:t> number of factor levels</a:t>
            </a:r>
          </a:p>
          <a:p>
            <a:pPr marL="800100" lvl="1" indent="-342900">
              <a:spcBef>
                <a:spcPct val="20000"/>
              </a:spcBef>
              <a:buFontTx/>
              <a:buChar char="-"/>
              <a:defRPr/>
            </a:pPr>
            <a:r>
              <a:rPr lang="en-US" sz="2000" dirty="0"/>
              <a:t>three interaction modalities (touch, head tracking, voice)  </a:t>
            </a:r>
          </a:p>
          <a:p>
            <a:pPr marL="800100" lvl="1" indent="-342900">
              <a:spcBef>
                <a:spcPct val="20000"/>
              </a:spcBef>
              <a:buFontTx/>
              <a:buChar char="-"/>
              <a:defRPr/>
            </a:pPr>
            <a:r>
              <a:rPr lang="en-US" sz="2000" b="1" i="1" dirty="0"/>
              <a:t> </a:t>
            </a:r>
            <a:r>
              <a:rPr lang="en-US" sz="2000" i="1" dirty="0"/>
              <a:t>k</a:t>
            </a:r>
            <a:r>
              <a:rPr lang="en-US" sz="2000" dirty="0"/>
              <a:t> = 3</a:t>
            </a:r>
          </a:p>
          <a:p>
            <a:pPr marL="342900" indent="-342900">
              <a:spcBef>
                <a:spcPct val="20000"/>
              </a:spcBef>
              <a:buFont typeface="Arial" pitchFamily="34" charset="0"/>
              <a:buChar char="•"/>
              <a:defRPr/>
            </a:pPr>
            <a:r>
              <a:rPr lang="en-US" sz="2200" b="1" i="1" dirty="0"/>
              <a:t>T</a:t>
            </a:r>
            <a:r>
              <a:rPr lang="en-US" sz="2200" dirty="0"/>
              <a:t> </a:t>
            </a:r>
            <a:r>
              <a:rPr lang="en-US" sz="2200" dirty="0">
                <a:latin typeface="Times New Roman" panose="02020603050405020304" pitchFamily="18" charset="0"/>
                <a:cs typeface="Times New Roman" panose="02020603050405020304" pitchFamily="18" charset="0"/>
              </a:rPr>
              <a:t>→</a:t>
            </a:r>
            <a:r>
              <a:rPr lang="en-US" sz="2200" dirty="0"/>
              <a:t> total "result" (sum) per group</a:t>
            </a:r>
          </a:p>
          <a:p>
            <a:pPr marL="800100" lvl="1" indent="-342900">
              <a:spcBef>
                <a:spcPct val="20000"/>
              </a:spcBef>
              <a:buFontTx/>
              <a:buChar char="-"/>
              <a:defRPr/>
            </a:pPr>
            <a:r>
              <a:rPr lang="en-US" sz="2000" dirty="0"/>
              <a:t>T</a:t>
            </a:r>
            <a:r>
              <a:rPr lang="en-US" sz="2000" baseline="-25000" dirty="0"/>
              <a:t>1</a:t>
            </a:r>
            <a:r>
              <a:rPr lang="en-US" sz="2000" dirty="0"/>
              <a:t>=364; T</a:t>
            </a:r>
            <a:r>
              <a:rPr lang="en-US" sz="2000" baseline="-25000" dirty="0"/>
              <a:t>2</a:t>
            </a:r>
            <a:r>
              <a:rPr lang="en-US" sz="2000" dirty="0"/>
              <a:t>=402; T</a:t>
            </a:r>
            <a:r>
              <a:rPr lang="en-US" sz="2000" baseline="-25000" dirty="0"/>
              <a:t>3</a:t>
            </a:r>
            <a:r>
              <a:rPr lang="en-US" sz="2000" dirty="0"/>
              <a:t>=230</a:t>
            </a:r>
          </a:p>
          <a:p>
            <a:pPr marL="342900" indent="-342900">
              <a:spcBef>
                <a:spcPct val="20000"/>
              </a:spcBef>
              <a:buFont typeface="Arial" pitchFamily="34" charset="0"/>
              <a:buChar char="•"/>
              <a:defRPr/>
            </a:pPr>
            <a:r>
              <a:rPr lang="en-US" sz="2200" b="1" dirty="0"/>
              <a:t>G</a:t>
            </a:r>
            <a:r>
              <a:rPr lang="en-US" sz="2200" dirty="0"/>
              <a:t> </a:t>
            </a:r>
            <a:r>
              <a:rPr lang="en-US" sz="2200" dirty="0">
                <a:latin typeface="Times New Roman" panose="02020603050405020304" pitchFamily="18" charset="0"/>
                <a:cs typeface="Times New Roman" panose="02020603050405020304" pitchFamily="18" charset="0"/>
              </a:rPr>
              <a:t>→</a:t>
            </a:r>
            <a:r>
              <a:rPr lang="en-US" sz="2200" dirty="0"/>
              <a:t> total "result" (sum) of all individual measurements</a:t>
            </a:r>
          </a:p>
          <a:p>
            <a:pPr marL="800100" lvl="1" indent="-342900">
              <a:spcBef>
                <a:spcPct val="20000"/>
              </a:spcBef>
              <a:buFontTx/>
              <a:buChar char="-"/>
              <a:defRPr/>
            </a:pPr>
            <a:r>
              <a:rPr lang="en-US" sz="2000" dirty="0"/>
              <a:t>G=T</a:t>
            </a:r>
            <a:r>
              <a:rPr lang="en-US" sz="2000" baseline="-25000" dirty="0"/>
              <a:t>1</a:t>
            </a:r>
            <a:r>
              <a:rPr lang="en-US" sz="2000" dirty="0"/>
              <a:t>+T</a:t>
            </a:r>
            <a:r>
              <a:rPr lang="en-US" sz="2000" baseline="-25000" dirty="0"/>
              <a:t>2</a:t>
            </a:r>
            <a:r>
              <a:rPr lang="en-US" sz="2000" dirty="0"/>
              <a:t>+T</a:t>
            </a:r>
            <a:r>
              <a:rPr lang="en-US" sz="2000" baseline="-25000" dirty="0"/>
              <a:t>3</a:t>
            </a:r>
            <a:r>
              <a:rPr lang="en-US" sz="2000" dirty="0"/>
              <a:t>=996</a:t>
            </a:r>
          </a:p>
          <a:p>
            <a:pPr marL="342900" indent="-342900">
              <a:spcBef>
                <a:spcPct val="20000"/>
              </a:spcBef>
              <a:buFont typeface="Arial" pitchFamily="34" charset="0"/>
              <a:buChar char="•"/>
              <a:defRPr/>
            </a:pPr>
            <a:r>
              <a:rPr lang="en-US" sz="2200" b="1" dirty="0"/>
              <a:t>n</a:t>
            </a:r>
            <a:r>
              <a:rPr lang="en-US" sz="2200" dirty="0"/>
              <a:t> </a:t>
            </a:r>
            <a:r>
              <a:rPr lang="en-US" sz="2200" dirty="0">
                <a:latin typeface="Times New Roman" panose="02020603050405020304" pitchFamily="18" charset="0"/>
                <a:cs typeface="Times New Roman" panose="02020603050405020304" pitchFamily="18" charset="0"/>
              </a:rPr>
              <a:t>→</a:t>
            </a:r>
            <a:r>
              <a:rPr lang="en-US" sz="2200" dirty="0"/>
              <a:t> number of measurements in a particular group</a:t>
            </a:r>
          </a:p>
          <a:p>
            <a:pPr marL="800100" lvl="1" indent="-342900">
              <a:spcBef>
                <a:spcPct val="20000"/>
              </a:spcBef>
              <a:buFontTx/>
              <a:buChar char="-"/>
              <a:defRPr/>
            </a:pPr>
            <a:r>
              <a:rPr lang="en-US" sz="2000" dirty="0"/>
              <a:t>n</a:t>
            </a:r>
            <a:r>
              <a:rPr lang="en-US" sz="2000" baseline="-25000" dirty="0"/>
              <a:t>1</a:t>
            </a:r>
            <a:r>
              <a:rPr lang="en-US" sz="2000" dirty="0"/>
              <a:t>=10; n</a:t>
            </a:r>
            <a:r>
              <a:rPr lang="en-US" sz="2000" baseline="-25000" dirty="0"/>
              <a:t>2</a:t>
            </a:r>
            <a:r>
              <a:rPr lang="en-US" sz="2000" dirty="0"/>
              <a:t>=10; n</a:t>
            </a:r>
            <a:r>
              <a:rPr lang="en-US" sz="2000" baseline="-25000" dirty="0"/>
              <a:t>3</a:t>
            </a:r>
            <a:r>
              <a:rPr lang="en-US" sz="2000" dirty="0"/>
              <a:t>=10</a:t>
            </a:r>
          </a:p>
          <a:p>
            <a:pPr marL="342900" indent="-342900">
              <a:spcBef>
                <a:spcPct val="20000"/>
              </a:spcBef>
              <a:buFont typeface="Arial" pitchFamily="34" charset="0"/>
              <a:buChar char="•"/>
              <a:defRPr/>
            </a:pPr>
            <a:r>
              <a:rPr lang="en-US" sz="2200" b="1" dirty="0">
                <a:cs typeface="Arial" charset="0"/>
              </a:rPr>
              <a:t>N</a:t>
            </a:r>
            <a:r>
              <a:rPr lang="en-US" sz="2200" dirty="0">
                <a:cs typeface="Arial" charset="0"/>
              </a:rPr>
              <a:t> </a:t>
            </a:r>
            <a:r>
              <a:rPr lang="en-US" sz="2200" dirty="0">
                <a:latin typeface="Times New Roman" panose="02020603050405020304" pitchFamily="18" charset="0"/>
                <a:cs typeface="Times New Roman" panose="02020603050405020304" pitchFamily="18" charset="0"/>
              </a:rPr>
              <a:t>→</a:t>
            </a:r>
            <a:r>
              <a:rPr lang="en-US" sz="2200" dirty="0">
                <a:cs typeface="Arial" charset="0"/>
              </a:rPr>
              <a:t> total number of individual measurements</a:t>
            </a:r>
          </a:p>
          <a:p>
            <a:pPr marL="800100" lvl="1" indent="-342900">
              <a:spcBef>
                <a:spcPct val="20000"/>
              </a:spcBef>
              <a:buFontTx/>
              <a:buChar char="-"/>
              <a:defRPr/>
            </a:pPr>
            <a:r>
              <a:rPr lang="en-US" sz="2000" dirty="0">
                <a:cs typeface="Arial" charset="0"/>
              </a:rPr>
              <a:t>N=n</a:t>
            </a:r>
            <a:r>
              <a:rPr lang="en-US" sz="2000" baseline="-25000" dirty="0">
                <a:cs typeface="Arial" charset="0"/>
              </a:rPr>
              <a:t>1</a:t>
            </a:r>
            <a:r>
              <a:rPr lang="en-US" sz="2000" dirty="0">
                <a:cs typeface="Arial" charset="0"/>
              </a:rPr>
              <a:t>+n</a:t>
            </a:r>
            <a:r>
              <a:rPr lang="en-US" sz="2000" baseline="-25000" dirty="0">
                <a:cs typeface="Arial" charset="0"/>
              </a:rPr>
              <a:t>2</a:t>
            </a:r>
            <a:r>
              <a:rPr lang="en-US" sz="2000" dirty="0">
                <a:cs typeface="Arial" charset="0"/>
              </a:rPr>
              <a:t>+n</a:t>
            </a:r>
            <a:r>
              <a:rPr lang="en-US" sz="2000" baseline="-25000" dirty="0">
                <a:cs typeface="Arial" charset="0"/>
              </a:rPr>
              <a:t>3</a:t>
            </a:r>
            <a:r>
              <a:rPr lang="en-US" sz="2000" dirty="0">
                <a:cs typeface="Arial" charset="0"/>
              </a:rPr>
              <a:t>=30</a:t>
            </a:r>
          </a:p>
          <a:p>
            <a:pPr lvl="1">
              <a:spcBef>
                <a:spcPct val="20000"/>
              </a:spcBef>
              <a:defRPr/>
            </a:pPr>
            <a:endParaRPr lang="hr-HR" sz="2000" dirty="0">
              <a:latin typeface="+mn-lt"/>
              <a:cs typeface="Arial" charset="0"/>
            </a:endParaRPr>
          </a:p>
          <a:p>
            <a:pPr marL="800100" lvl="1" indent="-342900">
              <a:spcBef>
                <a:spcPct val="20000"/>
              </a:spcBef>
              <a:buFontTx/>
              <a:buChar char="-"/>
              <a:defRPr/>
            </a:pPr>
            <a:endParaRPr lang="hr-HR" sz="2000" dirty="0">
              <a:latin typeface="+mn-lt"/>
              <a:cs typeface="Arial" charset="0"/>
            </a:endParaRPr>
          </a:p>
          <a:p>
            <a:pPr marL="800100" lvl="1" indent="-342900">
              <a:spcBef>
                <a:spcPct val="20000"/>
              </a:spcBef>
              <a:buFontTx/>
              <a:buChar char="-"/>
              <a:defRPr/>
            </a:pPr>
            <a:endParaRPr lang="hr-HR" sz="2000" dirty="0">
              <a:latin typeface="+mn-lt"/>
              <a:cs typeface="+mn-cs"/>
            </a:endParaRPr>
          </a:p>
          <a:p>
            <a:pPr marL="800100" lvl="1" indent="-342900">
              <a:spcBef>
                <a:spcPct val="20000"/>
              </a:spcBef>
              <a:buFontTx/>
              <a:buChar char="-"/>
              <a:defRPr/>
            </a:pPr>
            <a:endParaRPr lang="hr-HR" sz="2000" dirty="0">
              <a:latin typeface="+mn-lt"/>
              <a:cs typeface="+mn-cs"/>
            </a:endParaRPr>
          </a:p>
        </p:txBody>
      </p:sp>
    </p:spTree>
    <p:extLst>
      <p:ext uri="{BB962C8B-B14F-4D97-AF65-F5344CB8AC3E}">
        <p14:creationId xmlns:p14="http://schemas.microsoft.com/office/powerpoint/2010/main" val="21291966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One-Way</a:t>
            </a:r>
            <a:r>
              <a:rPr lang="hr-HR" sz="4800" dirty="0"/>
              <a:t> RM ANOVA (</a:t>
            </a:r>
            <a:r>
              <a:rPr lang="en-US" sz="4800" dirty="0"/>
              <a:t>by</a:t>
            </a:r>
            <a:r>
              <a:rPr lang="hr-HR" sz="4800" dirty="0"/>
              <a:t> </a:t>
            </a:r>
            <a:r>
              <a:rPr lang="en-US" sz="4800" dirty="0"/>
              <a:t>hand</a:t>
            </a:r>
            <a:r>
              <a:rPr lang="hr-HR" sz="4800" dirty="0"/>
              <a:t>)</a:t>
            </a:r>
            <a:r>
              <a:rPr lang="en-US" sz="4800" dirty="0"/>
              <a:t> </a:t>
            </a:r>
          </a:p>
        </p:txBody>
      </p:sp>
      <p:sp>
        <p:nvSpPr>
          <p:cNvPr id="6" name="TextBox 5"/>
          <p:cNvSpPr txBox="1"/>
          <p:nvPr/>
        </p:nvSpPr>
        <p:spPr>
          <a:xfrm>
            <a:off x="4795352" y="1068217"/>
            <a:ext cx="6131728" cy="553998"/>
          </a:xfrm>
          <a:prstGeom prst="rect">
            <a:avLst/>
          </a:prstGeom>
          <a:noFill/>
        </p:spPr>
        <p:txBody>
          <a:bodyPr wrap="square" rtlCol="0">
            <a:spAutoFit/>
          </a:bodyPr>
          <a:lstStyle/>
          <a:p>
            <a:pPr marL="457200" indent="-457200">
              <a:buFont typeface="Arial" panose="020B0604020202020204" pitchFamily="34" charset="0"/>
              <a:buChar char="•"/>
            </a:pPr>
            <a:r>
              <a:rPr lang="en-US" sz="3000" b="1" dirty="0"/>
              <a:t>Calculation of TOTAL variability</a:t>
            </a:r>
            <a:endParaRPr lang="en-US" sz="2400" b="1" dirty="0"/>
          </a:p>
        </p:txBody>
      </p:sp>
      <p:graphicFrame>
        <p:nvGraphicFramePr>
          <p:cNvPr id="25" name="Table 24"/>
          <p:cNvGraphicFramePr>
            <a:graphicFrameLocks noGrp="1"/>
          </p:cNvGraphicFramePr>
          <p:nvPr>
            <p:extLst>
              <p:ext uri="{D42A27DB-BD31-4B8C-83A1-F6EECF244321}">
                <p14:modId xmlns:p14="http://schemas.microsoft.com/office/powerpoint/2010/main" val="1475174342"/>
              </p:ext>
            </p:extLst>
          </p:nvPr>
        </p:nvGraphicFramePr>
        <p:xfrm>
          <a:off x="201706" y="1012308"/>
          <a:ext cx="3793196" cy="3566160"/>
        </p:xfrm>
        <a:graphic>
          <a:graphicData uri="http://schemas.openxmlformats.org/drawingml/2006/table">
            <a:tbl>
              <a:tblPr firstRow="1" bandRow="1">
                <a:tableStyleId>{5C22544A-7EE6-4342-B048-85BDC9FD1C3A}</a:tableStyleId>
              </a:tblPr>
              <a:tblGrid>
                <a:gridCol w="1035097">
                  <a:extLst>
                    <a:ext uri="{9D8B030D-6E8A-4147-A177-3AD203B41FA5}">
                      <a16:colId xmlns:a16="http://schemas.microsoft.com/office/drawing/2014/main" val="20000"/>
                    </a:ext>
                  </a:extLst>
                </a:gridCol>
                <a:gridCol w="674394">
                  <a:extLst>
                    <a:ext uri="{9D8B030D-6E8A-4147-A177-3AD203B41FA5}">
                      <a16:colId xmlns:a16="http://schemas.microsoft.com/office/drawing/2014/main" val="20001"/>
                    </a:ext>
                  </a:extLst>
                </a:gridCol>
                <a:gridCol w="1314203">
                  <a:extLst>
                    <a:ext uri="{9D8B030D-6E8A-4147-A177-3AD203B41FA5}">
                      <a16:colId xmlns:a16="http://schemas.microsoft.com/office/drawing/2014/main" val="20002"/>
                    </a:ext>
                  </a:extLst>
                </a:gridCol>
                <a:gridCol w="769502">
                  <a:extLst>
                    <a:ext uri="{9D8B030D-6E8A-4147-A177-3AD203B41FA5}">
                      <a16:colId xmlns:a16="http://schemas.microsoft.com/office/drawing/2014/main" val="20003"/>
                    </a:ext>
                  </a:extLst>
                </a:gridCol>
              </a:tblGrid>
              <a:tr h="317909">
                <a:tc>
                  <a:txBody>
                    <a:bodyPr/>
                    <a:lstStyle/>
                    <a:p>
                      <a:r>
                        <a:rPr lang="hr-HR" sz="1400" dirty="0"/>
                        <a:t>Participant</a:t>
                      </a:r>
                    </a:p>
                  </a:txBody>
                  <a:tcPr marL="91439" marR="91439"/>
                </a:tc>
                <a:tc>
                  <a:txBody>
                    <a:bodyPr/>
                    <a:lstStyle/>
                    <a:p>
                      <a:r>
                        <a:rPr lang="en-US" sz="1400" noProof="0" dirty="0"/>
                        <a:t>Touch</a:t>
                      </a:r>
                      <a:r>
                        <a:rPr lang="hr-HR" sz="1400" noProof="0" dirty="0"/>
                        <a:t> [s]</a:t>
                      </a:r>
                      <a:endParaRPr lang="en-US" sz="1400" noProof="0" dirty="0"/>
                    </a:p>
                  </a:txBody>
                  <a:tcPr marL="91439" marR="91439"/>
                </a:tc>
                <a:tc>
                  <a:txBody>
                    <a:bodyPr/>
                    <a:lstStyle/>
                    <a:p>
                      <a:r>
                        <a:rPr lang="en-US" sz="1400" noProof="0" dirty="0"/>
                        <a:t>Head</a:t>
                      </a:r>
                      <a:r>
                        <a:rPr lang="hr-HR" sz="1400" dirty="0"/>
                        <a:t> </a:t>
                      </a:r>
                      <a:r>
                        <a:rPr lang="en-US" sz="1400" noProof="0" dirty="0"/>
                        <a:t>Tracking</a:t>
                      </a:r>
                      <a:r>
                        <a:rPr lang="hr-HR" sz="1400" noProof="0" dirty="0"/>
                        <a:t> [s]</a:t>
                      </a:r>
                      <a:endParaRPr lang="en-US" sz="1400" noProof="0" dirty="0"/>
                    </a:p>
                  </a:txBody>
                  <a:tcPr marL="91439" marR="91439"/>
                </a:tc>
                <a:tc>
                  <a:txBody>
                    <a:bodyPr/>
                    <a:lstStyle/>
                    <a:p>
                      <a:r>
                        <a:rPr lang="en-US" sz="1400" noProof="0" dirty="0"/>
                        <a:t>Voice</a:t>
                      </a:r>
                      <a:r>
                        <a:rPr lang="hr-HR" sz="1400" noProof="0" dirty="0"/>
                        <a:t> [s]</a:t>
                      </a:r>
                      <a:endParaRPr lang="en-US" sz="1400" noProof="0" dirty="0"/>
                    </a:p>
                  </a:txBody>
                  <a:tcPr marL="91439" marR="91439"/>
                </a:tc>
                <a:extLst>
                  <a:ext uri="{0D108BD9-81ED-4DB2-BD59-A6C34878D82A}">
                    <a16:rowId xmlns:a16="http://schemas.microsoft.com/office/drawing/2014/main" val="10000"/>
                  </a:ext>
                </a:extLst>
              </a:tr>
              <a:tr h="284388">
                <a:tc>
                  <a:txBody>
                    <a:bodyPr/>
                    <a:lstStyle/>
                    <a:p>
                      <a:r>
                        <a:rPr lang="hr-HR" sz="1400" dirty="0"/>
                        <a:t>1</a:t>
                      </a:r>
                    </a:p>
                  </a:txBody>
                  <a:tcPr marL="91439" marR="91439"/>
                </a:tc>
                <a:tc>
                  <a:txBody>
                    <a:bodyPr/>
                    <a:lstStyle/>
                    <a:p>
                      <a:r>
                        <a:rPr lang="hr-HR" sz="1400" dirty="0"/>
                        <a:t>31</a:t>
                      </a:r>
                    </a:p>
                  </a:txBody>
                  <a:tcPr marL="91439" marR="91439"/>
                </a:tc>
                <a:tc>
                  <a:txBody>
                    <a:bodyPr/>
                    <a:lstStyle/>
                    <a:p>
                      <a:r>
                        <a:rPr lang="hr-HR" sz="1400" dirty="0"/>
                        <a:t>35</a:t>
                      </a:r>
                    </a:p>
                  </a:txBody>
                  <a:tcPr marL="91439" marR="91439"/>
                </a:tc>
                <a:tc>
                  <a:txBody>
                    <a:bodyPr/>
                    <a:lstStyle/>
                    <a:p>
                      <a:r>
                        <a:rPr lang="hr-HR" sz="1400" dirty="0"/>
                        <a:t>22</a:t>
                      </a:r>
                    </a:p>
                  </a:txBody>
                  <a:tcPr marL="91439" marR="91439"/>
                </a:tc>
                <a:extLst>
                  <a:ext uri="{0D108BD9-81ED-4DB2-BD59-A6C34878D82A}">
                    <a16:rowId xmlns:a16="http://schemas.microsoft.com/office/drawing/2014/main" val="10001"/>
                  </a:ext>
                </a:extLst>
              </a:tr>
              <a:tr h="284388">
                <a:tc>
                  <a:txBody>
                    <a:bodyPr/>
                    <a:lstStyle/>
                    <a:p>
                      <a:r>
                        <a:rPr lang="hr-HR" sz="1400" dirty="0"/>
                        <a:t>2</a:t>
                      </a:r>
                    </a:p>
                  </a:txBody>
                  <a:tcPr marL="91439" marR="91439"/>
                </a:tc>
                <a:tc>
                  <a:txBody>
                    <a:bodyPr/>
                    <a:lstStyle/>
                    <a:p>
                      <a:r>
                        <a:rPr lang="hr-HR" sz="1400" dirty="0"/>
                        <a:t>43</a:t>
                      </a:r>
                    </a:p>
                  </a:txBody>
                  <a:tcPr marL="91439" marR="91439"/>
                </a:tc>
                <a:tc>
                  <a:txBody>
                    <a:bodyPr/>
                    <a:lstStyle/>
                    <a:p>
                      <a:r>
                        <a:rPr lang="hr-HR" sz="1400" dirty="0"/>
                        <a:t>46</a:t>
                      </a:r>
                    </a:p>
                  </a:txBody>
                  <a:tcPr marL="91439" marR="91439"/>
                </a:tc>
                <a:tc>
                  <a:txBody>
                    <a:bodyPr/>
                    <a:lstStyle/>
                    <a:p>
                      <a:r>
                        <a:rPr lang="hr-HR" sz="1400" dirty="0"/>
                        <a:t>26</a:t>
                      </a:r>
                    </a:p>
                  </a:txBody>
                  <a:tcPr marL="91439" marR="91439"/>
                </a:tc>
                <a:extLst>
                  <a:ext uri="{0D108BD9-81ED-4DB2-BD59-A6C34878D82A}">
                    <a16:rowId xmlns:a16="http://schemas.microsoft.com/office/drawing/2014/main" val="10002"/>
                  </a:ext>
                </a:extLst>
              </a:tr>
              <a:tr h="284388">
                <a:tc>
                  <a:txBody>
                    <a:bodyPr/>
                    <a:lstStyle/>
                    <a:p>
                      <a:r>
                        <a:rPr lang="hr-HR" sz="1400" dirty="0"/>
                        <a:t>3</a:t>
                      </a:r>
                    </a:p>
                  </a:txBody>
                  <a:tcPr marL="91439" marR="91439"/>
                </a:tc>
                <a:tc>
                  <a:txBody>
                    <a:bodyPr/>
                    <a:lstStyle/>
                    <a:p>
                      <a:r>
                        <a:rPr lang="hr-HR" sz="1400" dirty="0"/>
                        <a:t>32</a:t>
                      </a:r>
                    </a:p>
                  </a:txBody>
                  <a:tcPr marL="91439" marR="91439"/>
                </a:tc>
                <a:tc>
                  <a:txBody>
                    <a:bodyPr/>
                    <a:lstStyle/>
                    <a:p>
                      <a:r>
                        <a:rPr lang="hr-HR" sz="1400" dirty="0"/>
                        <a:t>36</a:t>
                      </a:r>
                    </a:p>
                  </a:txBody>
                  <a:tcPr marL="91439" marR="91439"/>
                </a:tc>
                <a:tc>
                  <a:txBody>
                    <a:bodyPr/>
                    <a:lstStyle/>
                    <a:p>
                      <a:r>
                        <a:rPr lang="hr-HR" sz="1400" dirty="0"/>
                        <a:t>22</a:t>
                      </a:r>
                    </a:p>
                  </a:txBody>
                  <a:tcPr marL="91439" marR="91439"/>
                </a:tc>
                <a:extLst>
                  <a:ext uri="{0D108BD9-81ED-4DB2-BD59-A6C34878D82A}">
                    <a16:rowId xmlns:a16="http://schemas.microsoft.com/office/drawing/2014/main" val="10003"/>
                  </a:ext>
                </a:extLst>
              </a:tr>
              <a:tr h="284388">
                <a:tc>
                  <a:txBody>
                    <a:bodyPr/>
                    <a:lstStyle/>
                    <a:p>
                      <a:r>
                        <a:rPr lang="hr-HR" sz="1400" dirty="0"/>
                        <a:t>4</a:t>
                      </a:r>
                    </a:p>
                  </a:txBody>
                  <a:tcPr marL="91439" marR="91439"/>
                </a:tc>
                <a:tc>
                  <a:txBody>
                    <a:bodyPr/>
                    <a:lstStyle/>
                    <a:p>
                      <a:r>
                        <a:rPr lang="hr-HR" sz="1400" dirty="0"/>
                        <a:t>33</a:t>
                      </a:r>
                    </a:p>
                  </a:txBody>
                  <a:tcPr marL="91439" marR="91439"/>
                </a:tc>
                <a:tc>
                  <a:txBody>
                    <a:bodyPr/>
                    <a:lstStyle/>
                    <a:p>
                      <a:r>
                        <a:rPr lang="hr-HR" sz="1400" dirty="0"/>
                        <a:t>39</a:t>
                      </a:r>
                    </a:p>
                  </a:txBody>
                  <a:tcPr marL="91439" marR="91439"/>
                </a:tc>
                <a:tc>
                  <a:txBody>
                    <a:bodyPr/>
                    <a:lstStyle/>
                    <a:p>
                      <a:r>
                        <a:rPr lang="hr-HR" sz="1400" dirty="0"/>
                        <a:t>21</a:t>
                      </a:r>
                    </a:p>
                  </a:txBody>
                  <a:tcPr marL="91439" marR="91439"/>
                </a:tc>
                <a:extLst>
                  <a:ext uri="{0D108BD9-81ED-4DB2-BD59-A6C34878D82A}">
                    <a16:rowId xmlns:a16="http://schemas.microsoft.com/office/drawing/2014/main" val="10004"/>
                  </a:ext>
                </a:extLst>
              </a:tr>
              <a:tr h="284388">
                <a:tc>
                  <a:txBody>
                    <a:bodyPr/>
                    <a:lstStyle/>
                    <a:p>
                      <a:r>
                        <a:rPr lang="hr-HR" sz="1400" dirty="0"/>
                        <a:t>5</a:t>
                      </a:r>
                    </a:p>
                  </a:txBody>
                  <a:tcPr marL="91439" marR="91439"/>
                </a:tc>
                <a:tc>
                  <a:txBody>
                    <a:bodyPr/>
                    <a:lstStyle/>
                    <a:p>
                      <a:r>
                        <a:rPr lang="hr-HR" sz="1400" dirty="0"/>
                        <a:t>39</a:t>
                      </a:r>
                    </a:p>
                  </a:txBody>
                  <a:tcPr marL="91439" marR="91439"/>
                </a:tc>
                <a:tc>
                  <a:txBody>
                    <a:bodyPr/>
                    <a:lstStyle/>
                    <a:p>
                      <a:r>
                        <a:rPr lang="hr-HR" sz="1400" dirty="0"/>
                        <a:t>42</a:t>
                      </a:r>
                    </a:p>
                  </a:txBody>
                  <a:tcPr marL="91439" marR="91439"/>
                </a:tc>
                <a:tc>
                  <a:txBody>
                    <a:bodyPr/>
                    <a:lstStyle/>
                    <a:p>
                      <a:r>
                        <a:rPr lang="hr-HR" sz="1400" dirty="0"/>
                        <a:t>25</a:t>
                      </a:r>
                    </a:p>
                  </a:txBody>
                  <a:tcPr marL="91439" marR="91439"/>
                </a:tc>
                <a:extLst>
                  <a:ext uri="{0D108BD9-81ED-4DB2-BD59-A6C34878D82A}">
                    <a16:rowId xmlns:a16="http://schemas.microsoft.com/office/drawing/2014/main" val="10005"/>
                  </a:ext>
                </a:extLst>
              </a:tr>
              <a:tr h="284388">
                <a:tc>
                  <a:txBody>
                    <a:bodyPr/>
                    <a:lstStyle/>
                    <a:p>
                      <a:r>
                        <a:rPr lang="hr-HR" sz="1400" dirty="0"/>
                        <a:t>6</a:t>
                      </a:r>
                    </a:p>
                  </a:txBody>
                  <a:tcPr marL="91439" marR="91439"/>
                </a:tc>
                <a:tc>
                  <a:txBody>
                    <a:bodyPr/>
                    <a:lstStyle/>
                    <a:p>
                      <a:r>
                        <a:rPr lang="hr-HR" sz="1400" dirty="0"/>
                        <a:t>37</a:t>
                      </a:r>
                    </a:p>
                  </a:txBody>
                  <a:tcPr marL="91439" marR="91439"/>
                </a:tc>
                <a:tc>
                  <a:txBody>
                    <a:bodyPr/>
                    <a:lstStyle/>
                    <a:p>
                      <a:r>
                        <a:rPr lang="hr-HR" sz="1400" dirty="0"/>
                        <a:t>44</a:t>
                      </a:r>
                    </a:p>
                  </a:txBody>
                  <a:tcPr marL="91439" marR="91439"/>
                </a:tc>
                <a:tc>
                  <a:txBody>
                    <a:bodyPr/>
                    <a:lstStyle/>
                    <a:p>
                      <a:r>
                        <a:rPr lang="hr-HR" sz="1400" dirty="0"/>
                        <a:t>22</a:t>
                      </a:r>
                    </a:p>
                  </a:txBody>
                  <a:tcPr marL="91439" marR="91439"/>
                </a:tc>
                <a:extLst>
                  <a:ext uri="{0D108BD9-81ED-4DB2-BD59-A6C34878D82A}">
                    <a16:rowId xmlns:a16="http://schemas.microsoft.com/office/drawing/2014/main" val="10006"/>
                  </a:ext>
                </a:extLst>
              </a:tr>
              <a:tr h="284388">
                <a:tc>
                  <a:txBody>
                    <a:bodyPr/>
                    <a:lstStyle/>
                    <a:p>
                      <a:r>
                        <a:rPr lang="hr-HR" sz="1400" dirty="0"/>
                        <a:t>7</a:t>
                      </a:r>
                    </a:p>
                  </a:txBody>
                  <a:tcPr marL="91439" marR="91439"/>
                </a:tc>
                <a:tc>
                  <a:txBody>
                    <a:bodyPr/>
                    <a:lstStyle/>
                    <a:p>
                      <a:r>
                        <a:rPr lang="hr-HR" sz="1400" dirty="0"/>
                        <a:t>38</a:t>
                      </a:r>
                    </a:p>
                  </a:txBody>
                  <a:tcPr marL="91439" marR="91439"/>
                </a:tc>
                <a:tc>
                  <a:txBody>
                    <a:bodyPr/>
                    <a:lstStyle/>
                    <a:p>
                      <a:r>
                        <a:rPr lang="hr-HR" sz="1400" dirty="0"/>
                        <a:t>40</a:t>
                      </a:r>
                    </a:p>
                  </a:txBody>
                  <a:tcPr marL="91439" marR="91439"/>
                </a:tc>
                <a:tc>
                  <a:txBody>
                    <a:bodyPr/>
                    <a:lstStyle/>
                    <a:p>
                      <a:r>
                        <a:rPr lang="hr-HR" sz="1400" dirty="0"/>
                        <a:t>20</a:t>
                      </a:r>
                    </a:p>
                  </a:txBody>
                  <a:tcPr marL="91439" marR="91439"/>
                </a:tc>
                <a:extLst>
                  <a:ext uri="{0D108BD9-81ED-4DB2-BD59-A6C34878D82A}">
                    <a16:rowId xmlns:a16="http://schemas.microsoft.com/office/drawing/2014/main" val="10007"/>
                  </a:ext>
                </a:extLst>
              </a:tr>
              <a:tr h="284388">
                <a:tc>
                  <a:txBody>
                    <a:bodyPr/>
                    <a:lstStyle/>
                    <a:p>
                      <a:r>
                        <a:rPr lang="hr-HR" sz="1400" dirty="0"/>
                        <a:t>8</a:t>
                      </a:r>
                    </a:p>
                  </a:txBody>
                  <a:tcPr marL="91439" marR="91439"/>
                </a:tc>
                <a:tc>
                  <a:txBody>
                    <a:bodyPr/>
                    <a:lstStyle/>
                    <a:p>
                      <a:r>
                        <a:rPr lang="hr-HR" sz="1400" dirty="0"/>
                        <a:t>39</a:t>
                      </a:r>
                    </a:p>
                  </a:txBody>
                  <a:tcPr marL="91439" marR="91439"/>
                </a:tc>
                <a:tc>
                  <a:txBody>
                    <a:bodyPr/>
                    <a:lstStyle/>
                    <a:p>
                      <a:r>
                        <a:rPr lang="hr-HR" sz="1400" dirty="0"/>
                        <a:t>41</a:t>
                      </a:r>
                    </a:p>
                  </a:txBody>
                  <a:tcPr marL="91439" marR="91439"/>
                </a:tc>
                <a:tc>
                  <a:txBody>
                    <a:bodyPr/>
                    <a:lstStyle/>
                    <a:p>
                      <a:r>
                        <a:rPr lang="hr-HR" sz="1400" dirty="0"/>
                        <a:t>25</a:t>
                      </a:r>
                    </a:p>
                  </a:txBody>
                  <a:tcPr marL="91439" marR="91439"/>
                </a:tc>
                <a:extLst>
                  <a:ext uri="{0D108BD9-81ED-4DB2-BD59-A6C34878D82A}">
                    <a16:rowId xmlns:a16="http://schemas.microsoft.com/office/drawing/2014/main" val="10008"/>
                  </a:ext>
                </a:extLst>
              </a:tr>
              <a:tr h="284388">
                <a:tc>
                  <a:txBody>
                    <a:bodyPr/>
                    <a:lstStyle/>
                    <a:p>
                      <a:r>
                        <a:rPr lang="hr-HR" sz="1400" dirty="0"/>
                        <a:t>9</a:t>
                      </a:r>
                    </a:p>
                  </a:txBody>
                  <a:tcPr marL="91439" marR="91439"/>
                </a:tc>
                <a:tc>
                  <a:txBody>
                    <a:bodyPr/>
                    <a:lstStyle/>
                    <a:p>
                      <a:r>
                        <a:rPr lang="hr-HR" sz="1400" dirty="0"/>
                        <a:t>35</a:t>
                      </a:r>
                    </a:p>
                  </a:txBody>
                  <a:tcPr marL="91439" marR="91439"/>
                </a:tc>
                <a:tc>
                  <a:txBody>
                    <a:bodyPr/>
                    <a:lstStyle/>
                    <a:p>
                      <a:r>
                        <a:rPr lang="hr-HR" sz="1400" dirty="0"/>
                        <a:t>39</a:t>
                      </a:r>
                    </a:p>
                  </a:txBody>
                  <a:tcPr marL="91439" marR="91439"/>
                </a:tc>
                <a:tc>
                  <a:txBody>
                    <a:bodyPr/>
                    <a:lstStyle/>
                    <a:p>
                      <a:r>
                        <a:rPr lang="hr-HR" sz="1400" dirty="0"/>
                        <a:t>24</a:t>
                      </a:r>
                    </a:p>
                  </a:txBody>
                  <a:tcPr marL="91439" marR="91439"/>
                </a:tc>
                <a:extLst>
                  <a:ext uri="{0D108BD9-81ED-4DB2-BD59-A6C34878D82A}">
                    <a16:rowId xmlns:a16="http://schemas.microsoft.com/office/drawing/2014/main" val="10009"/>
                  </a:ext>
                </a:extLst>
              </a:tr>
              <a:tr h="284388">
                <a:tc>
                  <a:txBody>
                    <a:bodyPr/>
                    <a:lstStyle/>
                    <a:p>
                      <a:r>
                        <a:rPr lang="hr-HR" sz="1400" dirty="0"/>
                        <a:t>10</a:t>
                      </a:r>
                    </a:p>
                  </a:txBody>
                  <a:tcPr marL="91439" marR="91439"/>
                </a:tc>
                <a:tc>
                  <a:txBody>
                    <a:bodyPr/>
                    <a:lstStyle/>
                    <a:p>
                      <a:r>
                        <a:rPr lang="hr-HR" sz="1400" dirty="0"/>
                        <a:t>37</a:t>
                      </a:r>
                    </a:p>
                  </a:txBody>
                  <a:tcPr marL="91439" marR="91439"/>
                </a:tc>
                <a:tc>
                  <a:txBody>
                    <a:bodyPr/>
                    <a:lstStyle/>
                    <a:p>
                      <a:r>
                        <a:rPr lang="hr-HR" sz="1400" dirty="0"/>
                        <a:t>40</a:t>
                      </a:r>
                    </a:p>
                  </a:txBody>
                  <a:tcPr marL="91439" marR="91439"/>
                </a:tc>
                <a:tc>
                  <a:txBody>
                    <a:bodyPr/>
                    <a:lstStyle/>
                    <a:p>
                      <a:r>
                        <a:rPr lang="hr-HR" sz="1400" dirty="0"/>
                        <a:t>23</a:t>
                      </a:r>
                    </a:p>
                  </a:txBody>
                  <a:tcPr marL="91439" marR="91439"/>
                </a:tc>
                <a:extLst>
                  <a:ext uri="{0D108BD9-81ED-4DB2-BD59-A6C34878D82A}">
                    <a16:rowId xmlns:a16="http://schemas.microsoft.com/office/drawing/2014/main" val="10010"/>
                  </a:ext>
                </a:extLst>
              </a:tr>
            </a:tbl>
          </a:graphicData>
        </a:graphic>
      </p:graphicFrame>
      <p:graphicFrame>
        <p:nvGraphicFramePr>
          <p:cNvPr id="9" name="Object 4"/>
          <p:cNvGraphicFramePr>
            <a:graphicFrameLocks noChangeAspect="1"/>
          </p:cNvGraphicFramePr>
          <p:nvPr>
            <p:extLst>
              <p:ext uri="{D42A27DB-BD31-4B8C-83A1-F6EECF244321}">
                <p14:modId xmlns:p14="http://schemas.microsoft.com/office/powerpoint/2010/main" val="3495120231"/>
              </p:ext>
            </p:extLst>
          </p:nvPr>
        </p:nvGraphicFramePr>
        <p:xfrm>
          <a:off x="5398960" y="1693652"/>
          <a:ext cx="1751648" cy="998590"/>
        </p:xfrm>
        <a:graphic>
          <a:graphicData uri="http://schemas.openxmlformats.org/presentationml/2006/ole">
            <mc:AlternateContent xmlns:mc="http://schemas.openxmlformats.org/markup-compatibility/2006">
              <mc:Choice xmlns:v="urn:schemas-microsoft-com:vml" Requires="v">
                <p:oleObj name="Equation" r:id="rId4" imgW="1155700" imgH="660400" progId="Equation.3">
                  <p:embed/>
                </p:oleObj>
              </mc:Choice>
              <mc:Fallback>
                <p:oleObj name="Equation" r:id="rId4" imgW="1155700" imgH="660400" progId="Equation.3">
                  <p:embed/>
                  <p:pic>
                    <p:nvPicPr>
                      <p:cNvPr id="9"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8960" y="1693652"/>
                        <a:ext cx="1751648" cy="998590"/>
                      </a:xfrm>
                      <a:prstGeom prst="rect">
                        <a:avLst/>
                      </a:prstGeom>
                      <a:noFill/>
                      <a:ln w="9525">
                        <a:solidFill>
                          <a:schemeClr val="tx1"/>
                        </a:solidFill>
                        <a:miter lim="800000"/>
                        <a:headEnd/>
                        <a:tailEnd/>
                      </a:ln>
                    </p:spPr>
                  </p:pic>
                </p:oleObj>
              </mc:Fallback>
            </mc:AlternateContent>
          </a:graphicData>
        </a:graphic>
      </p:graphicFrame>
      <p:graphicFrame>
        <p:nvGraphicFramePr>
          <p:cNvPr id="10" name="Object 3"/>
          <p:cNvGraphicFramePr>
            <a:graphicFrameLocks noChangeAspect="1"/>
          </p:cNvGraphicFramePr>
          <p:nvPr>
            <p:extLst>
              <p:ext uri="{D42A27DB-BD31-4B8C-83A1-F6EECF244321}">
                <p14:modId xmlns:p14="http://schemas.microsoft.com/office/powerpoint/2010/main" val="1494740739"/>
              </p:ext>
            </p:extLst>
          </p:nvPr>
        </p:nvGraphicFramePr>
        <p:xfrm>
          <a:off x="5398960" y="2745334"/>
          <a:ext cx="4302226" cy="957986"/>
        </p:xfrm>
        <a:graphic>
          <a:graphicData uri="http://schemas.openxmlformats.org/presentationml/2006/ole">
            <mc:AlternateContent xmlns:mc="http://schemas.openxmlformats.org/markup-compatibility/2006">
              <mc:Choice xmlns:v="urn:schemas-microsoft-com:vml" Requires="v">
                <p:oleObj name="Equation" r:id="rId6" imgW="2959100" imgH="660400" progId="Equation.3">
                  <p:embed/>
                </p:oleObj>
              </mc:Choice>
              <mc:Fallback>
                <p:oleObj name="Equation" r:id="rId6" imgW="2959100" imgH="660400" progId="Equation.3">
                  <p:embed/>
                  <p:pic>
                    <p:nvPicPr>
                      <p:cNvPr id="1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98960" y="2745334"/>
                        <a:ext cx="4302226" cy="957986"/>
                      </a:xfrm>
                      <a:prstGeom prst="rect">
                        <a:avLst/>
                      </a:prstGeom>
                      <a:noFill/>
                      <a:ln>
                        <a:noFill/>
                      </a:ln>
                    </p:spPr>
                  </p:pic>
                </p:oleObj>
              </mc:Fallback>
            </mc:AlternateContent>
          </a:graphicData>
        </a:graphic>
      </p:graphicFrame>
      <p:sp>
        <p:nvSpPr>
          <p:cNvPr id="11" name="TextBox 10"/>
          <p:cNvSpPr txBox="1"/>
          <p:nvPr/>
        </p:nvSpPr>
        <p:spPr>
          <a:xfrm>
            <a:off x="4795352" y="3948693"/>
            <a:ext cx="6131728" cy="553998"/>
          </a:xfrm>
          <a:prstGeom prst="rect">
            <a:avLst/>
          </a:prstGeom>
          <a:noFill/>
        </p:spPr>
        <p:txBody>
          <a:bodyPr wrap="square" rtlCol="0">
            <a:spAutoFit/>
          </a:bodyPr>
          <a:lstStyle/>
          <a:p>
            <a:pPr marL="457200" indent="-457200">
              <a:buFont typeface="Arial" panose="020B0604020202020204" pitchFamily="34" charset="0"/>
              <a:buChar char="•"/>
            </a:pPr>
            <a:r>
              <a:rPr lang="en-US" sz="3000" b="1" dirty="0"/>
              <a:t>Calculation of </a:t>
            </a:r>
            <a:r>
              <a:rPr lang="hr-HR" sz="3000" b="1" dirty="0"/>
              <a:t>BAD</a:t>
            </a:r>
            <a:r>
              <a:rPr lang="en-US" sz="3000" b="1" dirty="0"/>
              <a:t> variability</a:t>
            </a:r>
            <a:endParaRPr lang="en-US" sz="2400" b="1" dirty="0"/>
          </a:p>
        </p:txBody>
      </p:sp>
      <p:graphicFrame>
        <p:nvGraphicFramePr>
          <p:cNvPr id="12" name="Object 6"/>
          <p:cNvGraphicFramePr>
            <a:graphicFrameLocks noChangeAspect="1"/>
          </p:cNvGraphicFramePr>
          <p:nvPr>
            <p:extLst>
              <p:ext uri="{D42A27DB-BD31-4B8C-83A1-F6EECF244321}">
                <p14:modId xmlns:p14="http://schemas.microsoft.com/office/powerpoint/2010/main" val="797179426"/>
              </p:ext>
            </p:extLst>
          </p:nvPr>
        </p:nvGraphicFramePr>
        <p:xfrm>
          <a:off x="5398960" y="4586019"/>
          <a:ext cx="2000250" cy="952500"/>
        </p:xfrm>
        <a:graphic>
          <a:graphicData uri="http://schemas.openxmlformats.org/presentationml/2006/ole">
            <mc:AlternateContent xmlns:mc="http://schemas.openxmlformats.org/markup-compatibility/2006">
              <mc:Choice xmlns:v="urn:schemas-microsoft-com:vml" Requires="v">
                <p:oleObj name="Equation" r:id="rId8" imgW="1384300" imgH="660400" progId="Equation.3">
                  <p:embed/>
                </p:oleObj>
              </mc:Choice>
              <mc:Fallback>
                <p:oleObj name="Equation" r:id="rId8" imgW="1384300" imgH="660400" progId="Equation.3">
                  <p:embed/>
                  <p:pic>
                    <p:nvPicPr>
                      <p:cNvPr id="12"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98960" y="4586019"/>
                        <a:ext cx="2000250" cy="9525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Object 7"/>
          <p:cNvGraphicFramePr>
            <a:graphicFrameLocks noChangeAspect="1"/>
          </p:cNvGraphicFramePr>
          <p:nvPr>
            <p:extLst>
              <p:ext uri="{D42A27DB-BD31-4B8C-83A1-F6EECF244321}">
                <p14:modId xmlns:p14="http://schemas.microsoft.com/office/powerpoint/2010/main" val="2618753496"/>
              </p:ext>
            </p:extLst>
          </p:nvPr>
        </p:nvGraphicFramePr>
        <p:xfrm>
          <a:off x="5398960" y="5565405"/>
          <a:ext cx="5588763" cy="1018275"/>
        </p:xfrm>
        <a:graphic>
          <a:graphicData uri="http://schemas.openxmlformats.org/presentationml/2006/ole">
            <mc:AlternateContent xmlns:mc="http://schemas.openxmlformats.org/markup-compatibility/2006">
              <mc:Choice xmlns:v="urn:schemas-microsoft-com:vml" Requires="v">
                <p:oleObj name="Equation" r:id="rId10" imgW="3898900" imgH="711200" progId="Equation.3">
                  <p:embed/>
                </p:oleObj>
              </mc:Choice>
              <mc:Fallback>
                <p:oleObj name="Equation" r:id="rId10" imgW="3898900" imgH="711200" progId="Equation.3">
                  <p:embed/>
                  <p:pic>
                    <p:nvPicPr>
                      <p:cNvPr id="13" name="Object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98960" y="5565405"/>
                        <a:ext cx="5588763" cy="1018275"/>
                      </a:xfrm>
                      <a:prstGeom prst="rect">
                        <a:avLst/>
                      </a:prstGeom>
                      <a:noFill/>
                      <a:ln>
                        <a:noFill/>
                      </a:ln>
                    </p:spPr>
                  </p:pic>
                </p:oleObj>
              </mc:Fallback>
            </mc:AlternateContent>
          </a:graphicData>
        </a:graphic>
      </p:graphicFrame>
      <p:graphicFrame>
        <p:nvGraphicFramePr>
          <p:cNvPr id="15" name="Object 8"/>
          <p:cNvGraphicFramePr>
            <a:graphicFrameLocks noChangeAspect="1"/>
          </p:cNvGraphicFramePr>
          <p:nvPr>
            <p:extLst>
              <p:ext uri="{D42A27DB-BD31-4B8C-83A1-F6EECF244321}">
                <p14:modId xmlns:p14="http://schemas.microsoft.com/office/powerpoint/2010/main" val="1565000311"/>
              </p:ext>
            </p:extLst>
          </p:nvPr>
        </p:nvGraphicFramePr>
        <p:xfrm>
          <a:off x="681496" y="5498860"/>
          <a:ext cx="2335908" cy="1082075"/>
        </p:xfrm>
        <a:graphic>
          <a:graphicData uri="http://schemas.openxmlformats.org/presentationml/2006/ole">
            <mc:AlternateContent xmlns:mc="http://schemas.openxmlformats.org/markup-compatibility/2006">
              <mc:Choice xmlns:v="urn:schemas-microsoft-com:vml" Requires="v">
                <p:oleObj name="Equation" r:id="rId12" imgW="1587500" imgH="736600" progId="Equation.3">
                  <p:embed/>
                </p:oleObj>
              </mc:Choice>
              <mc:Fallback>
                <p:oleObj name="Equation" r:id="rId12" imgW="1587500" imgH="736600" progId="Equation.3">
                  <p:embed/>
                  <p:pic>
                    <p:nvPicPr>
                      <p:cNvPr id="15" name="Object 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81496" y="5498860"/>
                        <a:ext cx="2335908" cy="1082075"/>
                      </a:xfrm>
                      <a:prstGeom prst="rect">
                        <a:avLst/>
                      </a:prstGeom>
                      <a:noFill/>
                      <a:ln w="9525">
                        <a:solidFill>
                          <a:schemeClr val="tx1"/>
                        </a:solidFill>
                        <a:prstDash val="dash"/>
                        <a:miter lim="800000"/>
                        <a:headEnd/>
                        <a:tailEnd/>
                      </a:ln>
                    </p:spPr>
                  </p:pic>
                </p:oleObj>
              </mc:Fallback>
            </mc:AlternateContent>
          </a:graphicData>
        </a:graphic>
      </p:graphicFrame>
      <p:sp>
        <p:nvSpPr>
          <p:cNvPr id="16" name="TextBox 18"/>
          <p:cNvSpPr txBox="1">
            <a:spLocks noChangeArrowheads="1"/>
          </p:cNvSpPr>
          <p:nvPr/>
        </p:nvSpPr>
        <p:spPr bwMode="auto">
          <a:xfrm>
            <a:off x="1207580" y="4822680"/>
            <a:ext cx="13752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sr-Latn-RS" sz="1800" dirty="0">
                <a:latin typeface="+mn-lt"/>
              </a:rPr>
              <a:t>Alternatively</a:t>
            </a:r>
          </a:p>
        </p:txBody>
      </p:sp>
      <p:sp>
        <p:nvSpPr>
          <p:cNvPr id="17" name="Freeform 16"/>
          <p:cNvSpPr/>
          <p:nvPr/>
        </p:nvSpPr>
        <p:spPr>
          <a:xfrm>
            <a:off x="2359152" y="4717654"/>
            <a:ext cx="2736279" cy="652463"/>
          </a:xfrm>
          <a:custGeom>
            <a:avLst/>
            <a:gdLst>
              <a:gd name="connsiteX0" fmla="*/ 1864658 w 1864658"/>
              <a:gd name="connsiteY0" fmla="*/ 0 h 932329"/>
              <a:gd name="connsiteX1" fmla="*/ 519953 w 1864658"/>
              <a:gd name="connsiteY1" fmla="*/ 197223 h 932329"/>
              <a:gd name="connsiteX2" fmla="*/ 0 w 1864658"/>
              <a:gd name="connsiteY2" fmla="*/ 932329 h 932329"/>
            </a:gdLst>
            <a:ahLst/>
            <a:cxnLst>
              <a:cxn ang="0">
                <a:pos x="connsiteX0" y="connsiteY0"/>
              </a:cxn>
              <a:cxn ang="0">
                <a:pos x="connsiteX1" y="connsiteY1"/>
              </a:cxn>
              <a:cxn ang="0">
                <a:pos x="connsiteX2" y="connsiteY2"/>
              </a:cxn>
            </a:cxnLst>
            <a:rect l="l" t="t" r="r" b="b"/>
            <a:pathLst>
              <a:path w="1864658" h="932329">
                <a:moveTo>
                  <a:pt x="1864658" y="0"/>
                </a:moveTo>
                <a:cubicBezTo>
                  <a:pt x="1347693" y="20917"/>
                  <a:pt x="830729" y="41835"/>
                  <a:pt x="519953" y="197223"/>
                </a:cubicBezTo>
                <a:cubicBezTo>
                  <a:pt x="209177" y="352611"/>
                  <a:pt x="104588" y="642470"/>
                  <a:pt x="0" y="932329"/>
                </a:cubicBezTo>
              </a:path>
            </a:pathLst>
          </a:custGeom>
          <a:ln w="19050">
            <a:headEnd type="oval"/>
            <a:tailEnd type="arrow"/>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hr-HR"/>
          </a:p>
        </p:txBody>
      </p:sp>
      <p:sp>
        <p:nvSpPr>
          <p:cNvPr id="19" name="Right Arrow 18"/>
          <p:cNvSpPr/>
          <p:nvPr/>
        </p:nvSpPr>
        <p:spPr>
          <a:xfrm rot="5400000">
            <a:off x="6960585" y="2477808"/>
            <a:ext cx="380047" cy="4819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20" name="Right Arrow 19"/>
          <p:cNvSpPr/>
          <p:nvPr/>
        </p:nvSpPr>
        <p:spPr>
          <a:xfrm rot="5400000">
            <a:off x="7201565" y="5332896"/>
            <a:ext cx="380047" cy="4819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21649532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One-Way</a:t>
            </a:r>
            <a:r>
              <a:rPr lang="hr-HR" sz="4800" dirty="0"/>
              <a:t> RM ANOVA (</a:t>
            </a:r>
            <a:r>
              <a:rPr lang="en-US" sz="4800" dirty="0"/>
              <a:t>by</a:t>
            </a:r>
            <a:r>
              <a:rPr lang="hr-HR" sz="4800" dirty="0"/>
              <a:t> </a:t>
            </a:r>
            <a:r>
              <a:rPr lang="en-US" sz="4800" dirty="0"/>
              <a:t>hand</a:t>
            </a:r>
            <a:r>
              <a:rPr lang="hr-HR" sz="4800" dirty="0"/>
              <a:t>)</a:t>
            </a:r>
            <a:r>
              <a:rPr lang="en-US" sz="4800" dirty="0"/>
              <a:t> </a:t>
            </a:r>
          </a:p>
        </p:txBody>
      </p:sp>
      <p:sp>
        <p:nvSpPr>
          <p:cNvPr id="6" name="TextBox 5"/>
          <p:cNvSpPr txBox="1"/>
          <p:nvPr/>
        </p:nvSpPr>
        <p:spPr>
          <a:xfrm>
            <a:off x="4795352" y="1068217"/>
            <a:ext cx="6808384" cy="1292662"/>
          </a:xfrm>
          <a:prstGeom prst="rect">
            <a:avLst/>
          </a:prstGeom>
          <a:noFill/>
        </p:spPr>
        <p:txBody>
          <a:bodyPr wrap="square" rtlCol="0">
            <a:spAutoFit/>
          </a:bodyPr>
          <a:lstStyle/>
          <a:p>
            <a:pPr marL="457200" indent="-457200">
              <a:buFont typeface="Arial" panose="020B0604020202020204" pitchFamily="34" charset="0"/>
              <a:buChar char="•"/>
            </a:pPr>
            <a:r>
              <a:rPr lang="hr-HR" sz="3000" b="1" dirty="0"/>
              <a:t>BAD </a:t>
            </a:r>
            <a:r>
              <a:rPr lang="en-US" sz="3000" b="1" dirty="0"/>
              <a:t>variability</a:t>
            </a:r>
            <a:r>
              <a:rPr lang="hr-HR" sz="3000" b="1" dirty="0"/>
              <a:t> </a:t>
            </a:r>
            <a:r>
              <a:rPr lang="hr-HR" sz="3000" b="1" i="1" dirty="0" err="1"/>
              <a:t>SS</a:t>
            </a:r>
            <a:r>
              <a:rPr lang="hr-HR" sz="3000" b="1" i="1" baseline="-25000" dirty="0" err="1"/>
              <a:t>within</a:t>
            </a:r>
            <a:endParaRPr lang="hr-HR" sz="3000" b="1" dirty="0"/>
          </a:p>
          <a:p>
            <a:pPr marL="914400" lvl="1" indent="-457200">
              <a:buFont typeface="Calibri" panose="020F0502020204030204" pitchFamily="34" charset="0"/>
              <a:buChar char="−"/>
            </a:pPr>
            <a:r>
              <a:rPr lang="en-US" sz="2400" dirty="0"/>
              <a:t>in the case of Repeated Measures</a:t>
            </a:r>
            <a:r>
              <a:rPr lang="hr-HR" sz="2400" dirty="0"/>
              <a:t> design</a:t>
            </a:r>
            <a:r>
              <a:rPr lang="en-US" sz="2400" dirty="0"/>
              <a:t>, it must be separated into </a:t>
            </a:r>
            <a:r>
              <a:rPr lang="en-US" sz="2400" i="1" dirty="0" err="1"/>
              <a:t>SS</a:t>
            </a:r>
            <a:r>
              <a:rPr lang="en-US" sz="2400" i="1" baseline="-25000" dirty="0" err="1"/>
              <a:t>subjects</a:t>
            </a:r>
            <a:r>
              <a:rPr lang="en-US" sz="2400" dirty="0"/>
              <a:t> and </a:t>
            </a:r>
            <a:r>
              <a:rPr lang="en-US" sz="2400" i="1" dirty="0" err="1"/>
              <a:t>SS</a:t>
            </a:r>
            <a:r>
              <a:rPr lang="en-US" sz="2400" i="1" baseline="-25000" dirty="0" err="1"/>
              <a:t>error</a:t>
            </a:r>
            <a:endParaRPr lang="en-US" sz="2400" i="1" baseline="-25000" dirty="0"/>
          </a:p>
        </p:txBody>
      </p:sp>
      <p:graphicFrame>
        <p:nvGraphicFramePr>
          <p:cNvPr id="25" name="Table 24"/>
          <p:cNvGraphicFramePr>
            <a:graphicFrameLocks noGrp="1"/>
          </p:cNvGraphicFramePr>
          <p:nvPr>
            <p:extLst>
              <p:ext uri="{D42A27DB-BD31-4B8C-83A1-F6EECF244321}">
                <p14:modId xmlns:p14="http://schemas.microsoft.com/office/powerpoint/2010/main" val="1475174342"/>
              </p:ext>
            </p:extLst>
          </p:nvPr>
        </p:nvGraphicFramePr>
        <p:xfrm>
          <a:off x="201706" y="1012308"/>
          <a:ext cx="3793196" cy="3566160"/>
        </p:xfrm>
        <a:graphic>
          <a:graphicData uri="http://schemas.openxmlformats.org/drawingml/2006/table">
            <a:tbl>
              <a:tblPr firstRow="1" bandRow="1">
                <a:tableStyleId>{5C22544A-7EE6-4342-B048-85BDC9FD1C3A}</a:tableStyleId>
              </a:tblPr>
              <a:tblGrid>
                <a:gridCol w="1035097">
                  <a:extLst>
                    <a:ext uri="{9D8B030D-6E8A-4147-A177-3AD203B41FA5}">
                      <a16:colId xmlns:a16="http://schemas.microsoft.com/office/drawing/2014/main" val="20000"/>
                    </a:ext>
                  </a:extLst>
                </a:gridCol>
                <a:gridCol w="674394">
                  <a:extLst>
                    <a:ext uri="{9D8B030D-6E8A-4147-A177-3AD203B41FA5}">
                      <a16:colId xmlns:a16="http://schemas.microsoft.com/office/drawing/2014/main" val="20001"/>
                    </a:ext>
                  </a:extLst>
                </a:gridCol>
                <a:gridCol w="1314203">
                  <a:extLst>
                    <a:ext uri="{9D8B030D-6E8A-4147-A177-3AD203B41FA5}">
                      <a16:colId xmlns:a16="http://schemas.microsoft.com/office/drawing/2014/main" val="20002"/>
                    </a:ext>
                  </a:extLst>
                </a:gridCol>
                <a:gridCol w="769502">
                  <a:extLst>
                    <a:ext uri="{9D8B030D-6E8A-4147-A177-3AD203B41FA5}">
                      <a16:colId xmlns:a16="http://schemas.microsoft.com/office/drawing/2014/main" val="20003"/>
                    </a:ext>
                  </a:extLst>
                </a:gridCol>
              </a:tblGrid>
              <a:tr h="317909">
                <a:tc>
                  <a:txBody>
                    <a:bodyPr/>
                    <a:lstStyle/>
                    <a:p>
                      <a:r>
                        <a:rPr lang="hr-HR" sz="1400" dirty="0"/>
                        <a:t>Participant</a:t>
                      </a:r>
                    </a:p>
                  </a:txBody>
                  <a:tcPr marL="91439" marR="91439"/>
                </a:tc>
                <a:tc>
                  <a:txBody>
                    <a:bodyPr/>
                    <a:lstStyle/>
                    <a:p>
                      <a:r>
                        <a:rPr lang="en-US" sz="1400" noProof="0" dirty="0"/>
                        <a:t>Touch</a:t>
                      </a:r>
                      <a:r>
                        <a:rPr lang="hr-HR" sz="1400" noProof="0" dirty="0"/>
                        <a:t> [s]</a:t>
                      </a:r>
                      <a:endParaRPr lang="en-US" sz="1400" noProof="0" dirty="0"/>
                    </a:p>
                  </a:txBody>
                  <a:tcPr marL="91439" marR="91439"/>
                </a:tc>
                <a:tc>
                  <a:txBody>
                    <a:bodyPr/>
                    <a:lstStyle/>
                    <a:p>
                      <a:r>
                        <a:rPr lang="en-US" sz="1400" noProof="0" dirty="0"/>
                        <a:t>Head</a:t>
                      </a:r>
                      <a:r>
                        <a:rPr lang="hr-HR" sz="1400" dirty="0"/>
                        <a:t> </a:t>
                      </a:r>
                      <a:r>
                        <a:rPr lang="en-US" sz="1400" noProof="0" dirty="0"/>
                        <a:t>Tracking</a:t>
                      </a:r>
                      <a:r>
                        <a:rPr lang="hr-HR" sz="1400" noProof="0" dirty="0"/>
                        <a:t> [s]</a:t>
                      </a:r>
                      <a:endParaRPr lang="en-US" sz="1400" noProof="0" dirty="0"/>
                    </a:p>
                  </a:txBody>
                  <a:tcPr marL="91439" marR="91439"/>
                </a:tc>
                <a:tc>
                  <a:txBody>
                    <a:bodyPr/>
                    <a:lstStyle/>
                    <a:p>
                      <a:r>
                        <a:rPr lang="en-US" sz="1400" noProof="0" dirty="0"/>
                        <a:t>Voice</a:t>
                      </a:r>
                      <a:r>
                        <a:rPr lang="hr-HR" sz="1400" noProof="0" dirty="0"/>
                        <a:t> [s]</a:t>
                      </a:r>
                      <a:endParaRPr lang="en-US" sz="1400" noProof="0" dirty="0"/>
                    </a:p>
                  </a:txBody>
                  <a:tcPr marL="91439" marR="91439"/>
                </a:tc>
                <a:extLst>
                  <a:ext uri="{0D108BD9-81ED-4DB2-BD59-A6C34878D82A}">
                    <a16:rowId xmlns:a16="http://schemas.microsoft.com/office/drawing/2014/main" val="10000"/>
                  </a:ext>
                </a:extLst>
              </a:tr>
              <a:tr h="284388">
                <a:tc>
                  <a:txBody>
                    <a:bodyPr/>
                    <a:lstStyle/>
                    <a:p>
                      <a:r>
                        <a:rPr lang="hr-HR" sz="1400" dirty="0"/>
                        <a:t>1</a:t>
                      </a:r>
                    </a:p>
                  </a:txBody>
                  <a:tcPr marL="91439" marR="91439"/>
                </a:tc>
                <a:tc>
                  <a:txBody>
                    <a:bodyPr/>
                    <a:lstStyle/>
                    <a:p>
                      <a:r>
                        <a:rPr lang="hr-HR" sz="1400" dirty="0"/>
                        <a:t>31</a:t>
                      </a:r>
                    </a:p>
                  </a:txBody>
                  <a:tcPr marL="91439" marR="91439"/>
                </a:tc>
                <a:tc>
                  <a:txBody>
                    <a:bodyPr/>
                    <a:lstStyle/>
                    <a:p>
                      <a:r>
                        <a:rPr lang="hr-HR" sz="1400" dirty="0"/>
                        <a:t>35</a:t>
                      </a:r>
                    </a:p>
                  </a:txBody>
                  <a:tcPr marL="91439" marR="91439"/>
                </a:tc>
                <a:tc>
                  <a:txBody>
                    <a:bodyPr/>
                    <a:lstStyle/>
                    <a:p>
                      <a:r>
                        <a:rPr lang="hr-HR" sz="1400" dirty="0"/>
                        <a:t>22</a:t>
                      </a:r>
                    </a:p>
                  </a:txBody>
                  <a:tcPr marL="91439" marR="91439"/>
                </a:tc>
                <a:extLst>
                  <a:ext uri="{0D108BD9-81ED-4DB2-BD59-A6C34878D82A}">
                    <a16:rowId xmlns:a16="http://schemas.microsoft.com/office/drawing/2014/main" val="10001"/>
                  </a:ext>
                </a:extLst>
              </a:tr>
              <a:tr h="284388">
                <a:tc>
                  <a:txBody>
                    <a:bodyPr/>
                    <a:lstStyle/>
                    <a:p>
                      <a:r>
                        <a:rPr lang="hr-HR" sz="1400" dirty="0"/>
                        <a:t>2</a:t>
                      </a:r>
                    </a:p>
                  </a:txBody>
                  <a:tcPr marL="91439" marR="91439"/>
                </a:tc>
                <a:tc>
                  <a:txBody>
                    <a:bodyPr/>
                    <a:lstStyle/>
                    <a:p>
                      <a:r>
                        <a:rPr lang="hr-HR" sz="1400" dirty="0"/>
                        <a:t>43</a:t>
                      </a:r>
                    </a:p>
                  </a:txBody>
                  <a:tcPr marL="91439" marR="91439"/>
                </a:tc>
                <a:tc>
                  <a:txBody>
                    <a:bodyPr/>
                    <a:lstStyle/>
                    <a:p>
                      <a:r>
                        <a:rPr lang="hr-HR" sz="1400" dirty="0"/>
                        <a:t>46</a:t>
                      </a:r>
                    </a:p>
                  </a:txBody>
                  <a:tcPr marL="91439" marR="91439"/>
                </a:tc>
                <a:tc>
                  <a:txBody>
                    <a:bodyPr/>
                    <a:lstStyle/>
                    <a:p>
                      <a:r>
                        <a:rPr lang="hr-HR" sz="1400" dirty="0"/>
                        <a:t>26</a:t>
                      </a:r>
                    </a:p>
                  </a:txBody>
                  <a:tcPr marL="91439" marR="91439"/>
                </a:tc>
                <a:extLst>
                  <a:ext uri="{0D108BD9-81ED-4DB2-BD59-A6C34878D82A}">
                    <a16:rowId xmlns:a16="http://schemas.microsoft.com/office/drawing/2014/main" val="10002"/>
                  </a:ext>
                </a:extLst>
              </a:tr>
              <a:tr h="284388">
                <a:tc>
                  <a:txBody>
                    <a:bodyPr/>
                    <a:lstStyle/>
                    <a:p>
                      <a:r>
                        <a:rPr lang="hr-HR" sz="1400" dirty="0"/>
                        <a:t>3</a:t>
                      </a:r>
                    </a:p>
                  </a:txBody>
                  <a:tcPr marL="91439" marR="91439"/>
                </a:tc>
                <a:tc>
                  <a:txBody>
                    <a:bodyPr/>
                    <a:lstStyle/>
                    <a:p>
                      <a:r>
                        <a:rPr lang="hr-HR" sz="1400" dirty="0"/>
                        <a:t>32</a:t>
                      </a:r>
                    </a:p>
                  </a:txBody>
                  <a:tcPr marL="91439" marR="91439"/>
                </a:tc>
                <a:tc>
                  <a:txBody>
                    <a:bodyPr/>
                    <a:lstStyle/>
                    <a:p>
                      <a:r>
                        <a:rPr lang="hr-HR" sz="1400" dirty="0"/>
                        <a:t>36</a:t>
                      </a:r>
                    </a:p>
                  </a:txBody>
                  <a:tcPr marL="91439" marR="91439"/>
                </a:tc>
                <a:tc>
                  <a:txBody>
                    <a:bodyPr/>
                    <a:lstStyle/>
                    <a:p>
                      <a:r>
                        <a:rPr lang="hr-HR" sz="1400" dirty="0"/>
                        <a:t>22</a:t>
                      </a:r>
                    </a:p>
                  </a:txBody>
                  <a:tcPr marL="91439" marR="91439"/>
                </a:tc>
                <a:extLst>
                  <a:ext uri="{0D108BD9-81ED-4DB2-BD59-A6C34878D82A}">
                    <a16:rowId xmlns:a16="http://schemas.microsoft.com/office/drawing/2014/main" val="10003"/>
                  </a:ext>
                </a:extLst>
              </a:tr>
              <a:tr h="284388">
                <a:tc>
                  <a:txBody>
                    <a:bodyPr/>
                    <a:lstStyle/>
                    <a:p>
                      <a:r>
                        <a:rPr lang="hr-HR" sz="1400" dirty="0"/>
                        <a:t>4</a:t>
                      </a:r>
                    </a:p>
                  </a:txBody>
                  <a:tcPr marL="91439" marR="91439"/>
                </a:tc>
                <a:tc>
                  <a:txBody>
                    <a:bodyPr/>
                    <a:lstStyle/>
                    <a:p>
                      <a:r>
                        <a:rPr lang="hr-HR" sz="1400" dirty="0"/>
                        <a:t>33</a:t>
                      </a:r>
                    </a:p>
                  </a:txBody>
                  <a:tcPr marL="91439" marR="91439"/>
                </a:tc>
                <a:tc>
                  <a:txBody>
                    <a:bodyPr/>
                    <a:lstStyle/>
                    <a:p>
                      <a:r>
                        <a:rPr lang="hr-HR" sz="1400" dirty="0"/>
                        <a:t>39</a:t>
                      </a:r>
                    </a:p>
                  </a:txBody>
                  <a:tcPr marL="91439" marR="91439"/>
                </a:tc>
                <a:tc>
                  <a:txBody>
                    <a:bodyPr/>
                    <a:lstStyle/>
                    <a:p>
                      <a:r>
                        <a:rPr lang="hr-HR" sz="1400" dirty="0"/>
                        <a:t>21</a:t>
                      </a:r>
                    </a:p>
                  </a:txBody>
                  <a:tcPr marL="91439" marR="91439"/>
                </a:tc>
                <a:extLst>
                  <a:ext uri="{0D108BD9-81ED-4DB2-BD59-A6C34878D82A}">
                    <a16:rowId xmlns:a16="http://schemas.microsoft.com/office/drawing/2014/main" val="10004"/>
                  </a:ext>
                </a:extLst>
              </a:tr>
              <a:tr h="284388">
                <a:tc>
                  <a:txBody>
                    <a:bodyPr/>
                    <a:lstStyle/>
                    <a:p>
                      <a:r>
                        <a:rPr lang="hr-HR" sz="1400" dirty="0"/>
                        <a:t>5</a:t>
                      </a:r>
                    </a:p>
                  </a:txBody>
                  <a:tcPr marL="91439" marR="91439"/>
                </a:tc>
                <a:tc>
                  <a:txBody>
                    <a:bodyPr/>
                    <a:lstStyle/>
                    <a:p>
                      <a:r>
                        <a:rPr lang="hr-HR" sz="1400" dirty="0"/>
                        <a:t>39</a:t>
                      </a:r>
                    </a:p>
                  </a:txBody>
                  <a:tcPr marL="91439" marR="91439"/>
                </a:tc>
                <a:tc>
                  <a:txBody>
                    <a:bodyPr/>
                    <a:lstStyle/>
                    <a:p>
                      <a:r>
                        <a:rPr lang="hr-HR" sz="1400" dirty="0"/>
                        <a:t>42</a:t>
                      </a:r>
                    </a:p>
                  </a:txBody>
                  <a:tcPr marL="91439" marR="91439"/>
                </a:tc>
                <a:tc>
                  <a:txBody>
                    <a:bodyPr/>
                    <a:lstStyle/>
                    <a:p>
                      <a:r>
                        <a:rPr lang="hr-HR" sz="1400" dirty="0"/>
                        <a:t>25</a:t>
                      </a:r>
                    </a:p>
                  </a:txBody>
                  <a:tcPr marL="91439" marR="91439"/>
                </a:tc>
                <a:extLst>
                  <a:ext uri="{0D108BD9-81ED-4DB2-BD59-A6C34878D82A}">
                    <a16:rowId xmlns:a16="http://schemas.microsoft.com/office/drawing/2014/main" val="10005"/>
                  </a:ext>
                </a:extLst>
              </a:tr>
              <a:tr h="284388">
                <a:tc>
                  <a:txBody>
                    <a:bodyPr/>
                    <a:lstStyle/>
                    <a:p>
                      <a:r>
                        <a:rPr lang="hr-HR" sz="1400" dirty="0"/>
                        <a:t>6</a:t>
                      </a:r>
                    </a:p>
                  </a:txBody>
                  <a:tcPr marL="91439" marR="91439"/>
                </a:tc>
                <a:tc>
                  <a:txBody>
                    <a:bodyPr/>
                    <a:lstStyle/>
                    <a:p>
                      <a:r>
                        <a:rPr lang="hr-HR" sz="1400" dirty="0"/>
                        <a:t>37</a:t>
                      </a:r>
                    </a:p>
                  </a:txBody>
                  <a:tcPr marL="91439" marR="91439"/>
                </a:tc>
                <a:tc>
                  <a:txBody>
                    <a:bodyPr/>
                    <a:lstStyle/>
                    <a:p>
                      <a:r>
                        <a:rPr lang="hr-HR" sz="1400" dirty="0"/>
                        <a:t>44</a:t>
                      </a:r>
                    </a:p>
                  </a:txBody>
                  <a:tcPr marL="91439" marR="91439"/>
                </a:tc>
                <a:tc>
                  <a:txBody>
                    <a:bodyPr/>
                    <a:lstStyle/>
                    <a:p>
                      <a:r>
                        <a:rPr lang="hr-HR" sz="1400" dirty="0"/>
                        <a:t>22</a:t>
                      </a:r>
                    </a:p>
                  </a:txBody>
                  <a:tcPr marL="91439" marR="91439"/>
                </a:tc>
                <a:extLst>
                  <a:ext uri="{0D108BD9-81ED-4DB2-BD59-A6C34878D82A}">
                    <a16:rowId xmlns:a16="http://schemas.microsoft.com/office/drawing/2014/main" val="10006"/>
                  </a:ext>
                </a:extLst>
              </a:tr>
              <a:tr h="284388">
                <a:tc>
                  <a:txBody>
                    <a:bodyPr/>
                    <a:lstStyle/>
                    <a:p>
                      <a:r>
                        <a:rPr lang="hr-HR" sz="1400" dirty="0"/>
                        <a:t>7</a:t>
                      </a:r>
                    </a:p>
                  </a:txBody>
                  <a:tcPr marL="91439" marR="91439"/>
                </a:tc>
                <a:tc>
                  <a:txBody>
                    <a:bodyPr/>
                    <a:lstStyle/>
                    <a:p>
                      <a:r>
                        <a:rPr lang="hr-HR" sz="1400" dirty="0"/>
                        <a:t>38</a:t>
                      </a:r>
                    </a:p>
                  </a:txBody>
                  <a:tcPr marL="91439" marR="91439"/>
                </a:tc>
                <a:tc>
                  <a:txBody>
                    <a:bodyPr/>
                    <a:lstStyle/>
                    <a:p>
                      <a:r>
                        <a:rPr lang="hr-HR" sz="1400" dirty="0"/>
                        <a:t>40</a:t>
                      </a:r>
                    </a:p>
                  </a:txBody>
                  <a:tcPr marL="91439" marR="91439"/>
                </a:tc>
                <a:tc>
                  <a:txBody>
                    <a:bodyPr/>
                    <a:lstStyle/>
                    <a:p>
                      <a:r>
                        <a:rPr lang="hr-HR" sz="1400" dirty="0"/>
                        <a:t>20</a:t>
                      </a:r>
                    </a:p>
                  </a:txBody>
                  <a:tcPr marL="91439" marR="91439"/>
                </a:tc>
                <a:extLst>
                  <a:ext uri="{0D108BD9-81ED-4DB2-BD59-A6C34878D82A}">
                    <a16:rowId xmlns:a16="http://schemas.microsoft.com/office/drawing/2014/main" val="10007"/>
                  </a:ext>
                </a:extLst>
              </a:tr>
              <a:tr h="284388">
                <a:tc>
                  <a:txBody>
                    <a:bodyPr/>
                    <a:lstStyle/>
                    <a:p>
                      <a:r>
                        <a:rPr lang="hr-HR" sz="1400" dirty="0"/>
                        <a:t>8</a:t>
                      </a:r>
                    </a:p>
                  </a:txBody>
                  <a:tcPr marL="91439" marR="91439"/>
                </a:tc>
                <a:tc>
                  <a:txBody>
                    <a:bodyPr/>
                    <a:lstStyle/>
                    <a:p>
                      <a:r>
                        <a:rPr lang="hr-HR" sz="1400" dirty="0"/>
                        <a:t>39</a:t>
                      </a:r>
                    </a:p>
                  </a:txBody>
                  <a:tcPr marL="91439" marR="91439"/>
                </a:tc>
                <a:tc>
                  <a:txBody>
                    <a:bodyPr/>
                    <a:lstStyle/>
                    <a:p>
                      <a:r>
                        <a:rPr lang="hr-HR" sz="1400" dirty="0"/>
                        <a:t>41</a:t>
                      </a:r>
                    </a:p>
                  </a:txBody>
                  <a:tcPr marL="91439" marR="91439"/>
                </a:tc>
                <a:tc>
                  <a:txBody>
                    <a:bodyPr/>
                    <a:lstStyle/>
                    <a:p>
                      <a:r>
                        <a:rPr lang="hr-HR" sz="1400" dirty="0"/>
                        <a:t>25</a:t>
                      </a:r>
                    </a:p>
                  </a:txBody>
                  <a:tcPr marL="91439" marR="91439"/>
                </a:tc>
                <a:extLst>
                  <a:ext uri="{0D108BD9-81ED-4DB2-BD59-A6C34878D82A}">
                    <a16:rowId xmlns:a16="http://schemas.microsoft.com/office/drawing/2014/main" val="10008"/>
                  </a:ext>
                </a:extLst>
              </a:tr>
              <a:tr h="284388">
                <a:tc>
                  <a:txBody>
                    <a:bodyPr/>
                    <a:lstStyle/>
                    <a:p>
                      <a:r>
                        <a:rPr lang="hr-HR" sz="1400" dirty="0"/>
                        <a:t>9</a:t>
                      </a:r>
                    </a:p>
                  </a:txBody>
                  <a:tcPr marL="91439" marR="91439"/>
                </a:tc>
                <a:tc>
                  <a:txBody>
                    <a:bodyPr/>
                    <a:lstStyle/>
                    <a:p>
                      <a:r>
                        <a:rPr lang="hr-HR" sz="1400" dirty="0"/>
                        <a:t>35</a:t>
                      </a:r>
                    </a:p>
                  </a:txBody>
                  <a:tcPr marL="91439" marR="91439"/>
                </a:tc>
                <a:tc>
                  <a:txBody>
                    <a:bodyPr/>
                    <a:lstStyle/>
                    <a:p>
                      <a:r>
                        <a:rPr lang="hr-HR" sz="1400" dirty="0"/>
                        <a:t>39</a:t>
                      </a:r>
                    </a:p>
                  </a:txBody>
                  <a:tcPr marL="91439" marR="91439"/>
                </a:tc>
                <a:tc>
                  <a:txBody>
                    <a:bodyPr/>
                    <a:lstStyle/>
                    <a:p>
                      <a:r>
                        <a:rPr lang="hr-HR" sz="1400" dirty="0"/>
                        <a:t>24</a:t>
                      </a:r>
                    </a:p>
                  </a:txBody>
                  <a:tcPr marL="91439" marR="91439"/>
                </a:tc>
                <a:extLst>
                  <a:ext uri="{0D108BD9-81ED-4DB2-BD59-A6C34878D82A}">
                    <a16:rowId xmlns:a16="http://schemas.microsoft.com/office/drawing/2014/main" val="10009"/>
                  </a:ext>
                </a:extLst>
              </a:tr>
              <a:tr h="284388">
                <a:tc>
                  <a:txBody>
                    <a:bodyPr/>
                    <a:lstStyle/>
                    <a:p>
                      <a:r>
                        <a:rPr lang="hr-HR" sz="1400" dirty="0"/>
                        <a:t>10</a:t>
                      </a:r>
                    </a:p>
                  </a:txBody>
                  <a:tcPr marL="91439" marR="91439"/>
                </a:tc>
                <a:tc>
                  <a:txBody>
                    <a:bodyPr/>
                    <a:lstStyle/>
                    <a:p>
                      <a:r>
                        <a:rPr lang="hr-HR" sz="1400" dirty="0"/>
                        <a:t>37</a:t>
                      </a:r>
                    </a:p>
                  </a:txBody>
                  <a:tcPr marL="91439" marR="91439"/>
                </a:tc>
                <a:tc>
                  <a:txBody>
                    <a:bodyPr/>
                    <a:lstStyle/>
                    <a:p>
                      <a:r>
                        <a:rPr lang="hr-HR" sz="1400" dirty="0"/>
                        <a:t>40</a:t>
                      </a:r>
                    </a:p>
                  </a:txBody>
                  <a:tcPr marL="91439" marR="91439"/>
                </a:tc>
                <a:tc>
                  <a:txBody>
                    <a:bodyPr/>
                    <a:lstStyle/>
                    <a:p>
                      <a:r>
                        <a:rPr lang="hr-HR" sz="1400" dirty="0"/>
                        <a:t>23</a:t>
                      </a:r>
                    </a:p>
                  </a:txBody>
                  <a:tcPr marL="91439" marR="91439"/>
                </a:tc>
                <a:extLst>
                  <a:ext uri="{0D108BD9-81ED-4DB2-BD59-A6C34878D82A}">
                    <a16:rowId xmlns:a16="http://schemas.microsoft.com/office/drawing/2014/main" val="10010"/>
                  </a:ext>
                </a:extLst>
              </a:tr>
            </a:tbl>
          </a:graphicData>
        </a:graphic>
      </p:graphicFrame>
      <p:graphicFrame>
        <p:nvGraphicFramePr>
          <p:cNvPr id="21" name="Object 4"/>
          <p:cNvGraphicFramePr>
            <a:graphicFrameLocks noChangeAspect="1"/>
          </p:cNvGraphicFramePr>
          <p:nvPr>
            <p:extLst>
              <p:ext uri="{D42A27DB-BD31-4B8C-83A1-F6EECF244321}">
                <p14:modId xmlns:p14="http://schemas.microsoft.com/office/powerpoint/2010/main" val="3578938329"/>
              </p:ext>
            </p:extLst>
          </p:nvPr>
        </p:nvGraphicFramePr>
        <p:xfrm>
          <a:off x="5795772" y="2803304"/>
          <a:ext cx="2520950" cy="1830388"/>
        </p:xfrm>
        <a:graphic>
          <a:graphicData uri="http://schemas.openxmlformats.org/presentationml/2006/ole">
            <mc:AlternateContent xmlns:mc="http://schemas.openxmlformats.org/markup-compatibility/2006">
              <mc:Choice xmlns:v="urn:schemas-microsoft-com:vml" Requires="v">
                <p:oleObj name="Equation" r:id="rId4" imgW="1574800" imgH="1143000" progId="Equation.3">
                  <p:embed/>
                </p:oleObj>
              </mc:Choice>
              <mc:Fallback>
                <p:oleObj name="Equation" r:id="rId4" imgW="1574800" imgH="1143000" progId="Equation.3">
                  <p:embed/>
                  <p:pic>
                    <p:nvPicPr>
                      <p:cNvPr id="21"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5772" y="2803304"/>
                        <a:ext cx="2520950" cy="18303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 name="TextBox 14"/>
          <p:cNvSpPr txBox="1">
            <a:spLocks noChangeArrowheads="1"/>
          </p:cNvSpPr>
          <p:nvPr/>
        </p:nvSpPr>
        <p:spPr bwMode="auto">
          <a:xfrm>
            <a:off x="8734235" y="2968157"/>
            <a:ext cx="2253488" cy="1077218"/>
          </a:xfrm>
          <a:prstGeom prst="rect">
            <a:avLst/>
          </a:prstGeom>
          <a:noFill/>
          <a:ln w="15875">
            <a:solidFill>
              <a:srgbClr val="FF0000"/>
            </a:solidFill>
            <a:prstDash val="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en-US" altLang="sr-Latn-RS" sz="1600" dirty="0">
                <a:latin typeface="+mn-lt"/>
              </a:rPr>
              <a:t>P </a:t>
            </a:r>
            <a:r>
              <a:rPr lang="en-US" altLang="sr-Latn-RS" sz="1600" dirty="0">
                <a:latin typeface="+mn-lt"/>
                <a:cs typeface="Times New Roman" panose="02020603050405020304" pitchFamily="18" charset="0"/>
              </a:rPr>
              <a:t>→</a:t>
            </a:r>
            <a:r>
              <a:rPr lang="en-US" altLang="sr-Latn-RS" sz="1600" dirty="0">
                <a:latin typeface="+mn-lt"/>
              </a:rPr>
              <a:t> total "result</a:t>
            </a:r>
            <a:r>
              <a:rPr lang="en-US" altLang="sr-Latn-RS" sz="1600" dirty="0"/>
              <a:t> "</a:t>
            </a:r>
            <a:r>
              <a:rPr lang="hr-HR" altLang="sr-Latn-RS" sz="1600" dirty="0">
                <a:latin typeface="+mn-lt"/>
              </a:rPr>
              <a:t> (</a:t>
            </a:r>
            <a:r>
              <a:rPr lang="hr-HR" altLang="sr-Latn-RS" sz="1600" dirty="0" err="1">
                <a:latin typeface="+mn-lt"/>
              </a:rPr>
              <a:t>sum</a:t>
            </a:r>
            <a:r>
              <a:rPr lang="hr-HR" altLang="sr-Latn-RS" sz="1600" dirty="0">
                <a:latin typeface="+mn-lt"/>
              </a:rPr>
              <a:t>)</a:t>
            </a:r>
            <a:r>
              <a:rPr lang="en-US" altLang="sr-Latn-RS" sz="1600" dirty="0">
                <a:latin typeface="+mn-lt"/>
              </a:rPr>
              <a:t> of the individual test user</a:t>
            </a:r>
            <a:r>
              <a:rPr lang="hr-HR" altLang="sr-Latn-RS" sz="1600" dirty="0">
                <a:latin typeface="+mn-lt"/>
              </a:rPr>
              <a:t>, </a:t>
            </a:r>
            <a:r>
              <a:rPr lang="en-US" altLang="sr-Latn-RS" sz="1600" dirty="0">
                <a:latin typeface="+mn-lt"/>
              </a:rPr>
              <a:t>with respect to all measurements</a:t>
            </a:r>
            <a:endParaRPr lang="hr-HR" altLang="sr-Latn-RS" sz="1600" dirty="0">
              <a:latin typeface="+mn-lt"/>
            </a:endParaRPr>
          </a:p>
        </p:txBody>
      </p:sp>
      <p:sp>
        <p:nvSpPr>
          <p:cNvPr id="23" name="Freeform 22"/>
          <p:cNvSpPr/>
          <p:nvPr/>
        </p:nvSpPr>
        <p:spPr>
          <a:xfrm>
            <a:off x="7224522" y="2445735"/>
            <a:ext cx="1509713" cy="381000"/>
          </a:xfrm>
          <a:custGeom>
            <a:avLst/>
            <a:gdLst>
              <a:gd name="connsiteX0" fmla="*/ 0 w 1508760"/>
              <a:gd name="connsiteY0" fmla="*/ 289560 h 381000"/>
              <a:gd name="connsiteX1" fmla="*/ 493776 w 1508760"/>
              <a:gd name="connsiteY1" fmla="*/ 15240 h 381000"/>
              <a:gd name="connsiteX2" fmla="*/ 1508760 w 1508760"/>
              <a:gd name="connsiteY2" fmla="*/ 381000 h 381000"/>
            </a:gdLst>
            <a:ahLst/>
            <a:cxnLst>
              <a:cxn ang="0">
                <a:pos x="connsiteX0" y="connsiteY0"/>
              </a:cxn>
              <a:cxn ang="0">
                <a:pos x="connsiteX1" y="connsiteY1"/>
              </a:cxn>
              <a:cxn ang="0">
                <a:pos x="connsiteX2" y="connsiteY2"/>
              </a:cxn>
            </a:cxnLst>
            <a:rect l="l" t="t" r="r" b="b"/>
            <a:pathLst>
              <a:path w="1508760" h="381000">
                <a:moveTo>
                  <a:pt x="0" y="289560"/>
                </a:moveTo>
                <a:cubicBezTo>
                  <a:pt x="121158" y="144780"/>
                  <a:pt x="242316" y="0"/>
                  <a:pt x="493776" y="15240"/>
                </a:cubicBezTo>
                <a:cubicBezTo>
                  <a:pt x="745236" y="30480"/>
                  <a:pt x="1126998" y="205740"/>
                  <a:pt x="1508760" y="381000"/>
                </a:cubicBezTo>
              </a:path>
            </a:pathLst>
          </a:custGeom>
          <a:ln w="19050">
            <a:headEnd type="oval"/>
            <a:tailEnd type="arrow"/>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hr-HR"/>
          </a:p>
        </p:txBody>
      </p:sp>
      <p:graphicFrame>
        <p:nvGraphicFramePr>
          <p:cNvPr id="24" name="Object 8"/>
          <p:cNvGraphicFramePr>
            <a:graphicFrameLocks noChangeAspect="1"/>
          </p:cNvGraphicFramePr>
          <p:nvPr>
            <p:extLst>
              <p:ext uri="{D42A27DB-BD31-4B8C-83A1-F6EECF244321}">
                <p14:modId xmlns:p14="http://schemas.microsoft.com/office/powerpoint/2010/main" val="3944872608"/>
              </p:ext>
            </p:extLst>
          </p:nvPr>
        </p:nvGraphicFramePr>
        <p:xfrm>
          <a:off x="325395" y="4936037"/>
          <a:ext cx="8527635" cy="1776489"/>
        </p:xfrm>
        <a:graphic>
          <a:graphicData uri="http://schemas.openxmlformats.org/presentationml/2006/ole">
            <mc:AlternateContent xmlns:mc="http://schemas.openxmlformats.org/markup-compatibility/2006">
              <mc:Choice xmlns:v="urn:schemas-microsoft-com:vml" Requires="v">
                <p:oleObj name="Equation" r:id="rId6" imgW="5816600" imgH="1219200" progId="Equation.3">
                  <p:embed/>
                </p:oleObj>
              </mc:Choice>
              <mc:Fallback>
                <p:oleObj name="Equation" r:id="rId6" imgW="5816600" imgH="1219200" progId="Equation.3">
                  <p:embed/>
                  <p:pic>
                    <p:nvPicPr>
                      <p:cNvPr id="24"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5395" y="4936037"/>
                        <a:ext cx="8527635" cy="1776489"/>
                      </a:xfrm>
                      <a:prstGeom prst="rect">
                        <a:avLst/>
                      </a:prstGeom>
                      <a:noFill/>
                      <a:ln>
                        <a:noFill/>
                      </a:ln>
                    </p:spPr>
                  </p:pic>
                </p:oleObj>
              </mc:Fallback>
            </mc:AlternateContent>
          </a:graphicData>
        </a:graphic>
      </p:graphicFrame>
      <p:sp>
        <p:nvSpPr>
          <p:cNvPr id="26" name="Right Arrow 25"/>
          <p:cNvSpPr/>
          <p:nvPr/>
        </p:nvSpPr>
        <p:spPr>
          <a:xfrm rot="7757321">
            <a:off x="4951176" y="4235139"/>
            <a:ext cx="599282" cy="6866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28" name="TextBox 22"/>
          <p:cNvSpPr txBox="1">
            <a:spLocks noChangeArrowheads="1"/>
          </p:cNvSpPr>
          <p:nvPr/>
        </p:nvSpPr>
        <p:spPr bwMode="auto">
          <a:xfrm>
            <a:off x="9664257" y="5227888"/>
            <a:ext cx="120391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hr-HR" altLang="sr-Latn-RS" sz="2000" dirty="0">
                <a:latin typeface="+mn-lt"/>
              </a:rPr>
              <a:t>Total: 256</a:t>
            </a:r>
          </a:p>
        </p:txBody>
      </p:sp>
      <p:sp>
        <p:nvSpPr>
          <p:cNvPr id="29" name="Right Brace 28"/>
          <p:cNvSpPr/>
          <p:nvPr/>
        </p:nvSpPr>
        <p:spPr>
          <a:xfrm>
            <a:off x="9118673" y="4963600"/>
            <a:ext cx="357187" cy="886473"/>
          </a:xfrm>
          <a:prstGeom prst="rightBrace">
            <a:avLst/>
          </a:prstGeom>
          <a:ln w="19050"/>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hr-HR"/>
          </a:p>
        </p:txBody>
      </p:sp>
      <p:sp>
        <p:nvSpPr>
          <p:cNvPr id="31" name="TextBox 22"/>
          <p:cNvSpPr txBox="1">
            <a:spLocks noChangeArrowheads="1"/>
          </p:cNvSpPr>
          <p:nvPr/>
        </p:nvSpPr>
        <p:spPr bwMode="auto">
          <a:xfrm>
            <a:off x="9664257" y="6114361"/>
            <a:ext cx="107407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hr-HR" altLang="sr-Latn-RS" sz="2000" dirty="0">
                <a:latin typeface="+mn-lt"/>
              </a:rPr>
              <a:t>Total: 27</a:t>
            </a:r>
          </a:p>
        </p:txBody>
      </p:sp>
      <p:sp>
        <p:nvSpPr>
          <p:cNvPr id="32" name="Right Brace 31"/>
          <p:cNvSpPr/>
          <p:nvPr/>
        </p:nvSpPr>
        <p:spPr>
          <a:xfrm>
            <a:off x="9118673" y="5850073"/>
            <a:ext cx="357187" cy="928687"/>
          </a:xfrm>
          <a:prstGeom prst="rightBrace">
            <a:avLst/>
          </a:prstGeom>
          <a:ln w="19050"/>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hr-HR"/>
          </a:p>
        </p:txBody>
      </p:sp>
    </p:spTree>
    <p:extLst>
      <p:ext uri="{BB962C8B-B14F-4D97-AF65-F5344CB8AC3E}">
        <p14:creationId xmlns:p14="http://schemas.microsoft.com/office/powerpoint/2010/main" val="15430721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One-Way</a:t>
            </a:r>
            <a:r>
              <a:rPr lang="hr-HR" sz="4800" dirty="0"/>
              <a:t> RM ANOVA (</a:t>
            </a:r>
            <a:r>
              <a:rPr lang="en-US" sz="4800" dirty="0"/>
              <a:t>by</a:t>
            </a:r>
            <a:r>
              <a:rPr lang="hr-HR" sz="4800" dirty="0"/>
              <a:t> </a:t>
            </a:r>
            <a:r>
              <a:rPr lang="en-US" sz="4800" dirty="0"/>
              <a:t>hand</a:t>
            </a:r>
            <a:r>
              <a:rPr lang="hr-HR" sz="4800" dirty="0"/>
              <a:t>)</a:t>
            </a:r>
            <a:r>
              <a:rPr lang="en-US" sz="4800" dirty="0"/>
              <a:t> </a:t>
            </a:r>
          </a:p>
        </p:txBody>
      </p:sp>
      <p:sp>
        <p:nvSpPr>
          <p:cNvPr id="6" name="TextBox 5"/>
          <p:cNvSpPr txBox="1"/>
          <p:nvPr/>
        </p:nvSpPr>
        <p:spPr>
          <a:xfrm>
            <a:off x="4795352" y="1068217"/>
            <a:ext cx="6131728" cy="553998"/>
          </a:xfrm>
          <a:prstGeom prst="rect">
            <a:avLst/>
          </a:prstGeom>
          <a:noFill/>
        </p:spPr>
        <p:txBody>
          <a:bodyPr wrap="square" rtlCol="0">
            <a:spAutoFit/>
          </a:bodyPr>
          <a:lstStyle/>
          <a:p>
            <a:pPr marL="457200" indent="-457200">
              <a:buFont typeface="Arial" panose="020B0604020202020204" pitchFamily="34" charset="0"/>
              <a:buChar char="•"/>
            </a:pPr>
            <a:r>
              <a:rPr lang="en-US" sz="3000" b="1" dirty="0"/>
              <a:t>Calculation of </a:t>
            </a:r>
            <a:r>
              <a:rPr lang="hr-HR" sz="3000" b="1" dirty="0"/>
              <a:t>GOOD</a:t>
            </a:r>
            <a:r>
              <a:rPr lang="en-US" sz="3000" b="1" dirty="0"/>
              <a:t> variability</a:t>
            </a:r>
            <a:endParaRPr lang="en-US" sz="2400" b="1" dirty="0"/>
          </a:p>
        </p:txBody>
      </p:sp>
      <p:graphicFrame>
        <p:nvGraphicFramePr>
          <p:cNvPr id="25" name="Table 24"/>
          <p:cNvGraphicFramePr>
            <a:graphicFrameLocks noGrp="1"/>
          </p:cNvGraphicFramePr>
          <p:nvPr>
            <p:extLst>
              <p:ext uri="{D42A27DB-BD31-4B8C-83A1-F6EECF244321}">
                <p14:modId xmlns:p14="http://schemas.microsoft.com/office/powerpoint/2010/main" val="1475174342"/>
              </p:ext>
            </p:extLst>
          </p:nvPr>
        </p:nvGraphicFramePr>
        <p:xfrm>
          <a:off x="201706" y="1012308"/>
          <a:ext cx="3793196" cy="3566160"/>
        </p:xfrm>
        <a:graphic>
          <a:graphicData uri="http://schemas.openxmlformats.org/drawingml/2006/table">
            <a:tbl>
              <a:tblPr firstRow="1" bandRow="1">
                <a:tableStyleId>{5C22544A-7EE6-4342-B048-85BDC9FD1C3A}</a:tableStyleId>
              </a:tblPr>
              <a:tblGrid>
                <a:gridCol w="1035097">
                  <a:extLst>
                    <a:ext uri="{9D8B030D-6E8A-4147-A177-3AD203B41FA5}">
                      <a16:colId xmlns:a16="http://schemas.microsoft.com/office/drawing/2014/main" val="20000"/>
                    </a:ext>
                  </a:extLst>
                </a:gridCol>
                <a:gridCol w="674394">
                  <a:extLst>
                    <a:ext uri="{9D8B030D-6E8A-4147-A177-3AD203B41FA5}">
                      <a16:colId xmlns:a16="http://schemas.microsoft.com/office/drawing/2014/main" val="20001"/>
                    </a:ext>
                  </a:extLst>
                </a:gridCol>
                <a:gridCol w="1314203">
                  <a:extLst>
                    <a:ext uri="{9D8B030D-6E8A-4147-A177-3AD203B41FA5}">
                      <a16:colId xmlns:a16="http://schemas.microsoft.com/office/drawing/2014/main" val="20002"/>
                    </a:ext>
                  </a:extLst>
                </a:gridCol>
                <a:gridCol w="769502">
                  <a:extLst>
                    <a:ext uri="{9D8B030D-6E8A-4147-A177-3AD203B41FA5}">
                      <a16:colId xmlns:a16="http://schemas.microsoft.com/office/drawing/2014/main" val="20003"/>
                    </a:ext>
                  </a:extLst>
                </a:gridCol>
              </a:tblGrid>
              <a:tr h="317909">
                <a:tc>
                  <a:txBody>
                    <a:bodyPr/>
                    <a:lstStyle/>
                    <a:p>
                      <a:r>
                        <a:rPr lang="hr-HR" sz="1400" dirty="0"/>
                        <a:t>Participant</a:t>
                      </a:r>
                    </a:p>
                  </a:txBody>
                  <a:tcPr marL="91439" marR="91439"/>
                </a:tc>
                <a:tc>
                  <a:txBody>
                    <a:bodyPr/>
                    <a:lstStyle/>
                    <a:p>
                      <a:r>
                        <a:rPr lang="en-US" sz="1400" noProof="0" dirty="0"/>
                        <a:t>Touch</a:t>
                      </a:r>
                      <a:r>
                        <a:rPr lang="hr-HR" sz="1400" noProof="0" dirty="0"/>
                        <a:t> [s]</a:t>
                      </a:r>
                      <a:endParaRPr lang="en-US" sz="1400" noProof="0" dirty="0"/>
                    </a:p>
                  </a:txBody>
                  <a:tcPr marL="91439" marR="91439"/>
                </a:tc>
                <a:tc>
                  <a:txBody>
                    <a:bodyPr/>
                    <a:lstStyle/>
                    <a:p>
                      <a:r>
                        <a:rPr lang="en-US" sz="1400" noProof="0" dirty="0"/>
                        <a:t>Head</a:t>
                      </a:r>
                      <a:r>
                        <a:rPr lang="hr-HR" sz="1400" dirty="0"/>
                        <a:t> </a:t>
                      </a:r>
                      <a:r>
                        <a:rPr lang="en-US" sz="1400" noProof="0" dirty="0"/>
                        <a:t>Tracking</a:t>
                      </a:r>
                      <a:r>
                        <a:rPr lang="hr-HR" sz="1400" noProof="0" dirty="0"/>
                        <a:t> [s]</a:t>
                      </a:r>
                      <a:endParaRPr lang="en-US" sz="1400" noProof="0" dirty="0"/>
                    </a:p>
                  </a:txBody>
                  <a:tcPr marL="91439" marR="91439"/>
                </a:tc>
                <a:tc>
                  <a:txBody>
                    <a:bodyPr/>
                    <a:lstStyle/>
                    <a:p>
                      <a:r>
                        <a:rPr lang="en-US" sz="1400" noProof="0" dirty="0"/>
                        <a:t>Voice</a:t>
                      </a:r>
                      <a:r>
                        <a:rPr lang="hr-HR" sz="1400" noProof="0" dirty="0"/>
                        <a:t> [s]</a:t>
                      </a:r>
                      <a:endParaRPr lang="en-US" sz="1400" noProof="0" dirty="0"/>
                    </a:p>
                  </a:txBody>
                  <a:tcPr marL="91439" marR="91439"/>
                </a:tc>
                <a:extLst>
                  <a:ext uri="{0D108BD9-81ED-4DB2-BD59-A6C34878D82A}">
                    <a16:rowId xmlns:a16="http://schemas.microsoft.com/office/drawing/2014/main" val="10000"/>
                  </a:ext>
                </a:extLst>
              </a:tr>
              <a:tr h="284388">
                <a:tc>
                  <a:txBody>
                    <a:bodyPr/>
                    <a:lstStyle/>
                    <a:p>
                      <a:r>
                        <a:rPr lang="hr-HR" sz="1400" dirty="0"/>
                        <a:t>1</a:t>
                      </a:r>
                    </a:p>
                  </a:txBody>
                  <a:tcPr marL="91439" marR="91439"/>
                </a:tc>
                <a:tc>
                  <a:txBody>
                    <a:bodyPr/>
                    <a:lstStyle/>
                    <a:p>
                      <a:r>
                        <a:rPr lang="hr-HR" sz="1400" dirty="0"/>
                        <a:t>31</a:t>
                      </a:r>
                    </a:p>
                  </a:txBody>
                  <a:tcPr marL="91439" marR="91439"/>
                </a:tc>
                <a:tc>
                  <a:txBody>
                    <a:bodyPr/>
                    <a:lstStyle/>
                    <a:p>
                      <a:r>
                        <a:rPr lang="hr-HR" sz="1400" dirty="0"/>
                        <a:t>35</a:t>
                      </a:r>
                    </a:p>
                  </a:txBody>
                  <a:tcPr marL="91439" marR="91439"/>
                </a:tc>
                <a:tc>
                  <a:txBody>
                    <a:bodyPr/>
                    <a:lstStyle/>
                    <a:p>
                      <a:r>
                        <a:rPr lang="hr-HR" sz="1400" dirty="0"/>
                        <a:t>22</a:t>
                      </a:r>
                    </a:p>
                  </a:txBody>
                  <a:tcPr marL="91439" marR="91439"/>
                </a:tc>
                <a:extLst>
                  <a:ext uri="{0D108BD9-81ED-4DB2-BD59-A6C34878D82A}">
                    <a16:rowId xmlns:a16="http://schemas.microsoft.com/office/drawing/2014/main" val="10001"/>
                  </a:ext>
                </a:extLst>
              </a:tr>
              <a:tr h="284388">
                <a:tc>
                  <a:txBody>
                    <a:bodyPr/>
                    <a:lstStyle/>
                    <a:p>
                      <a:r>
                        <a:rPr lang="hr-HR" sz="1400" dirty="0"/>
                        <a:t>2</a:t>
                      </a:r>
                    </a:p>
                  </a:txBody>
                  <a:tcPr marL="91439" marR="91439"/>
                </a:tc>
                <a:tc>
                  <a:txBody>
                    <a:bodyPr/>
                    <a:lstStyle/>
                    <a:p>
                      <a:r>
                        <a:rPr lang="hr-HR" sz="1400" dirty="0"/>
                        <a:t>43</a:t>
                      </a:r>
                    </a:p>
                  </a:txBody>
                  <a:tcPr marL="91439" marR="91439"/>
                </a:tc>
                <a:tc>
                  <a:txBody>
                    <a:bodyPr/>
                    <a:lstStyle/>
                    <a:p>
                      <a:r>
                        <a:rPr lang="hr-HR" sz="1400" dirty="0"/>
                        <a:t>46</a:t>
                      </a:r>
                    </a:p>
                  </a:txBody>
                  <a:tcPr marL="91439" marR="91439"/>
                </a:tc>
                <a:tc>
                  <a:txBody>
                    <a:bodyPr/>
                    <a:lstStyle/>
                    <a:p>
                      <a:r>
                        <a:rPr lang="hr-HR" sz="1400" dirty="0"/>
                        <a:t>26</a:t>
                      </a:r>
                    </a:p>
                  </a:txBody>
                  <a:tcPr marL="91439" marR="91439"/>
                </a:tc>
                <a:extLst>
                  <a:ext uri="{0D108BD9-81ED-4DB2-BD59-A6C34878D82A}">
                    <a16:rowId xmlns:a16="http://schemas.microsoft.com/office/drawing/2014/main" val="10002"/>
                  </a:ext>
                </a:extLst>
              </a:tr>
              <a:tr h="284388">
                <a:tc>
                  <a:txBody>
                    <a:bodyPr/>
                    <a:lstStyle/>
                    <a:p>
                      <a:r>
                        <a:rPr lang="hr-HR" sz="1400" dirty="0"/>
                        <a:t>3</a:t>
                      </a:r>
                    </a:p>
                  </a:txBody>
                  <a:tcPr marL="91439" marR="91439"/>
                </a:tc>
                <a:tc>
                  <a:txBody>
                    <a:bodyPr/>
                    <a:lstStyle/>
                    <a:p>
                      <a:r>
                        <a:rPr lang="hr-HR" sz="1400" dirty="0"/>
                        <a:t>32</a:t>
                      </a:r>
                    </a:p>
                  </a:txBody>
                  <a:tcPr marL="91439" marR="91439"/>
                </a:tc>
                <a:tc>
                  <a:txBody>
                    <a:bodyPr/>
                    <a:lstStyle/>
                    <a:p>
                      <a:r>
                        <a:rPr lang="hr-HR" sz="1400" dirty="0"/>
                        <a:t>36</a:t>
                      </a:r>
                    </a:p>
                  </a:txBody>
                  <a:tcPr marL="91439" marR="91439"/>
                </a:tc>
                <a:tc>
                  <a:txBody>
                    <a:bodyPr/>
                    <a:lstStyle/>
                    <a:p>
                      <a:r>
                        <a:rPr lang="hr-HR" sz="1400" dirty="0"/>
                        <a:t>22</a:t>
                      </a:r>
                    </a:p>
                  </a:txBody>
                  <a:tcPr marL="91439" marR="91439"/>
                </a:tc>
                <a:extLst>
                  <a:ext uri="{0D108BD9-81ED-4DB2-BD59-A6C34878D82A}">
                    <a16:rowId xmlns:a16="http://schemas.microsoft.com/office/drawing/2014/main" val="10003"/>
                  </a:ext>
                </a:extLst>
              </a:tr>
              <a:tr h="284388">
                <a:tc>
                  <a:txBody>
                    <a:bodyPr/>
                    <a:lstStyle/>
                    <a:p>
                      <a:r>
                        <a:rPr lang="hr-HR" sz="1400" dirty="0"/>
                        <a:t>4</a:t>
                      </a:r>
                    </a:p>
                  </a:txBody>
                  <a:tcPr marL="91439" marR="91439"/>
                </a:tc>
                <a:tc>
                  <a:txBody>
                    <a:bodyPr/>
                    <a:lstStyle/>
                    <a:p>
                      <a:r>
                        <a:rPr lang="hr-HR" sz="1400" dirty="0"/>
                        <a:t>33</a:t>
                      </a:r>
                    </a:p>
                  </a:txBody>
                  <a:tcPr marL="91439" marR="91439"/>
                </a:tc>
                <a:tc>
                  <a:txBody>
                    <a:bodyPr/>
                    <a:lstStyle/>
                    <a:p>
                      <a:r>
                        <a:rPr lang="hr-HR" sz="1400" dirty="0"/>
                        <a:t>39</a:t>
                      </a:r>
                    </a:p>
                  </a:txBody>
                  <a:tcPr marL="91439" marR="91439"/>
                </a:tc>
                <a:tc>
                  <a:txBody>
                    <a:bodyPr/>
                    <a:lstStyle/>
                    <a:p>
                      <a:r>
                        <a:rPr lang="hr-HR" sz="1400" dirty="0"/>
                        <a:t>21</a:t>
                      </a:r>
                    </a:p>
                  </a:txBody>
                  <a:tcPr marL="91439" marR="91439"/>
                </a:tc>
                <a:extLst>
                  <a:ext uri="{0D108BD9-81ED-4DB2-BD59-A6C34878D82A}">
                    <a16:rowId xmlns:a16="http://schemas.microsoft.com/office/drawing/2014/main" val="10004"/>
                  </a:ext>
                </a:extLst>
              </a:tr>
              <a:tr h="284388">
                <a:tc>
                  <a:txBody>
                    <a:bodyPr/>
                    <a:lstStyle/>
                    <a:p>
                      <a:r>
                        <a:rPr lang="hr-HR" sz="1400" dirty="0"/>
                        <a:t>5</a:t>
                      </a:r>
                    </a:p>
                  </a:txBody>
                  <a:tcPr marL="91439" marR="91439"/>
                </a:tc>
                <a:tc>
                  <a:txBody>
                    <a:bodyPr/>
                    <a:lstStyle/>
                    <a:p>
                      <a:r>
                        <a:rPr lang="hr-HR" sz="1400" dirty="0"/>
                        <a:t>39</a:t>
                      </a:r>
                    </a:p>
                  </a:txBody>
                  <a:tcPr marL="91439" marR="91439"/>
                </a:tc>
                <a:tc>
                  <a:txBody>
                    <a:bodyPr/>
                    <a:lstStyle/>
                    <a:p>
                      <a:r>
                        <a:rPr lang="hr-HR" sz="1400" dirty="0"/>
                        <a:t>42</a:t>
                      </a:r>
                    </a:p>
                  </a:txBody>
                  <a:tcPr marL="91439" marR="91439"/>
                </a:tc>
                <a:tc>
                  <a:txBody>
                    <a:bodyPr/>
                    <a:lstStyle/>
                    <a:p>
                      <a:r>
                        <a:rPr lang="hr-HR" sz="1400" dirty="0"/>
                        <a:t>25</a:t>
                      </a:r>
                    </a:p>
                  </a:txBody>
                  <a:tcPr marL="91439" marR="91439"/>
                </a:tc>
                <a:extLst>
                  <a:ext uri="{0D108BD9-81ED-4DB2-BD59-A6C34878D82A}">
                    <a16:rowId xmlns:a16="http://schemas.microsoft.com/office/drawing/2014/main" val="10005"/>
                  </a:ext>
                </a:extLst>
              </a:tr>
              <a:tr h="284388">
                <a:tc>
                  <a:txBody>
                    <a:bodyPr/>
                    <a:lstStyle/>
                    <a:p>
                      <a:r>
                        <a:rPr lang="hr-HR" sz="1400" dirty="0"/>
                        <a:t>6</a:t>
                      </a:r>
                    </a:p>
                  </a:txBody>
                  <a:tcPr marL="91439" marR="91439"/>
                </a:tc>
                <a:tc>
                  <a:txBody>
                    <a:bodyPr/>
                    <a:lstStyle/>
                    <a:p>
                      <a:r>
                        <a:rPr lang="hr-HR" sz="1400" dirty="0"/>
                        <a:t>37</a:t>
                      </a:r>
                    </a:p>
                  </a:txBody>
                  <a:tcPr marL="91439" marR="91439"/>
                </a:tc>
                <a:tc>
                  <a:txBody>
                    <a:bodyPr/>
                    <a:lstStyle/>
                    <a:p>
                      <a:r>
                        <a:rPr lang="hr-HR" sz="1400" dirty="0"/>
                        <a:t>44</a:t>
                      </a:r>
                    </a:p>
                  </a:txBody>
                  <a:tcPr marL="91439" marR="91439"/>
                </a:tc>
                <a:tc>
                  <a:txBody>
                    <a:bodyPr/>
                    <a:lstStyle/>
                    <a:p>
                      <a:r>
                        <a:rPr lang="hr-HR" sz="1400" dirty="0"/>
                        <a:t>22</a:t>
                      </a:r>
                    </a:p>
                  </a:txBody>
                  <a:tcPr marL="91439" marR="91439"/>
                </a:tc>
                <a:extLst>
                  <a:ext uri="{0D108BD9-81ED-4DB2-BD59-A6C34878D82A}">
                    <a16:rowId xmlns:a16="http://schemas.microsoft.com/office/drawing/2014/main" val="10006"/>
                  </a:ext>
                </a:extLst>
              </a:tr>
              <a:tr h="284388">
                <a:tc>
                  <a:txBody>
                    <a:bodyPr/>
                    <a:lstStyle/>
                    <a:p>
                      <a:r>
                        <a:rPr lang="hr-HR" sz="1400" dirty="0"/>
                        <a:t>7</a:t>
                      </a:r>
                    </a:p>
                  </a:txBody>
                  <a:tcPr marL="91439" marR="91439"/>
                </a:tc>
                <a:tc>
                  <a:txBody>
                    <a:bodyPr/>
                    <a:lstStyle/>
                    <a:p>
                      <a:r>
                        <a:rPr lang="hr-HR" sz="1400" dirty="0"/>
                        <a:t>38</a:t>
                      </a:r>
                    </a:p>
                  </a:txBody>
                  <a:tcPr marL="91439" marR="91439"/>
                </a:tc>
                <a:tc>
                  <a:txBody>
                    <a:bodyPr/>
                    <a:lstStyle/>
                    <a:p>
                      <a:r>
                        <a:rPr lang="hr-HR" sz="1400" dirty="0"/>
                        <a:t>40</a:t>
                      </a:r>
                    </a:p>
                  </a:txBody>
                  <a:tcPr marL="91439" marR="91439"/>
                </a:tc>
                <a:tc>
                  <a:txBody>
                    <a:bodyPr/>
                    <a:lstStyle/>
                    <a:p>
                      <a:r>
                        <a:rPr lang="hr-HR" sz="1400" dirty="0"/>
                        <a:t>20</a:t>
                      </a:r>
                    </a:p>
                  </a:txBody>
                  <a:tcPr marL="91439" marR="91439"/>
                </a:tc>
                <a:extLst>
                  <a:ext uri="{0D108BD9-81ED-4DB2-BD59-A6C34878D82A}">
                    <a16:rowId xmlns:a16="http://schemas.microsoft.com/office/drawing/2014/main" val="10007"/>
                  </a:ext>
                </a:extLst>
              </a:tr>
              <a:tr h="284388">
                <a:tc>
                  <a:txBody>
                    <a:bodyPr/>
                    <a:lstStyle/>
                    <a:p>
                      <a:r>
                        <a:rPr lang="hr-HR" sz="1400" dirty="0"/>
                        <a:t>8</a:t>
                      </a:r>
                    </a:p>
                  </a:txBody>
                  <a:tcPr marL="91439" marR="91439"/>
                </a:tc>
                <a:tc>
                  <a:txBody>
                    <a:bodyPr/>
                    <a:lstStyle/>
                    <a:p>
                      <a:r>
                        <a:rPr lang="hr-HR" sz="1400" dirty="0"/>
                        <a:t>39</a:t>
                      </a:r>
                    </a:p>
                  </a:txBody>
                  <a:tcPr marL="91439" marR="91439"/>
                </a:tc>
                <a:tc>
                  <a:txBody>
                    <a:bodyPr/>
                    <a:lstStyle/>
                    <a:p>
                      <a:r>
                        <a:rPr lang="hr-HR" sz="1400" dirty="0"/>
                        <a:t>41</a:t>
                      </a:r>
                    </a:p>
                  </a:txBody>
                  <a:tcPr marL="91439" marR="91439"/>
                </a:tc>
                <a:tc>
                  <a:txBody>
                    <a:bodyPr/>
                    <a:lstStyle/>
                    <a:p>
                      <a:r>
                        <a:rPr lang="hr-HR" sz="1400" dirty="0"/>
                        <a:t>25</a:t>
                      </a:r>
                    </a:p>
                  </a:txBody>
                  <a:tcPr marL="91439" marR="91439"/>
                </a:tc>
                <a:extLst>
                  <a:ext uri="{0D108BD9-81ED-4DB2-BD59-A6C34878D82A}">
                    <a16:rowId xmlns:a16="http://schemas.microsoft.com/office/drawing/2014/main" val="10008"/>
                  </a:ext>
                </a:extLst>
              </a:tr>
              <a:tr h="284388">
                <a:tc>
                  <a:txBody>
                    <a:bodyPr/>
                    <a:lstStyle/>
                    <a:p>
                      <a:r>
                        <a:rPr lang="hr-HR" sz="1400" dirty="0"/>
                        <a:t>9</a:t>
                      </a:r>
                    </a:p>
                  </a:txBody>
                  <a:tcPr marL="91439" marR="91439"/>
                </a:tc>
                <a:tc>
                  <a:txBody>
                    <a:bodyPr/>
                    <a:lstStyle/>
                    <a:p>
                      <a:r>
                        <a:rPr lang="hr-HR" sz="1400" dirty="0"/>
                        <a:t>35</a:t>
                      </a:r>
                    </a:p>
                  </a:txBody>
                  <a:tcPr marL="91439" marR="91439"/>
                </a:tc>
                <a:tc>
                  <a:txBody>
                    <a:bodyPr/>
                    <a:lstStyle/>
                    <a:p>
                      <a:r>
                        <a:rPr lang="hr-HR" sz="1400" dirty="0"/>
                        <a:t>39</a:t>
                      </a:r>
                    </a:p>
                  </a:txBody>
                  <a:tcPr marL="91439" marR="91439"/>
                </a:tc>
                <a:tc>
                  <a:txBody>
                    <a:bodyPr/>
                    <a:lstStyle/>
                    <a:p>
                      <a:r>
                        <a:rPr lang="hr-HR" sz="1400" dirty="0"/>
                        <a:t>24</a:t>
                      </a:r>
                    </a:p>
                  </a:txBody>
                  <a:tcPr marL="91439" marR="91439"/>
                </a:tc>
                <a:extLst>
                  <a:ext uri="{0D108BD9-81ED-4DB2-BD59-A6C34878D82A}">
                    <a16:rowId xmlns:a16="http://schemas.microsoft.com/office/drawing/2014/main" val="10009"/>
                  </a:ext>
                </a:extLst>
              </a:tr>
              <a:tr h="284388">
                <a:tc>
                  <a:txBody>
                    <a:bodyPr/>
                    <a:lstStyle/>
                    <a:p>
                      <a:r>
                        <a:rPr lang="hr-HR" sz="1400" dirty="0"/>
                        <a:t>10</a:t>
                      </a:r>
                    </a:p>
                  </a:txBody>
                  <a:tcPr marL="91439" marR="91439"/>
                </a:tc>
                <a:tc>
                  <a:txBody>
                    <a:bodyPr/>
                    <a:lstStyle/>
                    <a:p>
                      <a:r>
                        <a:rPr lang="hr-HR" sz="1400" dirty="0"/>
                        <a:t>37</a:t>
                      </a:r>
                    </a:p>
                  </a:txBody>
                  <a:tcPr marL="91439" marR="91439"/>
                </a:tc>
                <a:tc>
                  <a:txBody>
                    <a:bodyPr/>
                    <a:lstStyle/>
                    <a:p>
                      <a:r>
                        <a:rPr lang="hr-HR" sz="1400" dirty="0"/>
                        <a:t>40</a:t>
                      </a:r>
                    </a:p>
                  </a:txBody>
                  <a:tcPr marL="91439" marR="91439"/>
                </a:tc>
                <a:tc>
                  <a:txBody>
                    <a:bodyPr/>
                    <a:lstStyle/>
                    <a:p>
                      <a:r>
                        <a:rPr lang="hr-HR" sz="1400" dirty="0"/>
                        <a:t>23</a:t>
                      </a:r>
                    </a:p>
                  </a:txBody>
                  <a:tcPr marL="91439" marR="91439"/>
                </a:tc>
                <a:extLst>
                  <a:ext uri="{0D108BD9-81ED-4DB2-BD59-A6C34878D82A}">
                    <a16:rowId xmlns:a16="http://schemas.microsoft.com/office/drawing/2014/main" val="10010"/>
                  </a:ext>
                </a:extLst>
              </a:tr>
            </a:tbl>
          </a:graphicData>
        </a:graphic>
      </p:graphicFrame>
      <p:graphicFrame>
        <p:nvGraphicFramePr>
          <p:cNvPr id="18" name="Object 4"/>
          <p:cNvGraphicFramePr>
            <a:graphicFrameLocks noChangeAspect="1"/>
          </p:cNvGraphicFramePr>
          <p:nvPr>
            <p:extLst>
              <p:ext uri="{D42A27DB-BD31-4B8C-83A1-F6EECF244321}">
                <p14:modId xmlns:p14="http://schemas.microsoft.com/office/powerpoint/2010/main" val="2040849776"/>
              </p:ext>
            </p:extLst>
          </p:nvPr>
        </p:nvGraphicFramePr>
        <p:xfrm>
          <a:off x="5317997" y="1705543"/>
          <a:ext cx="2570152" cy="1235084"/>
        </p:xfrm>
        <a:graphic>
          <a:graphicData uri="http://schemas.openxmlformats.org/presentationml/2006/ole">
            <mc:AlternateContent xmlns:mc="http://schemas.openxmlformats.org/markup-compatibility/2006">
              <mc:Choice xmlns:v="urn:schemas-microsoft-com:vml" Requires="v">
                <p:oleObj name="Equation" r:id="rId4" imgW="1371600" imgH="660400" progId="Equation.3">
                  <p:embed/>
                </p:oleObj>
              </mc:Choice>
              <mc:Fallback>
                <p:oleObj name="Equation" r:id="rId4" imgW="1371600" imgH="660400" progId="Equation.3">
                  <p:embed/>
                  <p:pic>
                    <p:nvPicPr>
                      <p:cNvPr id="18"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17997" y="1705543"/>
                        <a:ext cx="2570152" cy="1235084"/>
                      </a:xfrm>
                      <a:prstGeom prst="rect">
                        <a:avLst/>
                      </a:prstGeom>
                      <a:noFill/>
                      <a:ln>
                        <a:noFill/>
                      </a:ln>
                    </p:spPr>
                  </p:pic>
                </p:oleObj>
              </mc:Fallback>
            </mc:AlternateContent>
          </a:graphicData>
        </a:graphic>
      </p:graphicFrame>
      <p:graphicFrame>
        <p:nvGraphicFramePr>
          <p:cNvPr id="19" name="Object 5"/>
          <p:cNvGraphicFramePr>
            <a:graphicFrameLocks noChangeAspect="1"/>
          </p:cNvGraphicFramePr>
          <p:nvPr>
            <p:extLst>
              <p:ext uri="{D42A27DB-BD31-4B8C-83A1-F6EECF244321}">
                <p14:modId xmlns:p14="http://schemas.microsoft.com/office/powerpoint/2010/main" val="79341678"/>
              </p:ext>
            </p:extLst>
          </p:nvPr>
        </p:nvGraphicFramePr>
        <p:xfrm>
          <a:off x="5317997" y="3613726"/>
          <a:ext cx="5332685" cy="1241689"/>
        </p:xfrm>
        <a:graphic>
          <a:graphicData uri="http://schemas.openxmlformats.org/presentationml/2006/ole">
            <mc:AlternateContent xmlns:mc="http://schemas.openxmlformats.org/markup-compatibility/2006">
              <mc:Choice xmlns:v="urn:schemas-microsoft-com:vml" Requires="v">
                <p:oleObj name="Equation" r:id="rId6" imgW="3048000" imgH="711200" progId="Equation.3">
                  <p:embed/>
                </p:oleObj>
              </mc:Choice>
              <mc:Fallback>
                <p:oleObj name="Equation" r:id="rId6" imgW="3048000" imgH="711200" progId="Equation.3">
                  <p:embed/>
                  <p:pic>
                    <p:nvPicPr>
                      <p:cNvPr id="19"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17997" y="3613726"/>
                        <a:ext cx="5332685" cy="1241689"/>
                      </a:xfrm>
                      <a:prstGeom prst="rect">
                        <a:avLst/>
                      </a:prstGeom>
                      <a:noFill/>
                      <a:ln>
                        <a:noFill/>
                      </a:ln>
                    </p:spPr>
                  </p:pic>
                </p:oleObj>
              </mc:Fallback>
            </mc:AlternateContent>
          </a:graphicData>
        </a:graphic>
      </p:graphicFrame>
      <p:sp>
        <p:nvSpPr>
          <p:cNvPr id="20" name="Right Arrow 19"/>
          <p:cNvSpPr/>
          <p:nvPr/>
        </p:nvSpPr>
        <p:spPr>
          <a:xfrm rot="5400000">
            <a:off x="6515765" y="3006037"/>
            <a:ext cx="380047" cy="4819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27163120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3" y="122080"/>
            <a:ext cx="7182210" cy="646016"/>
          </a:xfrm>
        </p:spPr>
        <p:txBody>
          <a:bodyPr anchor="t" anchorCtr="0">
            <a:normAutofit fontScale="90000"/>
          </a:bodyPr>
          <a:lstStyle/>
          <a:p>
            <a:pPr algn="l"/>
            <a:r>
              <a:rPr lang="en-US" sz="4800" dirty="0"/>
              <a:t>Contents</a:t>
            </a:r>
          </a:p>
        </p:txBody>
      </p:sp>
      <p:sp>
        <p:nvSpPr>
          <p:cNvPr id="3" name="TextBox 2"/>
          <p:cNvSpPr txBox="1"/>
          <p:nvPr/>
        </p:nvSpPr>
        <p:spPr>
          <a:xfrm>
            <a:off x="415637" y="1101436"/>
            <a:ext cx="10203873" cy="3416320"/>
          </a:xfrm>
          <a:prstGeom prst="rect">
            <a:avLst/>
          </a:prstGeom>
          <a:noFill/>
        </p:spPr>
        <p:txBody>
          <a:bodyPr wrap="square" rtlCol="0">
            <a:spAutoFit/>
          </a:bodyPr>
          <a:lstStyle/>
          <a:p>
            <a:pPr marL="285750" indent="-285750">
              <a:buFont typeface="Arial" panose="020B0604020202020204" pitchFamily="34" charset="0"/>
              <a:buChar char="•"/>
            </a:pPr>
            <a:r>
              <a:rPr lang="en-US" sz="3600" dirty="0"/>
              <a:t>Related t-test (by hand)</a:t>
            </a:r>
          </a:p>
          <a:p>
            <a:pPr marL="285750" indent="-285750">
              <a:buFont typeface="Arial" panose="020B0604020202020204" pitchFamily="34" charset="0"/>
              <a:buChar char="•"/>
            </a:pPr>
            <a:r>
              <a:rPr lang="en-US" sz="3600" dirty="0"/>
              <a:t>Unrelated t-test (by hand)</a:t>
            </a:r>
          </a:p>
          <a:p>
            <a:pPr marL="285750" indent="-285750">
              <a:buFont typeface="Arial" panose="020B0604020202020204" pitchFamily="34" charset="0"/>
              <a:buChar char="•"/>
            </a:pPr>
            <a:r>
              <a:rPr lang="en-US" sz="3600" dirty="0"/>
              <a:t>Pearson's Product-Moment Correlation (by hand)</a:t>
            </a:r>
          </a:p>
          <a:p>
            <a:pPr marL="285750" indent="-285750">
              <a:buFont typeface="Arial" panose="020B0604020202020204" pitchFamily="34" charset="0"/>
              <a:buChar char="•"/>
            </a:pPr>
            <a:r>
              <a:rPr lang="en-US" sz="3600" dirty="0"/>
              <a:t>Spearman's Rho Correlation (by hand)</a:t>
            </a:r>
          </a:p>
          <a:p>
            <a:pPr marL="285750" indent="-285750">
              <a:buFont typeface="Arial" panose="020B0604020202020204" pitchFamily="34" charset="0"/>
              <a:buChar char="•"/>
            </a:pPr>
            <a:r>
              <a:rPr lang="en-US" sz="3600" dirty="0"/>
              <a:t>One-Way RM ANOVA (by hand)</a:t>
            </a:r>
          </a:p>
          <a:p>
            <a:pPr marL="285750" indent="-285750">
              <a:buFont typeface="Arial" panose="020B0604020202020204" pitchFamily="34" charset="0"/>
              <a:buChar char="•"/>
            </a:pPr>
            <a:endParaRPr lang="en-US" sz="3600" dirty="0"/>
          </a:p>
        </p:txBody>
      </p:sp>
    </p:spTree>
    <p:extLst>
      <p:ext uri="{BB962C8B-B14F-4D97-AF65-F5344CB8AC3E}">
        <p14:creationId xmlns:p14="http://schemas.microsoft.com/office/powerpoint/2010/main" val="33800815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One-Way</a:t>
            </a:r>
            <a:r>
              <a:rPr lang="hr-HR" sz="4800" dirty="0"/>
              <a:t> RM ANOVA (</a:t>
            </a:r>
            <a:r>
              <a:rPr lang="en-US" sz="4800" dirty="0"/>
              <a:t>by</a:t>
            </a:r>
            <a:r>
              <a:rPr lang="hr-HR" sz="4800" dirty="0"/>
              <a:t> </a:t>
            </a:r>
            <a:r>
              <a:rPr lang="en-US" sz="4800" dirty="0"/>
              <a:t>hand</a:t>
            </a:r>
            <a:r>
              <a:rPr lang="hr-HR" sz="4800" dirty="0"/>
              <a:t>)</a:t>
            </a:r>
            <a:r>
              <a:rPr lang="en-US" sz="4800" dirty="0"/>
              <a:t> </a:t>
            </a:r>
          </a:p>
        </p:txBody>
      </p:sp>
      <p:sp>
        <p:nvSpPr>
          <p:cNvPr id="6" name="TextBox 5"/>
          <p:cNvSpPr txBox="1"/>
          <p:nvPr/>
        </p:nvSpPr>
        <p:spPr>
          <a:xfrm>
            <a:off x="333078" y="944780"/>
            <a:ext cx="11325521" cy="3216265"/>
          </a:xfrm>
          <a:prstGeom prst="rect">
            <a:avLst/>
          </a:prstGeom>
          <a:noFill/>
        </p:spPr>
        <p:txBody>
          <a:bodyPr wrap="square" rtlCol="0">
            <a:spAutoFit/>
          </a:bodyPr>
          <a:lstStyle/>
          <a:p>
            <a:pPr marL="457200" indent="-457200">
              <a:buFont typeface="Arial" panose="020B0604020202020204" pitchFamily="34" charset="0"/>
              <a:buChar char="•"/>
            </a:pPr>
            <a:r>
              <a:rPr lang="en-US" sz="3000" b="1" dirty="0"/>
              <a:t>Mean Square (MS) calculation</a:t>
            </a:r>
          </a:p>
          <a:p>
            <a:pPr marL="914400" lvl="1" indent="-457200">
              <a:spcBef>
                <a:spcPts val="600"/>
              </a:spcBef>
              <a:buFont typeface="Calibri" panose="020F0502020204030204" pitchFamily="34" charset="0"/>
              <a:buChar char="−"/>
            </a:pPr>
            <a:r>
              <a:rPr lang="en-US" sz="2400" dirty="0"/>
              <a:t>We calculate MS for two different sources </a:t>
            </a:r>
            <a:r>
              <a:rPr lang="en-US" sz="2400" dirty="0">
                <a:latin typeface="Times New Roman" panose="02020603050405020304" pitchFamily="18" charset="0"/>
                <a:cs typeface="Times New Roman" panose="02020603050405020304" pitchFamily="18" charset="0"/>
              </a:rPr>
              <a:t>→</a:t>
            </a:r>
            <a:r>
              <a:rPr lang="en-US" sz="2400" dirty="0"/>
              <a:t> </a:t>
            </a:r>
            <a:br>
              <a:rPr lang="en-US" sz="2400" dirty="0"/>
            </a:br>
            <a:r>
              <a:rPr lang="en-US" sz="2400" i="1" dirty="0"/>
              <a:t>within groups </a:t>
            </a:r>
            <a:r>
              <a:rPr lang="en-US" sz="2400" dirty="0"/>
              <a:t>(</a:t>
            </a:r>
            <a:r>
              <a:rPr lang="en-US" sz="2400" i="1" dirty="0" err="1"/>
              <a:t>MS</a:t>
            </a:r>
            <a:r>
              <a:rPr lang="en-US" sz="2400" i="1" baseline="-25000" dirty="0" err="1"/>
              <a:t>within</a:t>
            </a:r>
            <a:r>
              <a:rPr lang="en-US" sz="2400" dirty="0"/>
              <a:t>) and </a:t>
            </a:r>
            <a:r>
              <a:rPr lang="en-US" sz="2400" i="1" dirty="0"/>
              <a:t>between groups</a:t>
            </a:r>
            <a:r>
              <a:rPr lang="en-US" sz="2400" dirty="0"/>
              <a:t> (</a:t>
            </a:r>
            <a:r>
              <a:rPr lang="en-US" sz="2400" i="1" dirty="0" err="1"/>
              <a:t>MS</a:t>
            </a:r>
            <a:r>
              <a:rPr lang="en-US" sz="2400" i="1" baseline="-25000" dirty="0" err="1"/>
              <a:t>between</a:t>
            </a:r>
            <a:r>
              <a:rPr lang="en-US" sz="2400" dirty="0"/>
              <a:t>)</a:t>
            </a:r>
          </a:p>
          <a:p>
            <a:pPr marL="914400" lvl="1" indent="-457200">
              <a:buFont typeface="Calibri" panose="020F0502020204030204" pitchFamily="34" charset="0"/>
              <a:buChar char="−"/>
            </a:pPr>
            <a:r>
              <a:rPr lang="en-US" sz="2400" i="1" dirty="0" err="1"/>
              <a:t>MS</a:t>
            </a:r>
            <a:r>
              <a:rPr lang="en-US" sz="2400" i="1" baseline="-25000" dirty="0" err="1"/>
              <a:t>within</a:t>
            </a:r>
            <a:r>
              <a:rPr lang="en-US" sz="2400" dirty="0"/>
              <a:t> is a measure of variance that includes two types of variability: (1) the type caused by the individual differences of test users and (2) the type caused by experimental error. This is BAD variability.</a:t>
            </a:r>
          </a:p>
          <a:p>
            <a:pPr marL="914400" lvl="1" indent="-457200">
              <a:buFont typeface="Calibri" panose="020F0502020204030204" pitchFamily="34" charset="0"/>
              <a:buChar char="−"/>
            </a:pPr>
            <a:r>
              <a:rPr lang="en-US" sz="2400" i="1" dirty="0" err="1"/>
              <a:t>MS</a:t>
            </a:r>
            <a:r>
              <a:rPr lang="en-US" sz="2400" i="1" baseline="-25000" dirty="0" err="1"/>
              <a:t>between</a:t>
            </a:r>
            <a:r>
              <a:rPr lang="en-US" sz="2400" dirty="0"/>
              <a:t> is a measure of variance that additionally includes the fact that test subjects were exposed to different conditions in the experiment (GOOD variability)</a:t>
            </a:r>
          </a:p>
        </p:txBody>
      </p:sp>
      <p:graphicFrame>
        <p:nvGraphicFramePr>
          <p:cNvPr id="10" name="Object 6"/>
          <p:cNvGraphicFramePr>
            <a:graphicFrameLocks noChangeAspect="1"/>
          </p:cNvGraphicFramePr>
          <p:nvPr>
            <p:extLst>
              <p:ext uri="{D42A27DB-BD31-4B8C-83A1-F6EECF244321}">
                <p14:modId xmlns:p14="http://schemas.microsoft.com/office/powerpoint/2010/main" val="2085996011"/>
              </p:ext>
            </p:extLst>
          </p:nvPr>
        </p:nvGraphicFramePr>
        <p:xfrm>
          <a:off x="1285587" y="4570115"/>
          <a:ext cx="7846653" cy="1008216"/>
        </p:xfrm>
        <a:graphic>
          <a:graphicData uri="http://schemas.openxmlformats.org/presentationml/2006/ole">
            <mc:AlternateContent xmlns:mc="http://schemas.openxmlformats.org/markup-compatibility/2006">
              <mc:Choice xmlns:v="urn:schemas-microsoft-com:vml" Requires="v">
                <p:oleObj name="Equation" r:id="rId4" imgW="3365500" imgH="431800" progId="Equation.3">
                  <p:embed/>
                </p:oleObj>
              </mc:Choice>
              <mc:Fallback>
                <p:oleObj name="Equation" r:id="rId4" imgW="3365500" imgH="431800" progId="Equation.3">
                  <p:embed/>
                  <p:pic>
                    <p:nvPicPr>
                      <p:cNvPr id="1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85587" y="4570115"/>
                        <a:ext cx="7846653" cy="1008216"/>
                      </a:xfrm>
                      <a:prstGeom prst="rect">
                        <a:avLst/>
                      </a:prstGeom>
                      <a:noFill/>
                      <a:ln w="9525">
                        <a:solidFill>
                          <a:schemeClr val="tx1"/>
                        </a:solidFill>
                        <a:miter lim="800000"/>
                        <a:headEnd/>
                        <a:tailEnd/>
                      </a:ln>
                    </p:spPr>
                  </p:pic>
                </p:oleObj>
              </mc:Fallback>
            </mc:AlternateContent>
          </a:graphicData>
        </a:graphic>
      </p:graphicFrame>
      <p:sp>
        <p:nvSpPr>
          <p:cNvPr id="11" name="TextBox 10"/>
          <p:cNvSpPr txBox="1">
            <a:spLocks noChangeArrowheads="1"/>
          </p:cNvSpPr>
          <p:nvPr/>
        </p:nvSpPr>
        <p:spPr bwMode="auto">
          <a:xfrm>
            <a:off x="6343362" y="5987401"/>
            <a:ext cx="5393528" cy="40011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en-US" altLang="sr-Latn-RS" sz="2000" dirty="0">
                <a:solidFill>
                  <a:schemeClr val="bg1"/>
                </a:solidFill>
              </a:rPr>
              <a:t>Relevant for </a:t>
            </a:r>
            <a:r>
              <a:rPr lang="en-US" altLang="sr-Latn-RS" sz="2000" i="1" dirty="0">
                <a:solidFill>
                  <a:schemeClr val="bg1"/>
                </a:solidFill>
              </a:rPr>
              <a:t>One-Way Repeated Measures ANOVA</a:t>
            </a:r>
          </a:p>
        </p:txBody>
      </p:sp>
      <p:sp>
        <p:nvSpPr>
          <p:cNvPr id="12" name="TextBox 11"/>
          <p:cNvSpPr txBox="1">
            <a:spLocks noChangeArrowheads="1"/>
          </p:cNvSpPr>
          <p:nvPr/>
        </p:nvSpPr>
        <p:spPr bwMode="auto">
          <a:xfrm>
            <a:off x="636590" y="5987401"/>
            <a:ext cx="4646465" cy="40011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sr-Latn-RS" sz="2000" dirty="0">
                <a:solidFill>
                  <a:schemeClr val="bg1"/>
                </a:solidFill>
                <a:latin typeface="+mn-lt"/>
              </a:rPr>
              <a:t>Relevant for </a:t>
            </a:r>
            <a:r>
              <a:rPr lang="en-US" altLang="sr-Latn-RS" sz="2000" i="1" dirty="0">
                <a:solidFill>
                  <a:schemeClr val="bg1"/>
                </a:solidFill>
                <a:latin typeface="+mn-lt"/>
              </a:rPr>
              <a:t>One-Way Independent ANOVA</a:t>
            </a:r>
          </a:p>
        </p:txBody>
      </p:sp>
      <p:sp>
        <p:nvSpPr>
          <p:cNvPr id="13" name="Freeform 12"/>
          <p:cNvSpPr/>
          <p:nvPr/>
        </p:nvSpPr>
        <p:spPr>
          <a:xfrm>
            <a:off x="4071650" y="5227493"/>
            <a:ext cx="282141" cy="653762"/>
          </a:xfrm>
          <a:custGeom>
            <a:avLst/>
            <a:gdLst>
              <a:gd name="connsiteX0" fmla="*/ 251012 w 251012"/>
              <a:gd name="connsiteY0" fmla="*/ 0 h 564777"/>
              <a:gd name="connsiteX1" fmla="*/ 17929 w 251012"/>
              <a:gd name="connsiteY1" fmla="*/ 215153 h 564777"/>
              <a:gd name="connsiteX2" fmla="*/ 143435 w 251012"/>
              <a:gd name="connsiteY2" fmla="*/ 564777 h 564777"/>
            </a:gdLst>
            <a:ahLst/>
            <a:cxnLst>
              <a:cxn ang="0">
                <a:pos x="connsiteX0" y="connsiteY0"/>
              </a:cxn>
              <a:cxn ang="0">
                <a:pos x="connsiteX1" y="connsiteY1"/>
              </a:cxn>
              <a:cxn ang="0">
                <a:pos x="connsiteX2" y="connsiteY2"/>
              </a:cxn>
            </a:cxnLst>
            <a:rect l="l" t="t" r="r" b="b"/>
            <a:pathLst>
              <a:path w="251012" h="564777">
                <a:moveTo>
                  <a:pt x="251012" y="0"/>
                </a:moveTo>
                <a:cubicBezTo>
                  <a:pt x="143435" y="60512"/>
                  <a:pt x="35858" y="121024"/>
                  <a:pt x="17929" y="215153"/>
                </a:cubicBezTo>
                <a:cubicBezTo>
                  <a:pt x="0" y="309282"/>
                  <a:pt x="71717" y="437029"/>
                  <a:pt x="143435" y="564777"/>
                </a:cubicBezTo>
              </a:path>
            </a:pathLst>
          </a:custGeom>
          <a:ln w="19050">
            <a:headEnd type="oval"/>
            <a:tailEnd type="arrow"/>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hr-HR"/>
          </a:p>
        </p:txBody>
      </p:sp>
      <p:sp>
        <p:nvSpPr>
          <p:cNvPr id="14" name="Freeform 13"/>
          <p:cNvSpPr/>
          <p:nvPr/>
        </p:nvSpPr>
        <p:spPr>
          <a:xfrm>
            <a:off x="6984712" y="5326712"/>
            <a:ext cx="546100" cy="503238"/>
          </a:xfrm>
          <a:custGeom>
            <a:avLst/>
            <a:gdLst>
              <a:gd name="connsiteX0" fmla="*/ 170330 w 546847"/>
              <a:gd name="connsiteY0" fmla="*/ 0 h 502024"/>
              <a:gd name="connsiteX1" fmla="*/ 62753 w 546847"/>
              <a:gd name="connsiteY1" fmla="*/ 331694 h 502024"/>
              <a:gd name="connsiteX2" fmla="*/ 546847 w 546847"/>
              <a:gd name="connsiteY2" fmla="*/ 502024 h 502024"/>
            </a:gdLst>
            <a:ahLst/>
            <a:cxnLst>
              <a:cxn ang="0">
                <a:pos x="connsiteX0" y="connsiteY0"/>
              </a:cxn>
              <a:cxn ang="0">
                <a:pos x="connsiteX1" y="connsiteY1"/>
              </a:cxn>
              <a:cxn ang="0">
                <a:pos x="connsiteX2" y="connsiteY2"/>
              </a:cxn>
            </a:cxnLst>
            <a:rect l="l" t="t" r="r" b="b"/>
            <a:pathLst>
              <a:path w="546847" h="502024">
                <a:moveTo>
                  <a:pt x="170330" y="0"/>
                </a:moveTo>
                <a:cubicBezTo>
                  <a:pt x="85165" y="124011"/>
                  <a:pt x="0" y="248023"/>
                  <a:pt x="62753" y="331694"/>
                </a:cubicBezTo>
                <a:cubicBezTo>
                  <a:pt x="125506" y="415365"/>
                  <a:pt x="336176" y="458694"/>
                  <a:pt x="546847" y="502024"/>
                </a:cubicBezTo>
              </a:path>
            </a:pathLst>
          </a:custGeom>
          <a:ln w="19050">
            <a:solidFill>
              <a:srgbClr val="FF0000"/>
            </a:solidFill>
            <a:headEnd type="oval"/>
            <a:tailEnd type="arrow"/>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hr-HR"/>
          </a:p>
        </p:txBody>
      </p:sp>
    </p:spTree>
    <p:extLst>
      <p:ext uri="{BB962C8B-B14F-4D97-AF65-F5344CB8AC3E}">
        <p14:creationId xmlns:p14="http://schemas.microsoft.com/office/powerpoint/2010/main" val="11365077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One-Way</a:t>
            </a:r>
            <a:r>
              <a:rPr lang="hr-HR" sz="4800" dirty="0"/>
              <a:t> RM ANOVA (</a:t>
            </a:r>
            <a:r>
              <a:rPr lang="en-US" sz="4800" dirty="0"/>
              <a:t>by</a:t>
            </a:r>
            <a:r>
              <a:rPr lang="hr-HR" sz="4800" dirty="0"/>
              <a:t> </a:t>
            </a:r>
            <a:r>
              <a:rPr lang="en-US" sz="4800" dirty="0"/>
              <a:t>hand</a:t>
            </a:r>
            <a:r>
              <a:rPr lang="hr-HR" sz="4800" dirty="0"/>
              <a:t>)</a:t>
            </a:r>
            <a:r>
              <a:rPr lang="en-US" sz="4800" dirty="0"/>
              <a:t> </a:t>
            </a:r>
          </a:p>
        </p:txBody>
      </p:sp>
      <p:sp>
        <p:nvSpPr>
          <p:cNvPr id="6" name="TextBox 5"/>
          <p:cNvSpPr txBox="1"/>
          <p:nvPr/>
        </p:nvSpPr>
        <p:spPr>
          <a:xfrm>
            <a:off x="333078" y="944780"/>
            <a:ext cx="11325521" cy="553998"/>
          </a:xfrm>
          <a:prstGeom prst="rect">
            <a:avLst/>
          </a:prstGeom>
          <a:noFill/>
        </p:spPr>
        <p:txBody>
          <a:bodyPr wrap="square" rtlCol="0">
            <a:spAutoFit/>
          </a:bodyPr>
          <a:lstStyle/>
          <a:p>
            <a:pPr marL="457200" indent="-457200">
              <a:buFont typeface="Arial" panose="020B0604020202020204" pitchFamily="34" charset="0"/>
              <a:buChar char="•"/>
            </a:pPr>
            <a:r>
              <a:rPr lang="en-US" sz="3000" b="1" dirty="0"/>
              <a:t>From MS to F-statistics</a:t>
            </a:r>
          </a:p>
        </p:txBody>
      </p:sp>
      <p:sp>
        <p:nvSpPr>
          <p:cNvPr id="20" name="Right Arrow 19"/>
          <p:cNvSpPr/>
          <p:nvPr/>
        </p:nvSpPr>
        <p:spPr>
          <a:xfrm rot="5400000">
            <a:off x="1343084" y="2494714"/>
            <a:ext cx="380047" cy="4819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graphicFrame>
        <p:nvGraphicFramePr>
          <p:cNvPr id="10" name="Object 6"/>
          <p:cNvGraphicFramePr>
            <a:graphicFrameLocks noChangeAspect="1"/>
          </p:cNvGraphicFramePr>
          <p:nvPr>
            <p:extLst>
              <p:ext uri="{D42A27DB-BD31-4B8C-83A1-F6EECF244321}">
                <p14:modId xmlns:p14="http://schemas.microsoft.com/office/powerpoint/2010/main" val="3879278597"/>
              </p:ext>
            </p:extLst>
          </p:nvPr>
        </p:nvGraphicFramePr>
        <p:xfrm>
          <a:off x="869952" y="1675462"/>
          <a:ext cx="5946484" cy="764063"/>
        </p:xfrm>
        <a:graphic>
          <a:graphicData uri="http://schemas.openxmlformats.org/presentationml/2006/ole">
            <mc:AlternateContent xmlns:mc="http://schemas.openxmlformats.org/markup-compatibility/2006">
              <mc:Choice xmlns:v="urn:schemas-microsoft-com:vml" Requires="v">
                <p:oleObj name="Equation" r:id="rId4" imgW="3365500" imgH="431800" progId="Equation.3">
                  <p:embed/>
                </p:oleObj>
              </mc:Choice>
              <mc:Fallback>
                <p:oleObj name="Equation" r:id="rId4" imgW="3365500" imgH="431800" progId="Equation.3">
                  <p:embed/>
                  <p:pic>
                    <p:nvPicPr>
                      <p:cNvPr id="1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9952" y="1675462"/>
                        <a:ext cx="5946484" cy="764063"/>
                      </a:xfrm>
                      <a:prstGeom prst="rect">
                        <a:avLst/>
                      </a:prstGeom>
                      <a:noFill/>
                      <a:ln w="9525">
                        <a:solidFill>
                          <a:schemeClr val="tx1"/>
                        </a:solidFill>
                        <a:miter lim="800000"/>
                        <a:headEnd/>
                        <a:tailEnd/>
                      </a:ln>
                    </p:spPr>
                  </p:pic>
                </p:oleObj>
              </mc:Fallback>
            </mc:AlternateContent>
          </a:graphicData>
        </a:graphic>
      </p:graphicFrame>
      <p:graphicFrame>
        <p:nvGraphicFramePr>
          <p:cNvPr id="15" name="Object 3"/>
          <p:cNvGraphicFramePr>
            <a:graphicFrameLocks noChangeAspect="1"/>
          </p:cNvGraphicFramePr>
          <p:nvPr>
            <p:extLst>
              <p:ext uri="{D42A27DB-BD31-4B8C-83A1-F6EECF244321}">
                <p14:modId xmlns:p14="http://schemas.microsoft.com/office/powerpoint/2010/main" val="2142898686"/>
              </p:ext>
            </p:extLst>
          </p:nvPr>
        </p:nvGraphicFramePr>
        <p:xfrm>
          <a:off x="869951" y="2981595"/>
          <a:ext cx="5260685" cy="651126"/>
        </p:xfrm>
        <a:graphic>
          <a:graphicData uri="http://schemas.openxmlformats.org/presentationml/2006/ole">
            <mc:AlternateContent xmlns:mc="http://schemas.openxmlformats.org/markup-compatibility/2006">
              <mc:Choice xmlns:v="urn:schemas-microsoft-com:vml" Requires="v">
                <p:oleObj name="Equation" r:id="rId6" imgW="3187700" imgH="393700" progId="Equation.3">
                  <p:embed/>
                </p:oleObj>
              </mc:Choice>
              <mc:Fallback>
                <p:oleObj name="Equation" r:id="rId6" imgW="3187700" imgH="393700" progId="Equation.3">
                  <p:embed/>
                  <p:pic>
                    <p:nvPicPr>
                      <p:cNvPr id="15"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9951" y="2981595"/>
                        <a:ext cx="5260685" cy="651126"/>
                      </a:xfrm>
                      <a:prstGeom prst="rect">
                        <a:avLst/>
                      </a:prstGeom>
                      <a:noFill/>
                      <a:ln>
                        <a:noFill/>
                      </a:ln>
                    </p:spPr>
                  </p:pic>
                </p:oleObj>
              </mc:Fallback>
            </mc:AlternateContent>
          </a:graphicData>
        </a:graphic>
      </p:graphicFrame>
      <p:graphicFrame>
        <p:nvGraphicFramePr>
          <p:cNvPr id="18" name="Object 10"/>
          <p:cNvGraphicFramePr>
            <a:graphicFrameLocks noChangeAspect="1"/>
          </p:cNvGraphicFramePr>
          <p:nvPr>
            <p:extLst>
              <p:ext uri="{D42A27DB-BD31-4B8C-83A1-F6EECF244321}">
                <p14:modId xmlns:p14="http://schemas.microsoft.com/office/powerpoint/2010/main" val="267225757"/>
              </p:ext>
            </p:extLst>
          </p:nvPr>
        </p:nvGraphicFramePr>
        <p:xfrm>
          <a:off x="7867014" y="5115538"/>
          <a:ext cx="2688063" cy="772160"/>
        </p:xfrm>
        <a:graphic>
          <a:graphicData uri="http://schemas.openxmlformats.org/presentationml/2006/ole">
            <mc:AlternateContent xmlns:mc="http://schemas.openxmlformats.org/markup-compatibility/2006">
              <mc:Choice xmlns:v="urn:schemas-microsoft-com:vml" Requires="v">
                <p:oleObj name="Equation" r:id="rId8" imgW="1371600" imgH="393700" progId="Equation.3">
                  <p:embed/>
                </p:oleObj>
              </mc:Choice>
              <mc:Fallback>
                <p:oleObj name="Equation" r:id="rId8" imgW="1371600" imgH="393700" progId="Equation.3">
                  <p:embed/>
                  <p:pic>
                    <p:nvPicPr>
                      <p:cNvPr id="18"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867014" y="5115538"/>
                        <a:ext cx="2688063" cy="772160"/>
                      </a:xfrm>
                      <a:prstGeom prst="rect">
                        <a:avLst/>
                      </a:prstGeom>
                      <a:noFill/>
                      <a:ln>
                        <a:noFill/>
                      </a:ln>
                    </p:spPr>
                  </p:pic>
                </p:oleObj>
              </mc:Fallback>
            </mc:AlternateContent>
          </a:graphicData>
        </a:graphic>
      </p:graphicFrame>
      <p:sp>
        <p:nvSpPr>
          <p:cNvPr id="19" name="TextBox 15"/>
          <p:cNvSpPr txBox="1">
            <a:spLocks noChangeArrowheads="1"/>
          </p:cNvSpPr>
          <p:nvPr/>
        </p:nvSpPr>
        <p:spPr bwMode="auto">
          <a:xfrm>
            <a:off x="2861918" y="4128342"/>
            <a:ext cx="2509213" cy="40011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sr-Latn-RS" sz="2000" i="1" dirty="0">
                <a:solidFill>
                  <a:schemeClr val="bg1"/>
                </a:solidFill>
                <a:latin typeface="+mn-lt"/>
              </a:rPr>
              <a:t>One-Way Independent</a:t>
            </a:r>
          </a:p>
        </p:txBody>
      </p:sp>
      <p:graphicFrame>
        <p:nvGraphicFramePr>
          <p:cNvPr id="21" name="Object 4"/>
          <p:cNvGraphicFramePr>
            <a:graphicFrameLocks noChangeAspect="1"/>
          </p:cNvGraphicFramePr>
          <p:nvPr>
            <p:extLst>
              <p:ext uri="{D42A27DB-BD31-4B8C-83A1-F6EECF244321}">
                <p14:modId xmlns:p14="http://schemas.microsoft.com/office/powerpoint/2010/main" val="3890301833"/>
              </p:ext>
            </p:extLst>
          </p:nvPr>
        </p:nvGraphicFramePr>
        <p:xfrm>
          <a:off x="890169" y="4128342"/>
          <a:ext cx="1971749" cy="859294"/>
        </p:xfrm>
        <a:graphic>
          <a:graphicData uri="http://schemas.openxmlformats.org/presentationml/2006/ole">
            <mc:AlternateContent xmlns:mc="http://schemas.openxmlformats.org/markup-compatibility/2006">
              <mc:Choice xmlns:v="urn:schemas-microsoft-com:vml" Requires="v">
                <p:oleObj name="Equation" r:id="rId10" imgW="990170" imgH="431613" progId="Equation.3">
                  <p:embed/>
                </p:oleObj>
              </mc:Choice>
              <mc:Fallback>
                <p:oleObj name="Equation" r:id="rId10" imgW="990170" imgH="431613" progId="Equation.3">
                  <p:embed/>
                  <p:pic>
                    <p:nvPicPr>
                      <p:cNvPr id="21" name="Object 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90169" y="4128342"/>
                        <a:ext cx="1971749" cy="859294"/>
                      </a:xfrm>
                      <a:prstGeom prst="rect">
                        <a:avLst/>
                      </a:prstGeom>
                      <a:noFill/>
                      <a:ln w="9525">
                        <a:solidFill>
                          <a:schemeClr val="tx1"/>
                        </a:solidFill>
                        <a:miter lim="800000"/>
                        <a:headEnd/>
                        <a:tailEnd/>
                      </a:ln>
                    </p:spPr>
                  </p:pic>
                </p:oleObj>
              </mc:Fallback>
            </mc:AlternateContent>
          </a:graphicData>
        </a:graphic>
      </p:graphicFrame>
      <p:sp>
        <p:nvSpPr>
          <p:cNvPr id="22" name="TextBox 17"/>
          <p:cNvSpPr txBox="1">
            <a:spLocks noChangeArrowheads="1"/>
          </p:cNvSpPr>
          <p:nvPr/>
        </p:nvSpPr>
        <p:spPr bwMode="auto">
          <a:xfrm>
            <a:off x="2857460" y="5115538"/>
            <a:ext cx="3256276" cy="40011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sr-Latn-RS" sz="2000" i="1" dirty="0">
                <a:solidFill>
                  <a:schemeClr val="bg1"/>
                </a:solidFill>
                <a:latin typeface="+mn-lt"/>
              </a:rPr>
              <a:t>One-Way Repeated Measures</a:t>
            </a:r>
          </a:p>
        </p:txBody>
      </p:sp>
      <p:graphicFrame>
        <p:nvGraphicFramePr>
          <p:cNvPr id="23" name="Object 11"/>
          <p:cNvGraphicFramePr>
            <a:graphicFrameLocks noChangeAspect="1"/>
          </p:cNvGraphicFramePr>
          <p:nvPr>
            <p:extLst>
              <p:ext uri="{D42A27DB-BD31-4B8C-83A1-F6EECF244321}">
                <p14:modId xmlns:p14="http://schemas.microsoft.com/office/powerpoint/2010/main" val="1629264211"/>
              </p:ext>
            </p:extLst>
          </p:nvPr>
        </p:nvGraphicFramePr>
        <p:xfrm>
          <a:off x="869951" y="5115538"/>
          <a:ext cx="1987509" cy="866162"/>
        </p:xfrm>
        <a:graphic>
          <a:graphicData uri="http://schemas.openxmlformats.org/presentationml/2006/ole">
            <mc:AlternateContent xmlns:mc="http://schemas.openxmlformats.org/markup-compatibility/2006">
              <mc:Choice xmlns:v="urn:schemas-microsoft-com:vml" Requires="v">
                <p:oleObj name="Equation" r:id="rId12" imgW="990170" imgH="431613" progId="Equation.3">
                  <p:embed/>
                </p:oleObj>
              </mc:Choice>
              <mc:Fallback>
                <p:oleObj name="Equation" r:id="rId12" imgW="990170" imgH="431613" progId="Equation.3">
                  <p:embed/>
                  <p:pic>
                    <p:nvPicPr>
                      <p:cNvPr id="23" name="Object 1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69951" y="5115538"/>
                        <a:ext cx="1987509" cy="866162"/>
                      </a:xfrm>
                      <a:prstGeom prst="rect">
                        <a:avLst/>
                      </a:prstGeom>
                      <a:noFill/>
                      <a:ln w="9525">
                        <a:solidFill>
                          <a:schemeClr val="tx1"/>
                        </a:solidFill>
                        <a:miter lim="800000"/>
                        <a:headEnd/>
                        <a:tailEnd/>
                      </a:ln>
                    </p:spPr>
                  </p:pic>
                </p:oleObj>
              </mc:Fallback>
            </mc:AlternateContent>
          </a:graphicData>
        </a:graphic>
      </p:graphicFrame>
      <p:sp>
        <p:nvSpPr>
          <p:cNvPr id="25" name="Right Arrow 24"/>
          <p:cNvSpPr/>
          <p:nvPr/>
        </p:nvSpPr>
        <p:spPr>
          <a:xfrm>
            <a:off x="7081520" y="5231179"/>
            <a:ext cx="595373" cy="568938"/>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hr-HR" dirty="0"/>
          </a:p>
        </p:txBody>
      </p:sp>
    </p:spTree>
    <p:extLst>
      <p:ext uri="{BB962C8B-B14F-4D97-AF65-F5344CB8AC3E}">
        <p14:creationId xmlns:p14="http://schemas.microsoft.com/office/powerpoint/2010/main" val="17398501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One-Way</a:t>
            </a:r>
            <a:r>
              <a:rPr lang="hr-HR" sz="4800" dirty="0"/>
              <a:t> RM ANOVA (</a:t>
            </a:r>
            <a:r>
              <a:rPr lang="en-US" sz="4800" dirty="0"/>
              <a:t>by</a:t>
            </a:r>
            <a:r>
              <a:rPr lang="hr-HR" sz="4800" dirty="0"/>
              <a:t> </a:t>
            </a:r>
            <a:r>
              <a:rPr lang="en-US" sz="4800" dirty="0"/>
              <a:t>hand</a:t>
            </a:r>
            <a:r>
              <a:rPr lang="hr-HR" sz="4800" dirty="0"/>
              <a:t>)</a:t>
            </a:r>
            <a:r>
              <a:rPr lang="en-US" sz="4800" dirty="0"/>
              <a:t> </a:t>
            </a:r>
          </a:p>
        </p:txBody>
      </p:sp>
      <p:sp>
        <p:nvSpPr>
          <p:cNvPr id="6" name="TextBox 5"/>
          <p:cNvSpPr txBox="1"/>
          <p:nvPr/>
        </p:nvSpPr>
        <p:spPr>
          <a:xfrm>
            <a:off x="485478" y="5155970"/>
            <a:ext cx="11325521" cy="1292662"/>
          </a:xfrm>
          <a:prstGeom prst="rect">
            <a:avLst/>
          </a:prstGeom>
          <a:noFill/>
        </p:spPr>
        <p:txBody>
          <a:bodyPr wrap="square" rtlCol="0">
            <a:spAutoFit/>
          </a:bodyPr>
          <a:lstStyle/>
          <a:p>
            <a:pPr marL="457200" indent="-457200">
              <a:buFont typeface="Arial" panose="020B0604020202020204" pitchFamily="34" charset="0"/>
              <a:buChar char="•"/>
            </a:pPr>
            <a:r>
              <a:rPr lang="en-US" sz="3000" b="1" dirty="0"/>
              <a:t>TO DO!</a:t>
            </a:r>
            <a:endParaRPr lang="en-US" sz="2400" dirty="0"/>
          </a:p>
          <a:p>
            <a:pPr marL="914400" lvl="1" indent="-457200">
              <a:buFont typeface="Calibri" panose="020F0502020204030204" pitchFamily="34" charset="0"/>
              <a:buChar char="−"/>
            </a:pPr>
            <a:r>
              <a:rPr lang="en-US" sz="2400" dirty="0"/>
              <a:t>compare all the values ​​obtained by the manual calculation (here) with the ANOVA source table, which is obtained as a typical output in statistical software</a:t>
            </a:r>
          </a:p>
        </p:txBody>
      </p:sp>
      <p:sp>
        <p:nvSpPr>
          <p:cNvPr id="15" name="TextBox 15"/>
          <p:cNvSpPr txBox="1">
            <a:spLocks noChangeArrowheads="1"/>
          </p:cNvSpPr>
          <p:nvPr/>
        </p:nvSpPr>
        <p:spPr bwMode="auto">
          <a:xfrm>
            <a:off x="1281113" y="3421410"/>
            <a:ext cx="442880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sr-Latn-RS" sz="2400" dirty="0">
                <a:latin typeface="+mn-lt"/>
              </a:rPr>
              <a:t>Critical</a:t>
            </a:r>
            <a:r>
              <a:rPr lang="hr-HR" altLang="sr-Latn-RS" sz="2400" dirty="0">
                <a:latin typeface="+mn-lt"/>
              </a:rPr>
              <a:t> </a:t>
            </a:r>
            <a:r>
              <a:rPr lang="en-US" altLang="sr-Latn-RS" sz="2400" dirty="0">
                <a:latin typeface="+mn-lt"/>
              </a:rPr>
              <a:t>value</a:t>
            </a:r>
            <a:r>
              <a:rPr lang="hr-HR" altLang="sr-Latn-RS" sz="2400" dirty="0">
                <a:latin typeface="+mn-lt"/>
              </a:rPr>
              <a:t>: </a:t>
            </a:r>
            <a:r>
              <a:rPr lang="en-US" altLang="sr-Latn-RS" sz="1800" i="1" dirty="0" err="1">
                <a:latin typeface="Arial" panose="020B0604020202020204" pitchFamily="34" charset="0"/>
              </a:rPr>
              <a:t>F</a:t>
            </a:r>
            <a:r>
              <a:rPr lang="en-US" altLang="sr-Latn-RS" sz="1800" baseline="-25000" dirty="0" err="1">
                <a:latin typeface="Arial" panose="020B0604020202020204" pitchFamily="34" charset="0"/>
              </a:rPr>
              <a:t>crit</a:t>
            </a:r>
            <a:r>
              <a:rPr lang="en-US" altLang="sr-Latn-RS" sz="1800" dirty="0">
                <a:latin typeface="Arial" panose="020B0604020202020204" pitchFamily="34" charset="0"/>
              </a:rPr>
              <a:t>(</a:t>
            </a:r>
            <a:r>
              <a:rPr lang="hr-HR" altLang="sr-Latn-RS" sz="1800" dirty="0">
                <a:latin typeface="Arial" panose="020B0604020202020204" pitchFamily="34" charset="0"/>
              </a:rPr>
              <a:t>2</a:t>
            </a:r>
            <a:r>
              <a:rPr lang="en-US" altLang="sr-Latn-RS" sz="1800" dirty="0">
                <a:latin typeface="Arial" panose="020B0604020202020204" pitchFamily="34" charset="0"/>
              </a:rPr>
              <a:t>, </a:t>
            </a:r>
            <a:r>
              <a:rPr lang="hr-HR" altLang="sr-Latn-RS" sz="1800" dirty="0">
                <a:latin typeface="Arial" panose="020B0604020202020204" pitchFamily="34" charset="0"/>
              </a:rPr>
              <a:t>18</a:t>
            </a:r>
            <a:r>
              <a:rPr lang="en-US" altLang="sr-Latn-RS" sz="1800" dirty="0">
                <a:latin typeface="Arial" panose="020B0604020202020204" pitchFamily="34" charset="0"/>
              </a:rPr>
              <a:t>)</a:t>
            </a:r>
            <a:r>
              <a:rPr lang="en-US" altLang="sr-Latn-RS" sz="1800" baseline="-25000" dirty="0">
                <a:latin typeface="Symbol" panose="05050102010706020507" pitchFamily="18" charset="2"/>
              </a:rPr>
              <a:t>a</a:t>
            </a:r>
            <a:r>
              <a:rPr lang="en-US" altLang="sr-Latn-RS" sz="1800" baseline="-25000" dirty="0">
                <a:latin typeface="Arial" panose="020B0604020202020204" pitchFamily="34" charset="0"/>
              </a:rPr>
              <a:t> =</a:t>
            </a:r>
            <a:r>
              <a:rPr lang="hr-HR" altLang="sr-Latn-RS" sz="1800" baseline="-25000" dirty="0">
                <a:latin typeface="Arial" panose="020B0604020202020204" pitchFamily="34" charset="0"/>
              </a:rPr>
              <a:t>0</a:t>
            </a:r>
            <a:r>
              <a:rPr lang="en-US" altLang="sr-Latn-RS" sz="1800" baseline="-25000" dirty="0">
                <a:latin typeface="Arial" panose="020B0604020202020204" pitchFamily="34" charset="0"/>
              </a:rPr>
              <a:t>.05</a:t>
            </a:r>
            <a:r>
              <a:rPr lang="en-US" altLang="sr-Latn-RS" sz="1800" dirty="0">
                <a:latin typeface="Arial" panose="020B0604020202020204" pitchFamily="34" charset="0"/>
              </a:rPr>
              <a:t>= 3.</a:t>
            </a:r>
            <a:r>
              <a:rPr lang="hr-HR" altLang="sr-Latn-RS" sz="1800" dirty="0">
                <a:latin typeface="Arial" panose="020B0604020202020204" pitchFamily="34" charset="0"/>
              </a:rPr>
              <a:t>56</a:t>
            </a:r>
            <a:endParaRPr lang="en-US" altLang="sr-Latn-RS" sz="1800" dirty="0">
              <a:latin typeface="Arial" panose="020B0604020202020204" pitchFamily="34" charset="0"/>
            </a:endParaRPr>
          </a:p>
        </p:txBody>
      </p:sp>
      <p:sp>
        <p:nvSpPr>
          <p:cNvPr id="16" name="TextBox 15"/>
          <p:cNvSpPr txBox="1">
            <a:spLocks noChangeArrowheads="1"/>
          </p:cNvSpPr>
          <p:nvPr/>
        </p:nvSpPr>
        <p:spPr bwMode="auto">
          <a:xfrm>
            <a:off x="1305496" y="4402800"/>
            <a:ext cx="4960937" cy="46166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sr-Latn-RS" sz="2400" dirty="0">
                <a:solidFill>
                  <a:schemeClr val="bg1"/>
                </a:solidFill>
                <a:latin typeface="+mn-lt"/>
              </a:rPr>
              <a:t>Conclusion</a:t>
            </a:r>
            <a:r>
              <a:rPr lang="hr-HR" altLang="sr-Latn-RS" sz="2400" dirty="0">
                <a:solidFill>
                  <a:schemeClr val="bg1"/>
                </a:solidFill>
                <a:latin typeface="+mn-lt"/>
              </a:rPr>
              <a:t>:</a:t>
            </a:r>
            <a:r>
              <a:rPr lang="hr-HR" altLang="sr-Latn-RS" sz="2400" dirty="0">
                <a:solidFill>
                  <a:schemeClr val="bg1"/>
                </a:solidFill>
                <a:latin typeface="Arial" panose="020B0604020202020204" pitchFamily="34" charset="0"/>
              </a:rPr>
              <a:t> </a:t>
            </a:r>
            <a:r>
              <a:rPr lang="en-US" altLang="sr-Latn-RS" sz="1800" i="1" dirty="0">
                <a:solidFill>
                  <a:schemeClr val="bg1"/>
                </a:solidFill>
                <a:latin typeface="Arial" panose="020B0604020202020204" pitchFamily="34" charset="0"/>
              </a:rPr>
              <a:t>F</a:t>
            </a:r>
            <a:r>
              <a:rPr lang="en-US" altLang="sr-Latn-RS" sz="1800" dirty="0">
                <a:solidFill>
                  <a:schemeClr val="bg1"/>
                </a:solidFill>
                <a:latin typeface="Arial" panose="020B0604020202020204" pitchFamily="34" charset="0"/>
              </a:rPr>
              <a:t>(</a:t>
            </a:r>
            <a:r>
              <a:rPr lang="hr-HR" altLang="sr-Latn-RS" sz="1800" dirty="0">
                <a:solidFill>
                  <a:schemeClr val="bg1"/>
                </a:solidFill>
                <a:latin typeface="Arial" panose="020B0604020202020204" pitchFamily="34" charset="0"/>
              </a:rPr>
              <a:t>2</a:t>
            </a:r>
            <a:r>
              <a:rPr lang="en-US" altLang="sr-Latn-RS" sz="1800" dirty="0">
                <a:solidFill>
                  <a:schemeClr val="bg1"/>
                </a:solidFill>
                <a:latin typeface="Arial" panose="020B0604020202020204" pitchFamily="34" charset="0"/>
              </a:rPr>
              <a:t>, </a:t>
            </a:r>
            <a:r>
              <a:rPr lang="hr-HR" altLang="sr-Latn-RS" sz="1800" dirty="0">
                <a:solidFill>
                  <a:schemeClr val="bg1"/>
                </a:solidFill>
                <a:latin typeface="Arial" panose="020B0604020202020204" pitchFamily="34" charset="0"/>
              </a:rPr>
              <a:t>18</a:t>
            </a:r>
            <a:r>
              <a:rPr lang="en-US" altLang="sr-Latn-RS" sz="1800" dirty="0">
                <a:solidFill>
                  <a:schemeClr val="bg1"/>
                </a:solidFill>
                <a:latin typeface="Arial" panose="020B0604020202020204" pitchFamily="34" charset="0"/>
              </a:rPr>
              <a:t>)</a:t>
            </a:r>
            <a:r>
              <a:rPr lang="en-US" altLang="sr-Latn-RS" sz="1800" baseline="-25000" dirty="0">
                <a:solidFill>
                  <a:schemeClr val="bg1"/>
                </a:solidFill>
                <a:latin typeface="Symbol" panose="05050102010706020507" pitchFamily="18" charset="2"/>
              </a:rPr>
              <a:t> </a:t>
            </a:r>
            <a:r>
              <a:rPr lang="en-US" altLang="sr-Latn-RS" sz="1800" dirty="0">
                <a:solidFill>
                  <a:schemeClr val="bg1"/>
                </a:solidFill>
                <a:latin typeface="Arial" panose="020B0604020202020204" pitchFamily="34" charset="0"/>
              </a:rPr>
              <a:t>= </a:t>
            </a:r>
            <a:r>
              <a:rPr lang="hr-HR" altLang="sr-Latn-RS" sz="1800" dirty="0">
                <a:solidFill>
                  <a:schemeClr val="bg1"/>
                </a:solidFill>
                <a:latin typeface="Arial" panose="020B0604020202020204" pitchFamily="34" charset="0"/>
              </a:rPr>
              <a:t>253.94, p &lt; .05</a:t>
            </a:r>
            <a:endParaRPr lang="en-US" altLang="sr-Latn-RS" sz="1800" dirty="0">
              <a:solidFill>
                <a:schemeClr val="bg1"/>
              </a:solidFill>
              <a:latin typeface="Arial" panose="020B0604020202020204" pitchFamily="34" charset="0"/>
            </a:endParaRPr>
          </a:p>
        </p:txBody>
      </p:sp>
      <p:sp>
        <p:nvSpPr>
          <p:cNvPr id="3" name="Rectangle 2"/>
          <p:cNvSpPr/>
          <p:nvPr/>
        </p:nvSpPr>
        <p:spPr>
          <a:xfrm>
            <a:off x="1281112" y="3883075"/>
            <a:ext cx="3280727" cy="461665"/>
          </a:xfrm>
          <a:prstGeom prst="rect">
            <a:avLst/>
          </a:prstGeom>
        </p:spPr>
        <p:txBody>
          <a:bodyPr wrap="square">
            <a:spAutoFit/>
          </a:bodyPr>
          <a:lstStyle/>
          <a:p>
            <a:r>
              <a:rPr lang="en-US" sz="2400" dirty="0"/>
              <a:t>Comparison</a:t>
            </a:r>
            <a:r>
              <a:rPr lang="hr-HR" sz="2400" dirty="0"/>
              <a:t>: </a:t>
            </a:r>
            <a:r>
              <a:rPr lang="en-US" sz="2400" i="1" dirty="0" err="1"/>
              <a:t>F</a:t>
            </a:r>
            <a:r>
              <a:rPr lang="en-US" sz="2400" i="1" baseline="-25000" dirty="0" err="1"/>
              <a:t>obt</a:t>
            </a:r>
            <a:r>
              <a:rPr lang="en-US" sz="2400" dirty="0"/>
              <a:t> &gt;</a:t>
            </a:r>
            <a:r>
              <a:rPr lang="hr-HR" sz="2400" dirty="0"/>
              <a:t> </a:t>
            </a:r>
            <a:r>
              <a:rPr lang="en-US" sz="2400" i="1" dirty="0"/>
              <a:t>F</a:t>
            </a:r>
            <a:r>
              <a:rPr lang="hr-HR" sz="2400" i="1" baseline="-25000" dirty="0" err="1"/>
              <a:t>crit</a:t>
            </a:r>
            <a:r>
              <a:rPr lang="en-US" sz="2400" dirty="0"/>
              <a:t> </a:t>
            </a:r>
            <a:endParaRPr lang="hr-HR" sz="2400" dirty="0"/>
          </a:p>
        </p:txBody>
      </p:sp>
      <p:sp>
        <p:nvSpPr>
          <p:cNvPr id="17" name="Right Arrow 16"/>
          <p:cNvSpPr/>
          <p:nvPr/>
        </p:nvSpPr>
        <p:spPr>
          <a:xfrm rot="5400000">
            <a:off x="1314933" y="2704987"/>
            <a:ext cx="476038" cy="63297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23" name="TextBox 22"/>
          <p:cNvSpPr txBox="1"/>
          <p:nvPr/>
        </p:nvSpPr>
        <p:spPr>
          <a:xfrm>
            <a:off x="485478" y="1097180"/>
            <a:ext cx="11325521" cy="1661993"/>
          </a:xfrm>
          <a:prstGeom prst="rect">
            <a:avLst/>
          </a:prstGeom>
          <a:noFill/>
        </p:spPr>
        <p:txBody>
          <a:bodyPr wrap="square" rtlCol="0">
            <a:spAutoFit/>
          </a:bodyPr>
          <a:lstStyle/>
          <a:p>
            <a:pPr marL="457200" indent="-457200">
              <a:buFont typeface="Arial" panose="020B0604020202020204" pitchFamily="34" charset="0"/>
              <a:buChar char="•"/>
            </a:pPr>
            <a:r>
              <a:rPr lang="en-US" sz="3000" b="1" dirty="0"/>
              <a:t>Comparison with the critical value</a:t>
            </a:r>
            <a:endParaRPr lang="en-US" sz="2400" dirty="0"/>
          </a:p>
          <a:p>
            <a:pPr marL="914400" lvl="1" indent="-457200">
              <a:buFont typeface="Calibri" panose="020F0502020204030204" pitchFamily="34" charset="0"/>
              <a:buChar char="−"/>
            </a:pPr>
            <a:r>
              <a:rPr lang="en-US" sz="2400" dirty="0"/>
              <a:t>calculated F-statistics value (</a:t>
            </a:r>
            <a:r>
              <a:rPr lang="en-US" sz="2400" i="1" dirty="0" err="1"/>
              <a:t>F</a:t>
            </a:r>
            <a:r>
              <a:rPr lang="en-US" sz="2400" i="1" baseline="-25000" dirty="0" err="1"/>
              <a:t>obt</a:t>
            </a:r>
            <a:r>
              <a:rPr lang="en-US" sz="2400" dirty="0"/>
              <a:t>) is compared with the critical value (</a:t>
            </a:r>
            <a:r>
              <a:rPr lang="en-US" sz="2400" i="1" dirty="0" err="1"/>
              <a:t>F</a:t>
            </a:r>
            <a:r>
              <a:rPr lang="en-US" sz="2400" i="1" baseline="-25000" dirty="0" err="1"/>
              <a:t>crit</a:t>
            </a:r>
            <a:r>
              <a:rPr lang="en-US" sz="2400" dirty="0"/>
              <a:t>) (can be found in statistical manuals) </a:t>
            </a:r>
          </a:p>
          <a:p>
            <a:pPr marL="914400" lvl="1" indent="-457200">
              <a:buFont typeface="Calibri" panose="020F0502020204030204" pitchFamily="34" charset="0"/>
              <a:buChar char="−"/>
            </a:pPr>
            <a:r>
              <a:rPr lang="en-US" sz="2400" dirty="0"/>
              <a:t>if </a:t>
            </a:r>
            <a:r>
              <a:rPr lang="en-US" sz="2400" i="1" dirty="0" err="1"/>
              <a:t>F</a:t>
            </a:r>
            <a:r>
              <a:rPr lang="en-US" sz="2400" i="1" baseline="-25000" dirty="0" err="1"/>
              <a:t>obt</a:t>
            </a:r>
            <a:r>
              <a:rPr lang="en-US" sz="2400" dirty="0"/>
              <a:t> &gt; </a:t>
            </a:r>
            <a:r>
              <a:rPr lang="en-US" sz="2400" i="1" dirty="0" err="1"/>
              <a:t>F</a:t>
            </a:r>
            <a:r>
              <a:rPr lang="en-US" sz="2400" i="1" baseline="-25000" dirty="0" err="1"/>
              <a:t>crit</a:t>
            </a:r>
            <a:r>
              <a:rPr lang="en-US" sz="2400" dirty="0"/>
              <a:t> then there a significant difference/effect is confirmed</a:t>
            </a:r>
          </a:p>
        </p:txBody>
      </p:sp>
    </p:spTree>
    <p:extLst>
      <p:ext uri="{BB962C8B-B14F-4D97-AF65-F5344CB8AC3E}">
        <p14:creationId xmlns:p14="http://schemas.microsoft.com/office/powerpoint/2010/main" val="27568887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Related</a:t>
            </a:r>
            <a:r>
              <a:rPr lang="hr-HR" sz="4800" dirty="0"/>
              <a:t> t-test (</a:t>
            </a:r>
            <a:r>
              <a:rPr lang="en-US" sz="4800" dirty="0"/>
              <a:t>by</a:t>
            </a:r>
            <a:r>
              <a:rPr lang="hr-HR" sz="4800" dirty="0"/>
              <a:t> </a:t>
            </a:r>
            <a:r>
              <a:rPr lang="en-US" sz="4800" dirty="0"/>
              <a:t>hand</a:t>
            </a:r>
            <a:r>
              <a:rPr lang="hr-HR" sz="4800" dirty="0"/>
              <a:t>)</a:t>
            </a:r>
            <a:endParaRPr lang="en-US" sz="4800" dirty="0"/>
          </a:p>
        </p:txBody>
      </p:sp>
      <p:sp>
        <p:nvSpPr>
          <p:cNvPr id="6" name="TextBox 5"/>
          <p:cNvSpPr txBox="1"/>
          <p:nvPr/>
        </p:nvSpPr>
        <p:spPr>
          <a:xfrm>
            <a:off x="380793" y="1019628"/>
            <a:ext cx="7587944" cy="3877985"/>
          </a:xfrm>
          <a:prstGeom prst="rect">
            <a:avLst/>
          </a:prstGeom>
          <a:noFill/>
        </p:spPr>
        <p:txBody>
          <a:bodyPr wrap="square" rtlCol="0">
            <a:spAutoFit/>
          </a:bodyPr>
          <a:lstStyle/>
          <a:p>
            <a:pPr marL="457200" indent="-457200">
              <a:buFont typeface="Arial" panose="020B0604020202020204" pitchFamily="34" charset="0"/>
              <a:buChar char="•"/>
            </a:pPr>
            <a:r>
              <a:rPr lang="en-US" sz="3000" dirty="0"/>
              <a:t>Example</a:t>
            </a:r>
            <a:endParaRPr lang="en-US" sz="2400" dirty="0"/>
          </a:p>
          <a:p>
            <a:pPr marL="914400" lvl="1" indent="-457200">
              <a:buFont typeface="Calibri" panose="020F0502020204030204" pitchFamily="34" charset="0"/>
              <a:buChar char="−"/>
            </a:pPr>
            <a:r>
              <a:rPr lang="en-US" sz="2400" dirty="0"/>
              <a:t>Comparing the efficiency of two different pointing modalities (</a:t>
            </a:r>
            <a:r>
              <a:rPr lang="en-US" sz="2400" i="1" dirty="0"/>
              <a:t>Finger </a:t>
            </a:r>
            <a:r>
              <a:rPr lang="en-US" sz="2400" dirty="0"/>
              <a:t>input vs. </a:t>
            </a:r>
            <a:r>
              <a:rPr lang="en-US" sz="2400" i="1" dirty="0"/>
              <a:t>Stylus </a:t>
            </a:r>
            <a:r>
              <a:rPr lang="en-US" sz="2400" dirty="0"/>
              <a:t>input) when using mobile application for booking cinema tickets</a:t>
            </a:r>
          </a:p>
          <a:p>
            <a:pPr marL="914400" lvl="1" indent="-457200">
              <a:buFont typeface="Calibri" panose="020F0502020204030204" pitchFamily="34" charset="0"/>
              <a:buChar char="−"/>
            </a:pPr>
            <a:endParaRPr lang="en-US" sz="2400" dirty="0"/>
          </a:p>
          <a:p>
            <a:pPr marL="914400" lvl="1" indent="-457200">
              <a:buFont typeface="Calibri" panose="020F0502020204030204" pitchFamily="34" charset="0"/>
              <a:buChar char="−"/>
            </a:pPr>
            <a:r>
              <a:rPr lang="en-US" sz="2400" dirty="0"/>
              <a:t>Possible task: „Find </a:t>
            </a:r>
            <a:r>
              <a:rPr lang="en-US" sz="2400" dirty="0" err="1"/>
              <a:t>showtimes</a:t>
            </a:r>
            <a:r>
              <a:rPr lang="en-US" sz="2400" dirty="0"/>
              <a:t> for the movie Dune and book a ticket for the last show today”</a:t>
            </a:r>
          </a:p>
          <a:p>
            <a:pPr marL="914400" lvl="1" indent="-457200">
              <a:buFont typeface="Calibri" panose="020F0502020204030204" pitchFamily="34" charset="0"/>
              <a:buChar char="−"/>
            </a:pPr>
            <a:endParaRPr lang="en-US" sz="2400" dirty="0"/>
          </a:p>
          <a:p>
            <a:pPr marL="914400" lvl="1" indent="-457200">
              <a:buFont typeface="Calibri" panose="020F0502020204030204" pitchFamily="34" charset="0"/>
              <a:buChar char="−"/>
            </a:pPr>
            <a:r>
              <a:rPr lang="en-US" sz="2400" dirty="0"/>
              <a:t>Each participant tests both versions of touchscreen input</a:t>
            </a:r>
          </a:p>
        </p:txBody>
      </p:sp>
      <p:graphicFrame>
        <p:nvGraphicFramePr>
          <p:cNvPr id="7" name="Table 6"/>
          <p:cNvGraphicFramePr>
            <a:graphicFrameLocks noGrp="1"/>
          </p:cNvGraphicFramePr>
          <p:nvPr>
            <p:extLst>
              <p:ext uri="{D42A27DB-BD31-4B8C-83A1-F6EECF244321}">
                <p14:modId xmlns:p14="http://schemas.microsoft.com/office/powerpoint/2010/main" val="1007317307"/>
              </p:ext>
            </p:extLst>
          </p:nvPr>
        </p:nvGraphicFramePr>
        <p:xfrm>
          <a:off x="8664633" y="2742155"/>
          <a:ext cx="2976564" cy="3352800"/>
        </p:xfrm>
        <a:graphic>
          <a:graphicData uri="http://schemas.openxmlformats.org/drawingml/2006/table">
            <a:tbl>
              <a:tblPr firstRow="1" bandRow="1">
                <a:tableStyleId>{5C22544A-7EE6-4342-B048-85BDC9FD1C3A}</a:tableStyleId>
              </a:tblPr>
              <a:tblGrid>
                <a:gridCol w="992188">
                  <a:extLst>
                    <a:ext uri="{9D8B030D-6E8A-4147-A177-3AD203B41FA5}">
                      <a16:colId xmlns:a16="http://schemas.microsoft.com/office/drawing/2014/main" val="20000"/>
                    </a:ext>
                  </a:extLst>
                </a:gridCol>
                <a:gridCol w="992188">
                  <a:extLst>
                    <a:ext uri="{9D8B030D-6E8A-4147-A177-3AD203B41FA5}">
                      <a16:colId xmlns:a16="http://schemas.microsoft.com/office/drawing/2014/main" val="20001"/>
                    </a:ext>
                  </a:extLst>
                </a:gridCol>
                <a:gridCol w="992188">
                  <a:extLst>
                    <a:ext uri="{9D8B030D-6E8A-4147-A177-3AD203B41FA5}">
                      <a16:colId xmlns:a16="http://schemas.microsoft.com/office/drawing/2014/main" val="20002"/>
                    </a:ext>
                  </a:extLst>
                </a:gridCol>
              </a:tblGrid>
              <a:tr h="0">
                <a:tc>
                  <a:txBody>
                    <a:bodyPr/>
                    <a:lstStyle/>
                    <a:p>
                      <a:r>
                        <a:rPr lang="hr-HR" sz="1400" dirty="0"/>
                        <a:t>Participant</a:t>
                      </a:r>
                    </a:p>
                  </a:txBody>
                  <a:tcPr/>
                </a:tc>
                <a:tc>
                  <a:txBody>
                    <a:bodyPr/>
                    <a:lstStyle/>
                    <a:p>
                      <a:r>
                        <a:rPr lang="hr-HR" sz="1400" dirty="0" err="1"/>
                        <a:t>Finger</a:t>
                      </a:r>
                      <a:r>
                        <a:rPr lang="hr-HR" sz="1400" dirty="0"/>
                        <a:t> [s]</a:t>
                      </a:r>
                    </a:p>
                  </a:txBody>
                  <a:tcPr/>
                </a:tc>
                <a:tc>
                  <a:txBody>
                    <a:bodyPr/>
                    <a:lstStyle/>
                    <a:p>
                      <a:r>
                        <a:rPr lang="hr-HR" sz="1400" dirty="0" err="1"/>
                        <a:t>Stylus</a:t>
                      </a:r>
                      <a:r>
                        <a:rPr lang="hr-HR" sz="1400" dirty="0"/>
                        <a:t> [s]</a:t>
                      </a:r>
                    </a:p>
                  </a:txBody>
                  <a:tcPr/>
                </a:tc>
                <a:extLst>
                  <a:ext uri="{0D108BD9-81ED-4DB2-BD59-A6C34878D82A}">
                    <a16:rowId xmlns:a16="http://schemas.microsoft.com/office/drawing/2014/main" val="10000"/>
                  </a:ext>
                </a:extLst>
              </a:tr>
              <a:tr h="0">
                <a:tc>
                  <a:txBody>
                    <a:bodyPr/>
                    <a:lstStyle/>
                    <a:p>
                      <a:r>
                        <a:rPr lang="hr-HR" sz="1400" dirty="0"/>
                        <a:t>1</a:t>
                      </a:r>
                    </a:p>
                  </a:txBody>
                  <a:tcPr/>
                </a:tc>
                <a:tc>
                  <a:txBody>
                    <a:bodyPr/>
                    <a:lstStyle/>
                    <a:p>
                      <a:r>
                        <a:rPr lang="hr-HR" sz="1400" dirty="0"/>
                        <a:t>5.6</a:t>
                      </a:r>
                    </a:p>
                  </a:txBody>
                  <a:tcPr/>
                </a:tc>
                <a:tc>
                  <a:txBody>
                    <a:bodyPr/>
                    <a:lstStyle/>
                    <a:p>
                      <a:r>
                        <a:rPr lang="hr-HR" sz="1400" dirty="0"/>
                        <a:t>4.3</a:t>
                      </a:r>
                    </a:p>
                  </a:txBody>
                  <a:tcPr/>
                </a:tc>
                <a:extLst>
                  <a:ext uri="{0D108BD9-81ED-4DB2-BD59-A6C34878D82A}">
                    <a16:rowId xmlns:a16="http://schemas.microsoft.com/office/drawing/2014/main" val="10001"/>
                  </a:ext>
                </a:extLst>
              </a:tr>
              <a:tr h="0">
                <a:tc>
                  <a:txBody>
                    <a:bodyPr/>
                    <a:lstStyle/>
                    <a:p>
                      <a:r>
                        <a:rPr lang="hr-HR" sz="1400" dirty="0"/>
                        <a:t>2</a:t>
                      </a:r>
                    </a:p>
                  </a:txBody>
                  <a:tcPr/>
                </a:tc>
                <a:tc>
                  <a:txBody>
                    <a:bodyPr/>
                    <a:lstStyle/>
                    <a:p>
                      <a:r>
                        <a:rPr lang="hr-HR" sz="1400" dirty="0"/>
                        <a:t>6.7</a:t>
                      </a:r>
                    </a:p>
                  </a:txBody>
                  <a:tcPr/>
                </a:tc>
                <a:tc>
                  <a:txBody>
                    <a:bodyPr/>
                    <a:lstStyle/>
                    <a:p>
                      <a:r>
                        <a:rPr lang="hr-HR" sz="1400" dirty="0"/>
                        <a:t>5.6</a:t>
                      </a:r>
                    </a:p>
                  </a:txBody>
                  <a:tcPr/>
                </a:tc>
                <a:extLst>
                  <a:ext uri="{0D108BD9-81ED-4DB2-BD59-A6C34878D82A}">
                    <a16:rowId xmlns:a16="http://schemas.microsoft.com/office/drawing/2014/main" val="10002"/>
                  </a:ext>
                </a:extLst>
              </a:tr>
              <a:tr h="0">
                <a:tc>
                  <a:txBody>
                    <a:bodyPr/>
                    <a:lstStyle/>
                    <a:p>
                      <a:r>
                        <a:rPr lang="hr-HR" sz="1400" dirty="0"/>
                        <a:t>3</a:t>
                      </a:r>
                    </a:p>
                  </a:txBody>
                  <a:tcPr/>
                </a:tc>
                <a:tc>
                  <a:txBody>
                    <a:bodyPr/>
                    <a:lstStyle/>
                    <a:p>
                      <a:r>
                        <a:rPr lang="hr-HR" sz="1400" dirty="0"/>
                        <a:t>4.8</a:t>
                      </a:r>
                    </a:p>
                  </a:txBody>
                  <a:tcPr/>
                </a:tc>
                <a:tc>
                  <a:txBody>
                    <a:bodyPr/>
                    <a:lstStyle/>
                    <a:p>
                      <a:r>
                        <a:rPr lang="hr-HR" sz="1400" dirty="0"/>
                        <a:t>6.6</a:t>
                      </a:r>
                    </a:p>
                  </a:txBody>
                  <a:tcPr/>
                </a:tc>
                <a:extLst>
                  <a:ext uri="{0D108BD9-81ED-4DB2-BD59-A6C34878D82A}">
                    <a16:rowId xmlns:a16="http://schemas.microsoft.com/office/drawing/2014/main" val="10003"/>
                  </a:ext>
                </a:extLst>
              </a:tr>
              <a:tr h="0">
                <a:tc>
                  <a:txBody>
                    <a:bodyPr/>
                    <a:lstStyle/>
                    <a:p>
                      <a:r>
                        <a:rPr lang="hr-HR" sz="1400" dirty="0"/>
                        <a:t>4</a:t>
                      </a:r>
                    </a:p>
                  </a:txBody>
                  <a:tcPr/>
                </a:tc>
                <a:tc>
                  <a:txBody>
                    <a:bodyPr/>
                    <a:lstStyle/>
                    <a:p>
                      <a:r>
                        <a:rPr lang="hr-HR" sz="1400" dirty="0"/>
                        <a:t>3.7</a:t>
                      </a:r>
                    </a:p>
                  </a:txBody>
                  <a:tcPr/>
                </a:tc>
                <a:tc>
                  <a:txBody>
                    <a:bodyPr/>
                    <a:lstStyle/>
                    <a:p>
                      <a:r>
                        <a:rPr lang="hr-HR" sz="1400" dirty="0"/>
                        <a:t>6.1</a:t>
                      </a:r>
                    </a:p>
                  </a:txBody>
                  <a:tcPr/>
                </a:tc>
                <a:extLst>
                  <a:ext uri="{0D108BD9-81ED-4DB2-BD59-A6C34878D82A}">
                    <a16:rowId xmlns:a16="http://schemas.microsoft.com/office/drawing/2014/main" val="10004"/>
                  </a:ext>
                </a:extLst>
              </a:tr>
              <a:tr h="0">
                <a:tc>
                  <a:txBody>
                    <a:bodyPr/>
                    <a:lstStyle/>
                    <a:p>
                      <a:r>
                        <a:rPr lang="hr-HR" sz="1400" dirty="0"/>
                        <a:t>5</a:t>
                      </a:r>
                    </a:p>
                  </a:txBody>
                  <a:tcPr/>
                </a:tc>
                <a:tc>
                  <a:txBody>
                    <a:bodyPr/>
                    <a:lstStyle/>
                    <a:p>
                      <a:r>
                        <a:rPr lang="hr-HR" sz="1400" dirty="0"/>
                        <a:t>6.8</a:t>
                      </a:r>
                    </a:p>
                  </a:txBody>
                  <a:tcPr/>
                </a:tc>
                <a:tc>
                  <a:txBody>
                    <a:bodyPr/>
                    <a:lstStyle/>
                    <a:p>
                      <a:r>
                        <a:rPr lang="hr-HR" sz="1400" dirty="0"/>
                        <a:t>4.3</a:t>
                      </a:r>
                    </a:p>
                  </a:txBody>
                  <a:tcPr/>
                </a:tc>
                <a:extLst>
                  <a:ext uri="{0D108BD9-81ED-4DB2-BD59-A6C34878D82A}">
                    <a16:rowId xmlns:a16="http://schemas.microsoft.com/office/drawing/2014/main" val="10005"/>
                  </a:ext>
                </a:extLst>
              </a:tr>
              <a:tr h="0">
                <a:tc>
                  <a:txBody>
                    <a:bodyPr/>
                    <a:lstStyle/>
                    <a:p>
                      <a:r>
                        <a:rPr lang="hr-HR" sz="1400" dirty="0"/>
                        <a:t>6</a:t>
                      </a:r>
                    </a:p>
                  </a:txBody>
                  <a:tcPr/>
                </a:tc>
                <a:tc>
                  <a:txBody>
                    <a:bodyPr/>
                    <a:lstStyle/>
                    <a:p>
                      <a:r>
                        <a:rPr lang="hr-HR" sz="1400" dirty="0"/>
                        <a:t>7.0</a:t>
                      </a:r>
                    </a:p>
                  </a:txBody>
                  <a:tcPr/>
                </a:tc>
                <a:tc>
                  <a:txBody>
                    <a:bodyPr/>
                    <a:lstStyle/>
                    <a:p>
                      <a:r>
                        <a:rPr lang="hr-HR" sz="1400" dirty="0"/>
                        <a:t>5.1</a:t>
                      </a:r>
                    </a:p>
                  </a:txBody>
                  <a:tcPr/>
                </a:tc>
                <a:extLst>
                  <a:ext uri="{0D108BD9-81ED-4DB2-BD59-A6C34878D82A}">
                    <a16:rowId xmlns:a16="http://schemas.microsoft.com/office/drawing/2014/main" val="10006"/>
                  </a:ext>
                </a:extLst>
              </a:tr>
              <a:tr h="0">
                <a:tc>
                  <a:txBody>
                    <a:bodyPr/>
                    <a:lstStyle/>
                    <a:p>
                      <a:r>
                        <a:rPr lang="hr-HR" sz="1400" dirty="0"/>
                        <a:t>7</a:t>
                      </a:r>
                    </a:p>
                  </a:txBody>
                  <a:tcPr/>
                </a:tc>
                <a:tc>
                  <a:txBody>
                    <a:bodyPr/>
                    <a:lstStyle/>
                    <a:p>
                      <a:r>
                        <a:rPr lang="hr-HR" sz="1400" dirty="0"/>
                        <a:t>5.5</a:t>
                      </a:r>
                    </a:p>
                  </a:txBody>
                  <a:tcPr/>
                </a:tc>
                <a:tc>
                  <a:txBody>
                    <a:bodyPr/>
                    <a:lstStyle/>
                    <a:p>
                      <a:r>
                        <a:rPr lang="hr-HR" sz="1400" dirty="0"/>
                        <a:t>5.2</a:t>
                      </a:r>
                    </a:p>
                  </a:txBody>
                  <a:tcPr/>
                </a:tc>
                <a:extLst>
                  <a:ext uri="{0D108BD9-81ED-4DB2-BD59-A6C34878D82A}">
                    <a16:rowId xmlns:a16="http://schemas.microsoft.com/office/drawing/2014/main" val="10007"/>
                  </a:ext>
                </a:extLst>
              </a:tr>
              <a:tr h="0">
                <a:tc>
                  <a:txBody>
                    <a:bodyPr/>
                    <a:lstStyle/>
                    <a:p>
                      <a:r>
                        <a:rPr lang="hr-HR" sz="1400" dirty="0"/>
                        <a:t>8</a:t>
                      </a:r>
                    </a:p>
                  </a:txBody>
                  <a:tcPr/>
                </a:tc>
                <a:tc>
                  <a:txBody>
                    <a:bodyPr/>
                    <a:lstStyle/>
                    <a:p>
                      <a:r>
                        <a:rPr lang="hr-HR" sz="1400" dirty="0"/>
                        <a:t>6.7</a:t>
                      </a:r>
                    </a:p>
                  </a:txBody>
                  <a:tcPr/>
                </a:tc>
                <a:tc>
                  <a:txBody>
                    <a:bodyPr/>
                    <a:lstStyle/>
                    <a:p>
                      <a:r>
                        <a:rPr lang="hr-HR" sz="1400" dirty="0"/>
                        <a:t>4.3</a:t>
                      </a:r>
                    </a:p>
                  </a:txBody>
                  <a:tcPr/>
                </a:tc>
                <a:extLst>
                  <a:ext uri="{0D108BD9-81ED-4DB2-BD59-A6C34878D82A}">
                    <a16:rowId xmlns:a16="http://schemas.microsoft.com/office/drawing/2014/main" val="10008"/>
                  </a:ext>
                </a:extLst>
              </a:tr>
              <a:tr h="0">
                <a:tc>
                  <a:txBody>
                    <a:bodyPr/>
                    <a:lstStyle/>
                    <a:p>
                      <a:r>
                        <a:rPr lang="hr-HR" sz="1400" dirty="0"/>
                        <a:t>9</a:t>
                      </a:r>
                    </a:p>
                  </a:txBody>
                  <a:tcPr/>
                </a:tc>
                <a:tc>
                  <a:txBody>
                    <a:bodyPr/>
                    <a:lstStyle/>
                    <a:p>
                      <a:r>
                        <a:rPr lang="hr-HR" sz="1400" dirty="0"/>
                        <a:t>6.7</a:t>
                      </a:r>
                    </a:p>
                  </a:txBody>
                  <a:tcPr/>
                </a:tc>
                <a:tc>
                  <a:txBody>
                    <a:bodyPr/>
                    <a:lstStyle/>
                    <a:p>
                      <a:r>
                        <a:rPr lang="hr-HR" sz="1400" dirty="0"/>
                        <a:t>4.9</a:t>
                      </a:r>
                    </a:p>
                  </a:txBody>
                  <a:tcPr/>
                </a:tc>
                <a:extLst>
                  <a:ext uri="{0D108BD9-81ED-4DB2-BD59-A6C34878D82A}">
                    <a16:rowId xmlns:a16="http://schemas.microsoft.com/office/drawing/2014/main" val="10009"/>
                  </a:ext>
                </a:extLst>
              </a:tr>
              <a:tr h="0">
                <a:tc>
                  <a:txBody>
                    <a:bodyPr/>
                    <a:lstStyle/>
                    <a:p>
                      <a:r>
                        <a:rPr lang="hr-HR" sz="1400" dirty="0"/>
                        <a:t>10</a:t>
                      </a:r>
                    </a:p>
                  </a:txBody>
                  <a:tcPr/>
                </a:tc>
                <a:tc>
                  <a:txBody>
                    <a:bodyPr/>
                    <a:lstStyle/>
                    <a:p>
                      <a:r>
                        <a:rPr lang="hr-HR" sz="1400" dirty="0"/>
                        <a:t>5.9</a:t>
                      </a:r>
                    </a:p>
                  </a:txBody>
                  <a:tcPr/>
                </a:tc>
                <a:tc>
                  <a:txBody>
                    <a:bodyPr/>
                    <a:lstStyle/>
                    <a:p>
                      <a:r>
                        <a:rPr lang="hr-HR" sz="1400" dirty="0"/>
                        <a:t>4.8</a:t>
                      </a:r>
                    </a:p>
                  </a:txBody>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31784263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Related</a:t>
            </a:r>
            <a:r>
              <a:rPr lang="hr-HR" sz="4800" dirty="0"/>
              <a:t> t-test (</a:t>
            </a:r>
            <a:r>
              <a:rPr lang="en-US" sz="4800" dirty="0"/>
              <a:t>by</a:t>
            </a:r>
            <a:r>
              <a:rPr lang="hr-HR" sz="4800" dirty="0"/>
              <a:t> </a:t>
            </a:r>
            <a:r>
              <a:rPr lang="en-US" sz="4800" dirty="0"/>
              <a:t>hand</a:t>
            </a:r>
            <a:r>
              <a:rPr lang="hr-HR" sz="4800" dirty="0"/>
              <a:t>)</a:t>
            </a:r>
            <a:endParaRPr lang="en-US" sz="4800" dirty="0"/>
          </a:p>
        </p:txBody>
      </p:sp>
      <p:sp>
        <p:nvSpPr>
          <p:cNvPr id="6" name="TextBox 5"/>
          <p:cNvSpPr txBox="1"/>
          <p:nvPr/>
        </p:nvSpPr>
        <p:spPr>
          <a:xfrm>
            <a:off x="152193" y="1043318"/>
            <a:ext cx="4346655" cy="553998"/>
          </a:xfrm>
          <a:prstGeom prst="rect">
            <a:avLst/>
          </a:prstGeom>
          <a:noFill/>
        </p:spPr>
        <p:txBody>
          <a:bodyPr wrap="square" rtlCol="0">
            <a:spAutoFit/>
          </a:bodyPr>
          <a:lstStyle/>
          <a:p>
            <a:pPr marL="457200" indent="-457200">
              <a:buFont typeface="Arial" panose="020B0604020202020204" pitchFamily="34" charset="0"/>
              <a:buChar char="•"/>
            </a:pPr>
            <a:r>
              <a:rPr lang="hr-HR" sz="3000" dirty="0"/>
              <a:t>t</a:t>
            </a:r>
            <a:r>
              <a:rPr lang="en-US" sz="3000" dirty="0"/>
              <a:t>-statistics</a:t>
            </a:r>
            <a:r>
              <a:rPr lang="hr-HR" sz="3000" dirty="0"/>
              <a:t> </a:t>
            </a:r>
            <a:r>
              <a:rPr lang="en-US" sz="3000" dirty="0"/>
              <a:t>calculation</a:t>
            </a:r>
            <a:endParaRPr lang="en-US" sz="2400" dirty="0"/>
          </a:p>
        </p:txBody>
      </p:sp>
      <p:graphicFrame>
        <p:nvGraphicFramePr>
          <p:cNvPr id="7" name="Table 6"/>
          <p:cNvGraphicFramePr>
            <a:graphicFrameLocks noGrp="1"/>
          </p:cNvGraphicFramePr>
          <p:nvPr>
            <p:extLst>
              <p:ext uri="{D42A27DB-BD31-4B8C-83A1-F6EECF244321}">
                <p14:modId xmlns:p14="http://schemas.microsoft.com/office/powerpoint/2010/main" val="589824087"/>
              </p:ext>
            </p:extLst>
          </p:nvPr>
        </p:nvGraphicFramePr>
        <p:xfrm>
          <a:off x="8921528" y="959075"/>
          <a:ext cx="2976564" cy="3352800"/>
        </p:xfrm>
        <a:graphic>
          <a:graphicData uri="http://schemas.openxmlformats.org/drawingml/2006/table">
            <a:tbl>
              <a:tblPr firstRow="1" bandRow="1">
                <a:tableStyleId>{5C22544A-7EE6-4342-B048-85BDC9FD1C3A}</a:tableStyleId>
              </a:tblPr>
              <a:tblGrid>
                <a:gridCol w="992188">
                  <a:extLst>
                    <a:ext uri="{9D8B030D-6E8A-4147-A177-3AD203B41FA5}">
                      <a16:colId xmlns:a16="http://schemas.microsoft.com/office/drawing/2014/main" val="20000"/>
                    </a:ext>
                  </a:extLst>
                </a:gridCol>
                <a:gridCol w="992188">
                  <a:extLst>
                    <a:ext uri="{9D8B030D-6E8A-4147-A177-3AD203B41FA5}">
                      <a16:colId xmlns:a16="http://schemas.microsoft.com/office/drawing/2014/main" val="20001"/>
                    </a:ext>
                  </a:extLst>
                </a:gridCol>
                <a:gridCol w="992188">
                  <a:extLst>
                    <a:ext uri="{9D8B030D-6E8A-4147-A177-3AD203B41FA5}">
                      <a16:colId xmlns:a16="http://schemas.microsoft.com/office/drawing/2014/main" val="20002"/>
                    </a:ext>
                  </a:extLst>
                </a:gridCol>
              </a:tblGrid>
              <a:tr h="0">
                <a:tc>
                  <a:txBody>
                    <a:bodyPr/>
                    <a:lstStyle/>
                    <a:p>
                      <a:r>
                        <a:rPr lang="hr-HR" sz="1400" dirty="0"/>
                        <a:t>Participant</a:t>
                      </a:r>
                    </a:p>
                  </a:txBody>
                  <a:tcPr/>
                </a:tc>
                <a:tc>
                  <a:txBody>
                    <a:bodyPr/>
                    <a:lstStyle/>
                    <a:p>
                      <a:r>
                        <a:rPr lang="en-US" sz="1400" noProof="0" dirty="0"/>
                        <a:t>Finger</a:t>
                      </a:r>
                      <a:r>
                        <a:rPr lang="hr-HR" sz="1400" dirty="0"/>
                        <a:t> [s]</a:t>
                      </a:r>
                    </a:p>
                  </a:txBody>
                  <a:tcPr/>
                </a:tc>
                <a:tc>
                  <a:txBody>
                    <a:bodyPr/>
                    <a:lstStyle/>
                    <a:p>
                      <a:r>
                        <a:rPr lang="en-US" sz="1400" noProof="0" dirty="0"/>
                        <a:t>Stylus</a:t>
                      </a:r>
                      <a:r>
                        <a:rPr lang="hr-HR" sz="1400" dirty="0"/>
                        <a:t> [s]</a:t>
                      </a:r>
                    </a:p>
                  </a:txBody>
                  <a:tcPr/>
                </a:tc>
                <a:extLst>
                  <a:ext uri="{0D108BD9-81ED-4DB2-BD59-A6C34878D82A}">
                    <a16:rowId xmlns:a16="http://schemas.microsoft.com/office/drawing/2014/main" val="10000"/>
                  </a:ext>
                </a:extLst>
              </a:tr>
              <a:tr h="0">
                <a:tc>
                  <a:txBody>
                    <a:bodyPr/>
                    <a:lstStyle/>
                    <a:p>
                      <a:r>
                        <a:rPr lang="hr-HR" sz="1400" dirty="0"/>
                        <a:t>1</a:t>
                      </a:r>
                    </a:p>
                  </a:txBody>
                  <a:tcPr/>
                </a:tc>
                <a:tc>
                  <a:txBody>
                    <a:bodyPr/>
                    <a:lstStyle/>
                    <a:p>
                      <a:r>
                        <a:rPr lang="hr-HR" sz="1400" dirty="0"/>
                        <a:t>5.6</a:t>
                      </a:r>
                    </a:p>
                  </a:txBody>
                  <a:tcPr/>
                </a:tc>
                <a:tc>
                  <a:txBody>
                    <a:bodyPr/>
                    <a:lstStyle/>
                    <a:p>
                      <a:r>
                        <a:rPr lang="hr-HR" sz="1400" dirty="0"/>
                        <a:t>4.3</a:t>
                      </a:r>
                    </a:p>
                  </a:txBody>
                  <a:tcPr/>
                </a:tc>
                <a:extLst>
                  <a:ext uri="{0D108BD9-81ED-4DB2-BD59-A6C34878D82A}">
                    <a16:rowId xmlns:a16="http://schemas.microsoft.com/office/drawing/2014/main" val="10001"/>
                  </a:ext>
                </a:extLst>
              </a:tr>
              <a:tr h="0">
                <a:tc>
                  <a:txBody>
                    <a:bodyPr/>
                    <a:lstStyle/>
                    <a:p>
                      <a:r>
                        <a:rPr lang="hr-HR" sz="1400" dirty="0"/>
                        <a:t>2</a:t>
                      </a:r>
                    </a:p>
                  </a:txBody>
                  <a:tcPr/>
                </a:tc>
                <a:tc>
                  <a:txBody>
                    <a:bodyPr/>
                    <a:lstStyle/>
                    <a:p>
                      <a:r>
                        <a:rPr lang="hr-HR" sz="1400" dirty="0"/>
                        <a:t>6.7</a:t>
                      </a:r>
                    </a:p>
                  </a:txBody>
                  <a:tcPr/>
                </a:tc>
                <a:tc>
                  <a:txBody>
                    <a:bodyPr/>
                    <a:lstStyle/>
                    <a:p>
                      <a:r>
                        <a:rPr lang="hr-HR" sz="1400" dirty="0"/>
                        <a:t>5.6</a:t>
                      </a:r>
                    </a:p>
                  </a:txBody>
                  <a:tcPr/>
                </a:tc>
                <a:extLst>
                  <a:ext uri="{0D108BD9-81ED-4DB2-BD59-A6C34878D82A}">
                    <a16:rowId xmlns:a16="http://schemas.microsoft.com/office/drawing/2014/main" val="10002"/>
                  </a:ext>
                </a:extLst>
              </a:tr>
              <a:tr h="0">
                <a:tc>
                  <a:txBody>
                    <a:bodyPr/>
                    <a:lstStyle/>
                    <a:p>
                      <a:r>
                        <a:rPr lang="hr-HR" sz="1400" dirty="0"/>
                        <a:t>3</a:t>
                      </a:r>
                    </a:p>
                  </a:txBody>
                  <a:tcPr/>
                </a:tc>
                <a:tc>
                  <a:txBody>
                    <a:bodyPr/>
                    <a:lstStyle/>
                    <a:p>
                      <a:r>
                        <a:rPr lang="hr-HR" sz="1400" dirty="0"/>
                        <a:t>4.8</a:t>
                      </a:r>
                    </a:p>
                  </a:txBody>
                  <a:tcPr/>
                </a:tc>
                <a:tc>
                  <a:txBody>
                    <a:bodyPr/>
                    <a:lstStyle/>
                    <a:p>
                      <a:r>
                        <a:rPr lang="hr-HR" sz="1400" dirty="0"/>
                        <a:t>6.6</a:t>
                      </a:r>
                    </a:p>
                  </a:txBody>
                  <a:tcPr/>
                </a:tc>
                <a:extLst>
                  <a:ext uri="{0D108BD9-81ED-4DB2-BD59-A6C34878D82A}">
                    <a16:rowId xmlns:a16="http://schemas.microsoft.com/office/drawing/2014/main" val="10003"/>
                  </a:ext>
                </a:extLst>
              </a:tr>
              <a:tr h="0">
                <a:tc>
                  <a:txBody>
                    <a:bodyPr/>
                    <a:lstStyle/>
                    <a:p>
                      <a:r>
                        <a:rPr lang="hr-HR" sz="1400" dirty="0"/>
                        <a:t>4</a:t>
                      </a:r>
                    </a:p>
                  </a:txBody>
                  <a:tcPr/>
                </a:tc>
                <a:tc>
                  <a:txBody>
                    <a:bodyPr/>
                    <a:lstStyle/>
                    <a:p>
                      <a:r>
                        <a:rPr lang="hr-HR" sz="1400" dirty="0"/>
                        <a:t>3.7</a:t>
                      </a:r>
                    </a:p>
                  </a:txBody>
                  <a:tcPr/>
                </a:tc>
                <a:tc>
                  <a:txBody>
                    <a:bodyPr/>
                    <a:lstStyle/>
                    <a:p>
                      <a:r>
                        <a:rPr lang="hr-HR" sz="1400" dirty="0"/>
                        <a:t>6.1</a:t>
                      </a:r>
                    </a:p>
                  </a:txBody>
                  <a:tcPr/>
                </a:tc>
                <a:extLst>
                  <a:ext uri="{0D108BD9-81ED-4DB2-BD59-A6C34878D82A}">
                    <a16:rowId xmlns:a16="http://schemas.microsoft.com/office/drawing/2014/main" val="10004"/>
                  </a:ext>
                </a:extLst>
              </a:tr>
              <a:tr h="0">
                <a:tc>
                  <a:txBody>
                    <a:bodyPr/>
                    <a:lstStyle/>
                    <a:p>
                      <a:r>
                        <a:rPr lang="hr-HR" sz="1400" dirty="0"/>
                        <a:t>5</a:t>
                      </a:r>
                    </a:p>
                  </a:txBody>
                  <a:tcPr/>
                </a:tc>
                <a:tc>
                  <a:txBody>
                    <a:bodyPr/>
                    <a:lstStyle/>
                    <a:p>
                      <a:r>
                        <a:rPr lang="hr-HR" sz="1400" dirty="0"/>
                        <a:t>6.8</a:t>
                      </a:r>
                    </a:p>
                  </a:txBody>
                  <a:tcPr/>
                </a:tc>
                <a:tc>
                  <a:txBody>
                    <a:bodyPr/>
                    <a:lstStyle/>
                    <a:p>
                      <a:r>
                        <a:rPr lang="hr-HR" sz="1400" dirty="0"/>
                        <a:t>4.3</a:t>
                      </a:r>
                    </a:p>
                  </a:txBody>
                  <a:tcPr/>
                </a:tc>
                <a:extLst>
                  <a:ext uri="{0D108BD9-81ED-4DB2-BD59-A6C34878D82A}">
                    <a16:rowId xmlns:a16="http://schemas.microsoft.com/office/drawing/2014/main" val="10005"/>
                  </a:ext>
                </a:extLst>
              </a:tr>
              <a:tr h="0">
                <a:tc>
                  <a:txBody>
                    <a:bodyPr/>
                    <a:lstStyle/>
                    <a:p>
                      <a:r>
                        <a:rPr lang="hr-HR" sz="1400" dirty="0"/>
                        <a:t>6</a:t>
                      </a:r>
                    </a:p>
                  </a:txBody>
                  <a:tcPr/>
                </a:tc>
                <a:tc>
                  <a:txBody>
                    <a:bodyPr/>
                    <a:lstStyle/>
                    <a:p>
                      <a:r>
                        <a:rPr lang="hr-HR" sz="1400" dirty="0"/>
                        <a:t>7.0</a:t>
                      </a:r>
                    </a:p>
                  </a:txBody>
                  <a:tcPr/>
                </a:tc>
                <a:tc>
                  <a:txBody>
                    <a:bodyPr/>
                    <a:lstStyle/>
                    <a:p>
                      <a:r>
                        <a:rPr lang="hr-HR" sz="1400" dirty="0"/>
                        <a:t>5.1</a:t>
                      </a:r>
                    </a:p>
                  </a:txBody>
                  <a:tcPr/>
                </a:tc>
                <a:extLst>
                  <a:ext uri="{0D108BD9-81ED-4DB2-BD59-A6C34878D82A}">
                    <a16:rowId xmlns:a16="http://schemas.microsoft.com/office/drawing/2014/main" val="10006"/>
                  </a:ext>
                </a:extLst>
              </a:tr>
              <a:tr h="0">
                <a:tc>
                  <a:txBody>
                    <a:bodyPr/>
                    <a:lstStyle/>
                    <a:p>
                      <a:r>
                        <a:rPr lang="hr-HR" sz="1400" dirty="0"/>
                        <a:t>7</a:t>
                      </a:r>
                    </a:p>
                  </a:txBody>
                  <a:tcPr/>
                </a:tc>
                <a:tc>
                  <a:txBody>
                    <a:bodyPr/>
                    <a:lstStyle/>
                    <a:p>
                      <a:r>
                        <a:rPr lang="hr-HR" sz="1400" dirty="0"/>
                        <a:t>5.5</a:t>
                      </a:r>
                    </a:p>
                  </a:txBody>
                  <a:tcPr/>
                </a:tc>
                <a:tc>
                  <a:txBody>
                    <a:bodyPr/>
                    <a:lstStyle/>
                    <a:p>
                      <a:r>
                        <a:rPr lang="hr-HR" sz="1400" dirty="0"/>
                        <a:t>5.2</a:t>
                      </a:r>
                    </a:p>
                  </a:txBody>
                  <a:tcPr/>
                </a:tc>
                <a:extLst>
                  <a:ext uri="{0D108BD9-81ED-4DB2-BD59-A6C34878D82A}">
                    <a16:rowId xmlns:a16="http://schemas.microsoft.com/office/drawing/2014/main" val="10007"/>
                  </a:ext>
                </a:extLst>
              </a:tr>
              <a:tr h="0">
                <a:tc>
                  <a:txBody>
                    <a:bodyPr/>
                    <a:lstStyle/>
                    <a:p>
                      <a:r>
                        <a:rPr lang="hr-HR" sz="1400" dirty="0"/>
                        <a:t>8</a:t>
                      </a:r>
                    </a:p>
                  </a:txBody>
                  <a:tcPr/>
                </a:tc>
                <a:tc>
                  <a:txBody>
                    <a:bodyPr/>
                    <a:lstStyle/>
                    <a:p>
                      <a:r>
                        <a:rPr lang="hr-HR" sz="1400" dirty="0"/>
                        <a:t>6.7</a:t>
                      </a:r>
                    </a:p>
                  </a:txBody>
                  <a:tcPr/>
                </a:tc>
                <a:tc>
                  <a:txBody>
                    <a:bodyPr/>
                    <a:lstStyle/>
                    <a:p>
                      <a:r>
                        <a:rPr lang="hr-HR" sz="1400" dirty="0"/>
                        <a:t>4.3</a:t>
                      </a:r>
                    </a:p>
                  </a:txBody>
                  <a:tcPr/>
                </a:tc>
                <a:extLst>
                  <a:ext uri="{0D108BD9-81ED-4DB2-BD59-A6C34878D82A}">
                    <a16:rowId xmlns:a16="http://schemas.microsoft.com/office/drawing/2014/main" val="10008"/>
                  </a:ext>
                </a:extLst>
              </a:tr>
              <a:tr h="0">
                <a:tc>
                  <a:txBody>
                    <a:bodyPr/>
                    <a:lstStyle/>
                    <a:p>
                      <a:r>
                        <a:rPr lang="hr-HR" sz="1400" dirty="0"/>
                        <a:t>9</a:t>
                      </a:r>
                    </a:p>
                  </a:txBody>
                  <a:tcPr/>
                </a:tc>
                <a:tc>
                  <a:txBody>
                    <a:bodyPr/>
                    <a:lstStyle/>
                    <a:p>
                      <a:r>
                        <a:rPr lang="hr-HR" sz="1400" dirty="0"/>
                        <a:t>6.7</a:t>
                      </a:r>
                    </a:p>
                  </a:txBody>
                  <a:tcPr/>
                </a:tc>
                <a:tc>
                  <a:txBody>
                    <a:bodyPr/>
                    <a:lstStyle/>
                    <a:p>
                      <a:r>
                        <a:rPr lang="hr-HR" sz="1400" dirty="0"/>
                        <a:t>4.9</a:t>
                      </a:r>
                    </a:p>
                  </a:txBody>
                  <a:tcPr/>
                </a:tc>
                <a:extLst>
                  <a:ext uri="{0D108BD9-81ED-4DB2-BD59-A6C34878D82A}">
                    <a16:rowId xmlns:a16="http://schemas.microsoft.com/office/drawing/2014/main" val="10009"/>
                  </a:ext>
                </a:extLst>
              </a:tr>
              <a:tr h="0">
                <a:tc>
                  <a:txBody>
                    <a:bodyPr/>
                    <a:lstStyle/>
                    <a:p>
                      <a:r>
                        <a:rPr lang="hr-HR" sz="1400" dirty="0"/>
                        <a:t>10</a:t>
                      </a:r>
                    </a:p>
                  </a:txBody>
                  <a:tcPr/>
                </a:tc>
                <a:tc>
                  <a:txBody>
                    <a:bodyPr/>
                    <a:lstStyle/>
                    <a:p>
                      <a:r>
                        <a:rPr lang="hr-HR" sz="1400" dirty="0"/>
                        <a:t>5.9</a:t>
                      </a:r>
                    </a:p>
                  </a:txBody>
                  <a:tcPr/>
                </a:tc>
                <a:tc>
                  <a:txBody>
                    <a:bodyPr/>
                    <a:lstStyle/>
                    <a:p>
                      <a:r>
                        <a:rPr lang="hr-HR" sz="1400" dirty="0"/>
                        <a:t>4.8</a:t>
                      </a:r>
                    </a:p>
                  </a:txBody>
                  <a:tcPr/>
                </a:tc>
                <a:extLst>
                  <a:ext uri="{0D108BD9-81ED-4DB2-BD59-A6C34878D82A}">
                    <a16:rowId xmlns:a16="http://schemas.microsoft.com/office/drawing/2014/main" val="10010"/>
                  </a:ext>
                </a:extLst>
              </a:tr>
            </a:tbl>
          </a:graphicData>
        </a:graphic>
      </p:graphicFrame>
      <p:graphicFrame>
        <p:nvGraphicFramePr>
          <p:cNvPr id="9" name="Object 2"/>
          <p:cNvGraphicFramePr>
            <a:graphicFrameLocks noChangeAspect="1"/>
          </p:cNvGraphicFramePr>
          <p:nvPr>
            <p:extLst>
              <p:ext uri="{D42A27DB-BD31-4B8C-83A1-F6EECF244321}">
                <p14:modId xmlns:p14="http://schemas.microsoft.com/office/powerpoint/2010/main" val="2729244787"/>
              </p:ext>
            </p:extLst>
          </p:nvPr>
        </p:nvGraphicFramePr>
        <p:xfrm>
          <a:off x="4634698" y="1025448"/>
          <a:ext cx="2075489" cy="1101780"/>
        </p:xfrm>
        <a:graphic>
          <a:graphicData uri="http://schemas.openxmlformats.org/presentationml/2006/ole">
            <mc:AlternateContent xmlns:mc="http://schemas.openxmlformats.org/markup-compatibility/2006">
              <mc:Choice xmlns:v="urn:schemas-microsoft-com:vml" Requires="v">
                <p:oleObj name="Equation" r:id="rId3" imgW="1435100" imgH="762000" progId="Equation.3">
                  <p:embed/>
                </p:oleObj>
              </mc:Choice>
              <mc:Fallback>
                <p:oleObj name="Equation" r:id="rId3" imgW="1435100" imgH="762000" progId="Equation.3">
                  <p:embed/>
                  <p:pic>
                    <p:nvPicPr>
                      <p:cNvPr id="9"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34698" y="1025448"/>
                        <a:ext cx="2075489" cy="1101780"/>
                      </a:xfrm>
                      <a:prstGeom prst="rect">
                        <a:avLst/>
                      </a:prstGeom>
                      <a:noFill/>
                      <a:ln>
                        <a:noFill/>
                      </a:ln>
                    </p:spPr>
                  </p:pic>
                </p:oleObj>
              </mc:Fallback>
            </mc:AlternateContent>
          </a:graphicData>
        </a:graphic>
      </p:graphicFrame>
      <p:graphicFrame>
        <p:nvGraphicFramePr>
          <p:cNvPr id="10" name="Object 3"/>
          <p:cNvGraphicFramePr>
            <a:graphicFrameLocks noChangeAspect="1"/>
          </p:cNvGraphicFramePr>
          <p:nvPr>
            <p:extLst>
              <p:ext uri="{D42A27DB-BD31-4B8C-83A1-F6EECF244321}">
                <p14:modId xmlns:p14="http://schemas.microsoft.com/office/powerpoint/2010/main" val="3879491498"/>
              </p:ext>
            </p:extLst>
          </p:nvPr>
        </p:nvGraphicFramePr>
        <p:xfrm>
          <a:off x="5549828" y="4496437"/>
          <a:ext cx="2857500" cy="965200"/>
        </p:xfrm>
        <a:graphic>
          <a:graphicData uri="http://schemas.openxmlformats.org/presentationml/2006/ole">
            <mc:AlternateContent xmlns:mc="http://schemas.openxmlformats.org/markup-compatibility/2006">
              <mc:Choice xmlns:v="urn:schemas-microsoft-com:vml" Requires="v">
                <p:oleObj name="Equation" r:id="rId5" imgW="1841500" imgH="622300" progId="Equation.3">
                  <p:embed/>
                </p:oleObj>
              </mc:Choice>
              <mc:Fallback>
                <p:oleObj name="Equation" r:id="rId5" imgW="1841500" imgH="622300" progId="Equation.3">
                  <p:embed/>
                  <p:pic>
                    <p:nvPicPr>
                      <p:cNvPr id="1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49828" y="4496437"/>
                        <a:ext cx="28575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 name="TextBox 8"/>
          <p:cNvSpPr txBox="1">
            <a:spLocks noChangeArrowheads="1"/>
          </p:cNvSpPr>
          <p:nvPr/>
        </p:nvSpPr>
        <p:spPr bwMode="auto">
          <a:xfrm>
            <a:off x="8621204" y="4606221"/>
            <a:ext cx="1211262" cy="369888"/>
          </a:xfrm>
          <a:prstGeom prst="rect">
            <a:avLst/>
          </a:prstGeom>
          <a:solidFill>
            <a:schemeClr val="accent1">
              <a:alpha val="47058"/>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sr-Latn-RS" sz="1800" i="1" dirty="0">
                <a:latin typeface="Arial" panose="020B0604020202020204" pitchFamily="34" charset="0"/>
              </a:rPr>
              <a:t>t-statistics</a:t>
            </a:r>
          </a:p>
        </p:txBody>
      </p:sp>
      <p:pic>
        <p:nvPicPr>
          <p:cNvPr id="3" name="Picture 2"/>
          <p:cNvPicPr>
            <a:picLocks noChangeAspect="1"/>
          </p:cNvPicPr>
          <p:nvPr/>
        </p:nvPicPr>
        <p:blipFill>
          <a:blip r:embed="rId7"/>
          <a:stretch>
            <a:fillRect/>
          </a:stretch>
        </p:blipFill>
        <p:spPr>
          <a:xfrm>
            <a:off x="524059" y="2730314"/>
            <a:ext cx="4421361" cy="2120369"/>
          </a:xfrm>
          <a:prstGeom prst="rect">
            <a:avLst/>
          </a:prstGeom>
        </p:spPr>
      </p:pic>
      <p:sp>
        <p:nvSpPr>
          <p:cNvPr id="14" name="Right Arrow 13"/>
          <p:cNvSpPr/>
          <p:nvPr/>
        </p:nvSpPr>
        <p:spPr>
          <a:xfrm>
            <a:off x="4805474" y="4476666"/>
            <a:ext cx="599282" cy="6866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graphicFrame>
        <p:nvGraphicFramePr>
          <p:cNvPr id="15" name="Object 4"/>
          <p:cNvGraphicFramePr>
            <a:graphicFrameLocks noChangeAspect="1"/>
          </p:cNvGraphicFramePr>
          <p:nvPr>
            <p:extLst>
              <p:ext uri="{D42A27DB-BD31-4B8C-83A1-F6EECF244321}">
                <p14:modId xmlns:p14="http://schemas.microsoft.com/office/powerpoint/2010/main" val="2989547305"/>
              </p:ext>
            </p:extLst>
          </p:nvPr>
        </p:nvGraphicFramePr>
        <p:xfrm>
          <a:off x="5476676" y="5876673"/>
          <a:ext cx="1377950" cy="315913"/>
        </p:xfrm>
        <a:graphic>
          <a:graphicData uri="http://schemas.openxmlformats.org/presentationml/2006/ole">
            <mc:AlternateContent xmlns:mc="http://schemas.openxmlformats.org/markup-compatibility/2006">
              <mc:Choice xmlns:v="urn:schemas-microsoft-com:vml" Requires="v">
                <p:oleObj name="Equation" r:id="rId8" imgW="888614" imgH="203112" progId="Equation.3">
                  <p:embed/>
                </p:oleObj>
              </mc:Choice>
              <mc:Fallback>
                <p:oleObj name="Equation" r:id="rId8" imgW="888614" imgH="203112" progId="Equation.3">
                  <p:embed/>
                  <p:pic>
                    <p:nvPicPr>
                      <p:cNvPr id="15"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476676" y="5876673"/>
                        <a:ext cx="1377950"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 name="TextBox 10"/>
          <p:cNvSpPr txBox="1">
            <a:spLocks noChangeArrowheads="1"/>
          </p:cNvSpPr>
          <p:nvPr/>
        </p:nvSpPr>
        <p:spPr bwMode="auto">
          <a:xfrm>
            <a:off x="7040880" y="5805236"/>
            <a:ext cx="2791586" cy="369887"/>
          </a:xfrm>
          <a:prstGeom prst="rect">
            <a:avLst/>
          </a:prstGeom>
          <a:solidFill>
            <a:schemeClr val="accent1">
              <a:alpha val="47058"/>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sr-Latn-RS" sz="1800" i="1" dirty="0">
                <a:latin typeface="Arial" panose="020B0604020202020204" pitchFamily="34" charset="0"/>
              </a:rPr>
              <a:t>degrees</a:t>
            </a:r>
            <a:r>
              <a:rPr lang="hr-HR" altLang="sr-Latn-RS" sz="1800" i="1" dirty="0">
                <a:latin typeface="Arial" panose="020B0604020202020204" pitchFamily="34" charset="0"/>
              </a:rPr>
              <a:t> </a:t>
            </a:r>
            <a:r>
              <a:rPr lang="en-US" altLang="sr-Latn-RS" sz="1800" i="1" dirty="0">
                <a:latin typeface="Arial" panose="020B0604020202020204" pitchFamily="34" charset="0"/>
              </a:rPr>
              <a:t>of</a:t>
            </a:r>
            <a:r>
              <a:rPr lang="hr-HR" altLang="sr-Latn-RS" sz="1800" i="1" dirty="0">
                <a:latin typeface="Arial" panose="020B0604020202020204" pitchFamily="34" charset="0"/>
              </a:rPr>
              <a:t> </a:t>
            </a:r>
            <a:r>
              <a:rPr lang="en-US" altLang="sr-Latn-RS" sz="1800" i="1" dirty="0">
                <a:latin typeface="Arial" panose="020B0604020202020204" pitchFamily="34" charset="0"/>
              </a:rPr>
              <a:t>freedom</a:t>
            </a:r>
          </a:p>
        </p:txBody>
      </p:sp>
      <p:sp>
        <p:nvSpPr>
          <p:cNvPr id="18" name="Rectangle 17"/>
          <p:cNvSpPr/>
          <p:nvPr/>
        </p:nvSpPr>
        <p:spPr>
          <a:xfrm>
            <a:off x="10266217" y="5163322"/>
            <a:ext cx="1588897" cy="492443"/>
          </a:xfrm>
          <a:prstGeom prst="rect">
            <a:avLst/>
          </a:prstGeom>
        </p:spPr>
        <p:txBody>
          <a:bodyPr wrap="none">
            <a:spAutoFit/>
          </a:bodyPr>
          <a:lstStyle/>
          <a:p>
            <a:r>
              <a:rPr lang="en-US" sz="2600" b="1" dirty="0">
                <a:solidFill>
                  <a:srgbClr val="FF0000"/>
                </a:solidFill>
              </a:rPr>
              <a:t>t(9) = 1.55</a:t>
            </a:r>
            <a:endParaRPr lang="hr-HR" sz="2600" dirty="0"/>
          </a:p>
        </p:txBody>
      </p:sp>
      <p:sp>
        <p:nvSpPr>
          <p:cNvPr id="19" name="Right Brace 18"/>
          <p:cNvSpPr/>
          <p:nvPr/>
        </p:nvSpPr>
        <p:spPr>
          <a:xfrm>
            <a:off x="9862855" y="4513245"/>
            <a:ext cx="247497" cy="1825210"/>
          </a:xfrm>
          <a:prstGeom prst="rightBrace">
            <a:avLst>
              <a:gd name="adj1" fmla="val 8333"/>
              <a:gd name="adj2" fmla="val 49439"/>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hr-HR"/>
          </a:p>
        </p:txBody>
      </p:sp>
    </p:spTree>
    <p:extLst>
      <p:ext uri="{BB962C8B-B14F-4D97-AF65-F5344CB8AC3E}">
        <p14:creationId xmlns:p14="http://schemas.microsoft.com/office/powerpoint/2010/main" val="78210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Related</a:t>
            </a:r>
            <a:r>
              <a:rPr lang="hr-HR" sz="4800" dirty="0"/>
              <a:t> t-test (</a:t>
            </a:r>
            <a:r>
              <a:rPr lang="en-US" sz="4800" dirty="0"/>
              <a:t>by</a:t>
            </a:r>
            <a:r>
              <a:rPr lang="hr-HR" sz="4800" dirty="0"/>
              <a:t> </a:t>
            </a:r>
            <a:r>
              <a:rPr lang="en-US" sz="4800" dirty="0"/>
              <a:t>hand</a:t>
            </a:r>
            <a:r>
              <a:rPr lang="hr-HR" sz="4800" dirty="0"/>
              <a:t>)</a:t>
            </a:r>
            <a:endParaRPr lang="en-US" sz="4800" dirty="0"/>
          </a:p>
        </p:txBody>
      </p:sp>
      <p:graphicFrame>
        <p:nvGraphicFramePr>
          <p:cNvPr id="7" name="Table 6"/>
          <p:cNvGraphicFramePr>
            <a:graphicFrameLocks noGrp="1"/>
          </p:cNvGraphicFramePr>
          <p:nvPr>
            <p:extLst>
              <p:ext uri="{D42A27DB-BD31-4B8C-83A1-F6EECF244321}">
                <p14:modId xmlns:p14="http://schemas.microsoft.com/office/powerpoint/2010/main" val="3364491953"/>
              </p:ext>
            </p:extLst>
          </p:nvPr>
        </p:nvGraphicFramePr>
        <p:xfrm>
          <a:off x="8921528" y="959075"/>
          <a:ext cx="2976564" cy="3352800"/>
        </p:xfrm>
        <a:graphic>
          <a:graphicData uri="http://schemas.openxmlformats.org/drawingml/2006/table">
            <a:tbl>
              <a:tblPr firstRow="1" bandRow="1">
                <a:tableStyleId>{5C22544A-7EE6-4342-B048-85BDC9FD1C3A}</a:tableStyleId>
              </a:tblPr>
              <a:tblGrid>
                <a:gridCol w="992188">
                  <a:extLst>
                    <a:ext uri="{9D8B030D-6E8A-4147-A177-3AD203B41FA5}">
                      <a16:colId xmlns:a16="http://schemas.microsoft.com/office/drawing/2014/main" val="20000"/>
                    </a:ext>
                  </a:extLst>
                </a:gridCol>
                <a:gridCol w="992188">
                  <a:extLst>
                    <a:ext uri="{9D8B030D-6E8A-4147-A177-3AD203B41FA5}">
                      <a16:colId xmlns:a16="http://schemas.microsoft.com/office/drawing/2014/main" val="20001"/>
                    </a:ext>
                  </a:extLst>
                </a:gridCol>
                <a:gridCol w="992188">
                  <a:extLst>
                    <a:ext uri="{9D8B030D-6E8A-4147-A177-3AD203B41FA5}">
                      <a16:colId xmlns:a16="http://schemas.microsoft.com/office/drawing/2014/main" val="20002"/>
                    </a:ext>
                  </a:extLst>
                </a:gridCol>
              </a:tblGrid>
              <a:tr h="0">
                <a:tc>
                  <a:txBody>
                    <a:bodyPr/>
                    <a:lstStyle/>
                    <a:p>
                      <a:r>
                        <a:rPr lang="hr-HR" sz="1400" dirty="0"/>
                        <a:t>Participant</a:t>
                      </a:r>
                    </a:p>
                  </a:txBody>
                  <a:tcPr/>
                </a:tc>
                <a:tc>
                  <a:txBody>
                    <a:bodyPr/>
                    <a:lstStyle/>
                    <a:p>
                      <a:r>
                        <a:rPr lang="en-US" sz="1400" noProof="0" dirty="0"/>
                        <a:t>Finger</a:t>
                      </a:r>
                      <a:r>
                        <a:rPr lang="hr-HR" sz="1400" dirty="0"/>
                        <a:t> [s]</a:t>
                      </a:r>
                    </a:p>
                  </a:txBody>
                  <a:tcPr/>
                </a:tc>
                <a:tc>
                  <a:txBody>
                    <a:bodyPr/>
                    <a:lstStyle/>
                    <a:p>
                      <a:r>
                        <a:rPr lang="en-US" sz="1400" noProof="0" dirty="0"/>
                        <a:t>Stylus</a:t>
                      </a:r>
                      <a:r>
                        <a:rPr lang="hr-HR" sz="1400" dirty="0"/>
                        <a:t> [s]</a:t>
                      </a:r>
                    </a:p>
                  </a:txBody>
                  <a:tcPr/>
                </a:tc>
                <a:extLst>
                  <a:ext uri="{0D108BD9-81ED-4DB2-BD59-A6C34878D82A}">
                    <a16:rowId xmlns:a16="http://schemas.microsoft.com/office/drawing/2014/main" val="10000"/>
                  </a:ext>
                </a:extLst>
              </a:tr>
              <a:tr h="0">
                <a:tc>
                  <a:txBody>
                    <a:bodyPr/>
                    <a:lstStyle/>
                    <a:p>
                      <a:r>
                        <a:rPr lang="hr-HR" sz="1400" dirty="0"/>
                        <a:t>1</a:t>
                      </a:r>
                    </a:p>
                  </a:txBody>
                  <a:tcPr/>
                </a:tc>
                <a:tc>
                  <a:txBody>
                    <a:bodyPr/>
                    <a:lstStyle/>
                    <a:p>
                      <a:r>
                        <a:rPr lang="hr-HR" sz="1400" dirty="0"/>
                        <a:t>5.6</a:t>
                      </a:r>
                    </a:p>
                  </a:txBody>
                  <a:tcPr/>
                </a:tc>
                <a:tc>
                  <a:txBody>
                    <a:bodyPr/>
                    <a:lstStyle/>
                    <a:p>
                      <a:r>
                        <a:rPr lang="hr-HR" sz="1400" dirty="0"/>
                        <a:t>4.3</a:t>
                      </a:r>
                    </a:p>
                  </a:txBody>
                  <a:tcPr/>
                </a:tc>
                <a:extLst>
                  <a:ext uri="{0D108BD9-81ED-4DB2-BD59-A6C34878D82A}">
                    <a16:rowId xmlns:a16="http://schemas.microsoft.com/office/drawing/2014/main" val="10001"/>
                  </a:ext>
                </a:extLst>
              </a:tr>
              <a:tr h="0">
                <a:tc>
                  <a:txBody>
                    <a:bodyPr/>
                    <a:lstStyle/>
                    <a:p>
                      <a:r>
                        <a:rPr lang="hr-HR" sz="1400" dirty="0"/>
                        <a:t>2</a:t>
                      </a:r>
                    </a:p>
                  </a:txBody>
                  <a:tcPr/>
                </a:tc>
                <a:tc>
                  <a:txBody>
                    <a:bodyPr/>
                    <a:lstStyle/>
                    <a:p>
                      <a:r>
                        <a:rPr lang="hr-HR" sz="1400" dirty="0"/>
                        <a:t>6.7</a:t>
                      </a:r>
                    </a:p>
                  </a:txBody>
                  <a:tcPr/>
                </a:tc>
                <a:tc>
                  <a:txBody>
                    <a:bodyPr/>
                    <a:lstStyle/>
                    <a:p>
                      <a:r>
                        <a:rPr lang="hr-HR" sz="1400" dirty="0"/>
                        <a:t>5.6</a:t>
                      </a:r>
                    </a:p>
                  </a:txBody>
                  <a:tcPr/>
                </a:tc>
                <a:extLst>
                  <a:ext uri="{0D108BD9-81ED-4DB2-BD59-A6C34878D82A}">
                    <a16:rowId xmlns:a16="http://schemas.microsoft.com/office/drawing/2014/main" val="10002"/>
                  </a:ext>
                </a:extLst>
              </a:tr>
              <a:tr h="0">
                <a:tc>
                  <a:txBody>
                    <a:bodyPr/>
                    <a:lstStyle/>
                    <a:p>
                      <a:r>
                        <a:rPr lang="hr-HR" sz="1400" dirty="0"/>
                        <a:t>3</a:t>
                      </a:r>
                    </a:p>
                  </a:txBody>
                  <a:tcPr/>
                </a:tc>
                <a:tc>
                  <a:txBody>
                    <a:bodyPr/>
                    <a:lstStyle/>
                    <a:p>
                      <a:r>
                        <a:rPr lang="hr-HR" sz="1400" dirty="0"/>
                        <a:t>4.8</a:t>
                      </a:r>
                    </a:p>
                  </a:txBody>
                  <a:tcPr/>
                </a:tc>
                <a:tc>
                  <a:txBody>
                    <a:bodyPr/>
                    <a:lstStyle/>
                    <a:p>
                      <a:r>
                        <a:rPr lang="hr-HR" sz="1400" dirty="0"/>
                        <a:t>6.6</a:t>
                      </a:r>
                    </a:p>
                  </a:txBody>
                  <a:tcPr/>
                </a:tc>
                <a:extLst>
                  <a:ext uri="{0D108BD9-81ED-4DB2-BD59-A6C34878D82A}">
                    <a16:rowId xmlns:a16="http://schemas.microsoft.com/office/drawing/2014/main" val="10003"/>
                  </a:ext>
                </a:extLst>
              </a:tr>
              <a:tr h="0">
                <a:tc>
                  <a:txBody>
                    <a:bodyPr/>
                    <a:lstStyle/>
                    <a:p>
                      <a:r>
                        <a:rPr lang="hr-HR" sz="1400" dirty="0"/>
                        <a:t>4</a:t>
                      </a:r>
                    </a:p>
                  </a:txBody>
                  <a:tcPr/>
                </a:tc>
                <a:tc>
                  <a:txBody>
                    <a:bodyPr/>
                    <a:lstStyle/>
                    <a:p>
                      <a:r>
                        <a:rPr lang="hr-HR" sz="1400" dirty="0"/>
                        <a:t>3.7</a:t>
                      </a:r>
                    </a:p>
                  </a:txBody>
                  <a:tcPr/>
                </a:tc>
                <a:tc>
                  <a:txBody>
                    <a:bodyPr/>
                    <a:lstStyle/>
                    <a:p>
                      <a:r>
                        <a:rPr lang="hr-HR" sz="1400" dirty="0"/>
                        <a:t>6.1</a:t>
                      </a:r>
                    </a:p>
                  </a:txBody>
                  <a:tcPr/>
                </a:tc>
                <a:extLst>
                  <a:ext uri="{0D108BD9-81ED-4DB2-BD59-A6C34878D82A}">
                    <a16:rowId xmlns:a16="http://schemas.microsoft.com/office/drawing/2014/main" val="10004"/>
                  </a:ext>
                </a:extLst>
              </a:tr>
              <a:tr h="0">
                <a:tc>
                  <a:txBody>
                    <a:bodyPr/>
                    <a:lstStyle/>
                    <a:p>
                      <a:r>
                        <a:rPr lang="hr-HR" sz="1400" dirty="0"/>
                        <a:t>5</a:t>
                      </a:r>
                    </a:p>
                  </a:txBody>
                  <a:tcPr/>
                </a:tc>
                <a:tc>
                  <a:txBody>
                    <a:bodyPr/>
                    <a:lstStyle/>
                    <a:p>
                      <a:r>
                        <a:rPr lang="hr-HR" sz="1400" dirty="0"/>
                        <a:t>6.8</a:t>
                      </a:r>
                    </a:p>
                  </a:txBody>
                  <a:tcPr/>
                </a:tc>
                <a:tc>
                  <a:txBody>
                    <a:bodyPr/>
                    <a:lstStyle/>
                    <a:p>
                      <a:r>
                        <a:rPr lang="hr-HR" sz="1400" dirty="0"/>
                        <a:t>4.3</a:t>
                      </a:r>
                    </a:p>
                  </a:txBody>
                  <a:tcPr/>
                </a:tc>
                <a:extLst>
                  <a:ext uri="{0D108BD9-81ED-4DB2-BD59-A6C34878D82A}">
                    <a16:rowId xmlns:a16="http://schemas.microsoft.com/office/drawing/2014/main" val="10005"/>
                  </a:ext>
                </a:extLst>
              </a:tr>
              <a:tr h="0">
                <a:tc>
                  <a:txBody>
                    <a:bodyPr/>
                    <a:lstStyle/>
                    <a:p>
                      <a:r>
                        <a:rPr lang="hr-HR" sz="1400" dirty="0"/>
                        <a:t>6</a:t>
                      </a:r>
                    </a:p>
                  </a:txBody>
                  <a:tcPr/>
                </a:tc>
                <a:tc>
                  <a:txBody>
                    <a:bodyPr/>
                    <a:lstStyle/>
                    <a:p>
                      <a:r>
                        <a:rPr lang="hr-HR" sz="1400" dirty="0"/>
                        <a:t>7.0</a:t>
                      </a:r>
                    </a:p>
                  </a:txBody>
                  <a:tcPr/>
                </a:tc>
                <a:tc>
                  <a:txBody>
                    <a:bodyPr/>
                    <a:lstStyle/>
                    <a:p>
                      <a:r>
                        <a:rPr lang="hr-HR" sz="1400" dirty="0"/>
                        <a:t>5.1</a:t>
                      </a:r>
                    </a:p>
                  </a:txBody>
                  <a:tcPr/>
                </a:tc>
                <a:extLst>
                  <a:ext uri="{0D108BD9-81ED-4DB2-BD59-A6C34878D82A}">
                    <a16:rowId xmlns:a16="http://schemas.microsoft.com/office/drawing/2014/main" val="10006"/>
                  </a:ext>
                </a:extLst>
              </a:tr>
              <a:tr h="0">
                <a:tc>
                  <a:txBody>
                    <a:bodyPr/>
                    <a:lstStyle/>
                    <a:p>
                      <a:r>
                        <a:rPr lang="hr-HR" sz="1400" dirty="0"/>
                        <a:t>7</a:t>
                      </a:r>
                    </a:p>
                  </a:txBody>
                  <a:tcPr/>
                </a:tc>
                <a:tc>
                  <a:txBody>
                    <a:bodyPr/>
                    <a:lstStyle/>
                    <a:p>
                      <a:r>
                        <a:rPr lang="hr-HR" sz="1400" dirty="0"/>
                        <a:t>5.5</a:t>
                      </a:r>
                    </a:p>
                  </a:txBody>
                  <a:tcPr/>
                </a:tc>
                <a:tc>
                  <a:txBody>
                    <a:bodyPr/>
                    <a:lstStyle/>
                    <a:p>
                      <a:r>
                        <a:rPr lang="hr-HR" sz="1400" dirty="0"/>
                        <a:t>5.2</a:t>
                      </a:r>
                    </a:p>
                  </a:txBody>
                  <a:tcPr/>
                </a:tc>
                <a:extLst>
                  <a:ext uri="{0D108BD9-81ED-4DB2-BD59-A6C34878D82A}">
                    <a16:rowId xmlns:a16="http://schemas.microsoft.com/office/drawing/2014/main" val="10007"/>
                  </a:ext>
                </a:extLst>
              </a:tr>
              <a:tr h="0">
                <a:tc>
                  <a:txBody>
                    <a:bodyPr/>
                    <a:lstStyle/>
                    <a:p>
                      <a:r>
                        <a:rPr lang="hr-HR" sz="1400" dirty="0"/>
                        <a:t>8</a:t>
                      </a:r>
                    </a:p>
                  </a:txBody>
                  <a:tcPr/>
                </a:tc>
                <a:tc>
                  <a:txBody>
                    <a:bodyPr/>
                    <a:lstStyle/>
                    <a:p>
                      <a:r>
                        <a:rPr lang="hr-HR" sz="1400" dirty="0"/>
                        <a:t>6.7</a:t>
                      </a:r>
                    </a:p>
                  </a:txBody>
                  <a:tcPr/>
                </a:tc>
                <a:tc>
                  <a:txBody>
                    <a:bodyPr/>
                    <a:lstStyle/>
                    <a:p>
                      <a:r>
                        <a:rPr lang="hr-HR" sz="1400" dirty="0"/>
                        <a:t>4.3</a:t>
                      </a:r>
                    </a:p>
                  </a:txBody>
                  <a:tcPr/>
                </a:tc>
                <a:extLst>
                  <a:ext uri="{0D108BD9-81ED-4DB2-BD59-A6C34878D82A}">
                    <a16:rowId xmlns:a16="http://schemas.microsoft.com/office/drawing/2014/main" val="10008"/>
                  </a:ext>
                </a:extLst>
              </a:tr>
              <a:tr h="0">
                <a:tc>
                  <a:txBody>
                    <a:bodyPr/>
                    <a:lstStyle/>
                    <a:p>
                      <a:r>
                        <a:rPr lang="hr-HR" sz="1400" dirty="0"/>
                        <a:t>9</a:t>
                      </a:r>
                    </a:p>
                  </a:txBody>
                  <a:tcPr/>
                </a:tc>
                <a:tc>
                  <a:txBody>
                    <a:bodyPr/>
                    <a:lstStyle/>
                    <a:p>
                      <a:r>
                        <a:rPr lang="hr-HR" sz="1400" dirty="0"/>
                        <a:t>6.7</a:t>
                      </a:r>
                    </a:p>
                  </a:txBody>
                  <a:tcPr/>
                </a:tc>
                <a:tc>
                  <a:txBody>
                    <a:bodyPr/>
                    <a:lstStyle/>
                    <a:p>
                      <a:r>
                        <a:rPr lang="hr-HR" sz="1400" dirty="0"/>
                        <a:t>4.9</a:t>
                      </a:r>
                    </a:p>
                  </a:txBody>
                  <a:tcPr/>
                </a:tc>
                <a:extLst>
                  <a:ext uri="{0D108BD9-81ED-4DB2-BD59-A6C34878D82A}">
                    <a16:rowId xmlns:a16="http://schemas.microsoft.com/office/drawing/2014/main" val="10009"/>
                  </a:ext>
                </a:extLst>
              </a:tr>
              <a:tr h="0">
                <a:tc>
                  <a:txBody>
                    <a:bodyPr/>
                    <a:lstStyle/>
                    <a:p>
                      <a:r>
                        <a:rPr lang="hr-HR" sz="1400" dirty="0"/>
                        <a:t>10</a:t>
                      </a:r>
                    </a:p>
                  </a:txBody>
                  <a:tcPr/>
                </a:tc>
                <a:tc>
                  <a:txBody>
                    <a:bodyPr/>
                    <a:lstStyle/>
                    <a:p>
                      <a:r>
                        <a:rPr lang="hr-HR" sz="1400" dirty="0"/>
                        <a:t>5.9</a:t>
                      </a:r>
                    </a:p>
                  </a:txBody>
                  <a:tcPr/>
                </a:tc>
                <a:tc>
                  <a:txBody>
                    <a:bodyPr/>
                    <a:lstStyle/>
                    <a:p>
                      <a:r>
                        <a:rPr lang="hr-HR" sz="1400" dirty="0"/>
                        <a:t>4.8</a:t>
                      </a:r>
                    </a:p>
                  </a:txBody>
                  <a:tcPr/>
                </a:tc>
                <a:extLst>
                  <a:ext uri="{0D108BD9-81ED-4DB2-BD59-A6C34878D82A}">
                    <a16:rowId xmlns:a16="http://schemas.microsoft.com/office/drawing/2014/main" val="10010"/>
                  </a:ext>
                </a:extLst>
              </a:tr>
            </a:tbl>
          </a:graphicData>
        </a:graphic>
      </p:graphicFrame>
      <p:sp>
        <p:nvSpPr>
          <p:cNvPr id="5" name="Rectangle 4"/>
          <p:cNvSpPr/>
          <p:nvPr/>
        </p:nvSpPr>
        <p:spPr>
          <a:xfrm>
            <a:off x="1266444" y="5412813"/>
            <a:ext cx="2082750" cy="1200329"/>
          </a:xfrm>
          <a:prstGeom prst="rect">
            <a:avLst/>
          </a:prstGeom>
        </p:spPr>
        <p:txBody>
          <a:bodyPr wrap="none">
            <a:spAutoFit/>
          </a:bodyPr>
          <a:lstStyle/>
          <a:p>
            <a:r>
              <a:rPr lang="en-US" sz="2400" b="1" dirty="0" err="1">
                <a:solidFill>
                  <a:srgbClr val="FF0000"/>
                </a:solidFill>
              </a:rPr>
              <a:t>t</a:t>
            </a:r>
            <a:r>
              <a:rPr lang="en-US" sz="2400" b="1" baseline="-25000" dirty="0" err="1">
                <a:solidFill>
                  <a:srgbClr val="FF0000"/>
                </a:solidFill>
              </a:rPr>
              <a:t>obtained</a:t>
            </a:r>
            <a:r>
              <a:rPr lang="en-US" sz="2400" b="1" dirty="0">
                <a:solidFill>
                  <a:srgbClr val="FF0000"/>
                </a:solidFill>
              </a:rPr>
              <a:t> = 1.55</a:t>
            </a:r>
            <a:endParaRPr lang="hr-HR" sz="2400" dirty="0"/>
          </a:p>
          <a:p>
            <a:r>
              <a:rPr lang="en-US" sz="2400" b="1" dirty="0" err="1">
                <a:solidFill>
                  <a:srgbClr val="FF0000"/>
                </a:solidFill>
              </a:rPr>
              <a:t>t</a:t>
            </a:r>
            <a:r>
              <a:rPr lang="en-US" sz="2400" b="1" baseline="-25000" dirty="0" err="1">
                <a:solidFill>
                  <a:srgbClr val="FF0000"/>
                </a:solidFill>
              </a:rPr>
              <a:t>critical</a:t>
            </a:r>
            <a:r>
              <a:rPr lang="en-US" sz="2400" b="1" dirty="0">
                <a:solidFill>
                  <a:srgbClr val="FF0000"/>
                </a:solidFill>
              </a:rPr>
              <a:t> = </a:t>
            </a:r>
            <a:r>
              <a:rPr lang="hr-HR" sz="2400" b="1" dirty="0">
                <a:solidFill>
                  <a:srgbClr val="FF0000"/>
                </a:solidFill>
              </a:rPr>
              <a:t>2.262</a:t>
            </a:r>
          </a:p>
          <a:p>
            <a:r>
              <a:rPr lang="en-US" sz="2400" b="1" dirty="0" err="1">
                <a:solidFill>
                  <a:srgbClr val="FF0000"/>
                </a:solidFill>
              </a:rPr>
              <a:t>t</a:t>
            </a:r>
            <a:r>
              <a:rPr lang="en-US" sz="2400" b="1" baseline="-25000" dirty="0" err="1">
                <a:solidFill>
                  <a:srgbClr val="FF0000"/>
                </a:solidFill>
              </a:rPr>
              <a:t>obtained</a:t>
            </a:r>
            <a:r>
              <a:rPr lang="en-US" sz="2400" b="1" dirty="0">
                <a:solidFill>
                  <a:srgbClr val="FF0000"/>
                </a:solidFill>
              </a:rPr>
              <a:t> </a:t>
            </a:r>
            <a:r>
              <a:rPr lang="hr-HR" sz="2400" b="1" dirty="0">
                <a:solidFill>
                  <a:srgbClr val="FF0000"/>
                </a:solidFill>
              </a:rPr>
              <a:t>&lt;</a:t>
            </a:r>
            <a:r>
              <a:rPr lang="en-US" sz="2400" b="1" dirty="0">
                <a:solidFill>
                  <a:srgbClr val="FF0000"/>
                </a:solidFill>
              </a:rPr>
              <a:t> </a:t>
            </a:r>
            <a:r>
              <a:rPr lang="en-US" sz="2400" b="1" dirty="0" err="1">
                <a:solidFill>
                  <a:srgbClr val="FF0000"/>
                </a:solidFill>
              </a:rPr>
              <a:t>t</a:t>
            </a:r>
            <a:r>
              <a:rPr lang="en-US" sz="2400" b="1" baseline="-25000" dirty="0" err="1">
                <a:solidFill>
                  <a:srgbClr val="FF0000"/>
                </a:solidFill>
              </a:rPr>
              <a:t>critical</a:t>
            </a:r>
            <a:r>
              <a:rPr lang="en-US" sz="2400" b="1" dirty="0">
                <a:solidFill>
                  <a:srgbClr val="FF0000"/>
                </a:solidFill>
              </a:rPr>
              <a:t> </a:t>
            </a:r>
            <a:endParaRPr lang="hr-HR" sz="2400" dirty="0"/>
          </a:p>
        </p:txBody>
      </p:sp>
      <p:sp>
        <p:nvSpPr>
          <p:cNvPr id="17" name="TextBox 16"/>
          <p:cNvSpPr txBox="1"/>
          <p:nvPr/>
        </p:nvSpPr>
        <p:spPr>
          <a:xfrm>
            <a:off x="386921" y="1039264"/>
            <a:ext cx="8534607" cy="2862322"/>
          </a:xfrm>
          <a:prstGeom prst="rect">
            <a:avLst/>
          </a:prstGeom>
          <a:noFill/>
        </p:spPr>
        <p:txBody>
          <a:bodyPr wrap="square" rtlCol="0">
            <a:spAutoFit/>
          </a:bodyPr>
          <a:lstStyle/>
          <a:p>
            <a:pPr marL="457200" indent="-457200">
              <a:buFont typeface="Arial" panose="020B0604020202020204" pitchFamily="34" charset="0"/>
              <a:buChar char="•"/>
            </a:pPr>
            <a:r>
              <a:rPr lang="en-US" sz="3000" dirty="0"/>
              <a:t>Consulting statistical tables for critical </a:t>
            </a:r>
            <a:br>
              <a:rPr lang="en-US" sz="3000" dirty="0"/>
            </a:br>
            <a:r>
              <a:rPr lang="en-US" sz="3000" dirty="0"/>
              <a:t>t-values ​​(statistical manuals, web)</a:t>
            </a:r>
          </a:p>
          <a:p>
            <a:pPr marL="914400" lvl="1" indent="-457200">
              <a:buFont typeface="Calibri" panose="020F0502020204030204" pitchFamily="34" charset="0"/>
              <a:buChar char="−"/>
            </a:pPr>
            <a:endParaRPr lang="en-US" sz="2400" dirty="0"/>
          </a:p>
          <a:p>
            <a:pPr marL="914400" lvl="1" indent="-457200">
              <a:buFont typeface="Calibri" panose="020F0502020204030204" pitchFamily="34" charset="0"/>
              <a:buChar char="−"/>
            </a:pPr>
            <a:r>
              <a:rPr lang="en-US" sz="2400" dirty="0"/>
              <a:t>If the obtained value of the t-statistic is greater than the critical value (for the given </a:t>
            </a:r>
            <a:r>
              <a:rPr lang="en-US" sz="2400" i="1" dirty="0" err="1"/>
              <a:t>df</a:t>
            </a:r>
            <a:r>
              <a:rPr lang="en-US" sz="2400" i="1" dirty="0"/>
              <a:t> </a:t>
            </a:r>
            <a:r>
              <a:rPr lang="en-US" sz="2400" dirty="0"/>
              <a:t>and </a:t>
            </a:r>
            <a:r>
              <a:rPr lang="en-US" sz="2400" i="1" dirty="0"/>
              <a:t>p</a:t>
            </a:r>
            <a:r>
              <a:rPr lang="en-US" sz="2400" dirty="0"/>
              <a:t>=0.05), a significant difference was found. If it is smaller, there is no significant difference.</a:t>
            </a:r>
          </a:p>
        </p:txBody>
      </p:sp>
      <p:graphicFrame>
        <p:nvGraphicFramePr>
          <p:cNvPr id="18" name="Table 17"/>
          <p:cNvGraphicFramePr>
            <a:graphicFrameLocks noGrp="1"/>
          </p:cNvGraphicFramePr>
          <p:nvPr>
            <p:extLst>
              <p:ext uri="{D42A27DB-BD31-4B8C-83A1-F6EECF244321}">
                <p14:modId xmlns:p14="http://schemas.microsoft.com/office/powerpoint/2010/main" val="3936842757"/>
              </p:ext>
            </p:extLst>
          </p:nvPr>
        </p:nvGraphicFramePr>
        <p:xfrm>
          <a:off x="1362456" y="4150773"/>
          <a:ext cx="4572000" cy="914400"/>
        </p:xfrm>
        <a:graphic>
          <a:graphicData uri="http://schemas.openxmlformats.org/drawingml/2006/table">
            <a:tbl>
              <a:tblPr firstRow="1" bandRow="1">
                <a:tableStyleId>{5C22544A-7EE6-4342-B048-85BDC9FD1C3A}</a:tableStyleId>
              </a:tblPr>
              <a:tblGrid>
                <a:gridCol w="714375">
                  <a:extLst>
                    <a:ext uri="{9D8B030D-6E8A-4147-A177-3AD203B41FA5}">
                      <a16:colId xmlns:a16="http://schemas.microsoft.com/office/drawing/2014/main" val="20000"/>
                    </a:ext>
                  </a:extLst>
                </a:gridCol>
                <a:gridCol w="1571625">
                  <a:extLst>
                    <a:ext uri="{9D8B030D-6E8A-4147-A177-3AD203B41FA5}">
                      <a16:colId xmlns:a16="http://schemas.microsoft.com/office/drawing/2014/main" val="20001"/>
                    </a:ext>
                  </a:extLst>
                </a:gridCol>
                <a:gridCol w="1143000">
                  <a:extLst>
                    <a:ext uri="{9D8B030D-6E8A-4147-A177-3AD203B41FA5}">
                      <a16:colId xmlns:a16="http://schemas.microsoft.com/office/drawing/2014/main" val="20002"/>
                    </a:ext>
                  </a:extLst>
                </a:gridCol>
                <a:gridCol w="1143000">
                  <a:extLst>
                    <a:ext uri="{9D8B030D-6E8A-4147-A177-3AD203B41FA5}">
                      <a16:colId xmlns:a16="http://schemas.microsoft.com/office/drawing/2014/main" val="20003"/>
                    </a:ext>
                  </a:extLst>
                </a:gridCol>
              </a:tblGrid>
              <a:tr h="0">
                <a:tc rowSpan="2">
                  <a:txBody>
                    <a:bodyPr/>
                    <a:lstStyle/>
                    <a:p>
                      <a:r>
                        <a:rPr lang="hr-HR" sz="1400" dirty="0" err="1"/>
                        <a:t>df</a:t>
                      </a:r>
                      <a:endParaRPr lang="hr-HR" sz="1400" dirty="0"/>
                    </a:p>
                  </a:txBody>
                  <a:tcPr marL="91439" marR="91439"/>
                </a:tc>
                <a:tc gridSpan="3">
                  <a:txBody>
                    <a:bodyPr/>
                    <a:lstStyle/>
                    <a:p>
                      <a:r>
                        <a:rPr lang="en-US" sz="1400" noProof="0" dirty="0"/>
                        <a:t>Level of significance for a related two-tailed t-test</a:t>
                      </a:r>
                    </a:p>
                  </a:txBody>
                  <a:tcPr marL="91439" marR="91439"/>
                </a:tc>
                <a:tc hMerge="1">
                  <a:txBody>
                    <a:bodyPr/>
                    <a:lstStyle/>
                    <a:p>
                      <a:endParaRPr lang="hr-HR" dirty="0"/>
                    </a:p>
                  </a:txBody>
                  <a:tcPr/>
                </a:tc>
                <a:tc hMerge="1">
                  <a:txBody>
                    <a:bodyPr/>
                    <a:lstStyle/>
                    <a:p>
                      <a:endParaRPr lang="hr-HR" dirty="0"/>
                    </a:p>
                  </a:txBody>
                  <a:tcPr/>
                </a:tc>
                <a:extLst>
                  <a:ext uri="{0D108BD9-81ED-4DB2-BD59-A6C34878D82A}">
                    <a16:rowId xmlns:a16="http://schemas.microsoft.com/office/drawing/2014/main" val="10000"/>
                  </a:ext>
                </a:extLst>
              </a:tr>
              <a:tr h="0">
                <a:tc vMerge="1">
                  <a:txBody>
                    <a:bodyPr/>
                    <a:lstStyle/>
                    <a:p>
                      <a:endParaRPr lang="hr-HR" dirty="0"/>
                    </a:p>
                  </a:txBody>
                  <a:tcPr/>
                </a:tc>
                <a:tc>
                  <a:txBody>
                    <a:bodyPr/>
                    <a:lstStyle/>
                    <a:p>
                      <a:r>
                        <a:rPr lang="hr-HR" sz="1400" dirty="0"/>
                        <a:t>0.10</a:t>
                      </a:r>
                    </a:p>
                  </a:txBody>
                  <a:tcPr marL="91439" marR="91439"/>
                </a:tc>
                <a:tc>
                  <a:txBody>
                    <a:bodyPr/>
                    <a:lstStyle/>
                    <a:p>
                      <a:r>
                        <a:rPr lang="hr-HR" sz="1400" dirty="0"/>
                        <a:t>0.05</a:t>
                      </a:r>
                    </a:p>
                  </a:txBody>
                  <a:tcPr marL="91439" marR="91439"/>
                </a:tc>
                <a:tc>
                  <a:txBody>
                    <a:bodyPr/>
                    <a:lstStyle/>
                    <a:p>
                      <a:r>
                        <a:rPr lang="hr-HR" sz="1400" dirty="0"/>
                        <a:t>0.01</a:t>
                      </a:r>
                    </a:p>
                  </a:txBody>
                  <a:tcPr marL="91439" marR="91439"/>
                </a:tc>
                <a:extLst>
                  <a:ext uri="{0D108BD9-81ED-4DB2-BD59-A6C34878D82A}">
                    <a16:rowId xmlns:a16="http://schemas.microsoft.com/office/drawing/2014/main" val="10001"/>
                  </a:ext>
                </a:extLst>
              </a:tr>
              <a:tr h="0">
                <a:tc>
                  <a:txBody>
                    <a:bodyPr/>
                    <a:lstStyle/>
                    <a:p>
                      <a:r>
                        <a:rPr lang="hr-HR" sz="1400" dirty="0"/>
                        <a:t>9</a:t>
                      </a:r>
                    </a:p>
                  </a:txBody>
                  <a:tcPr marL="91439" marR="91439"/>
                </a:tc>
                <a:tc>
                  <a:txBody>
                    <a:bodyPr/>
                    <a:lstStyle/>
                    <a:p>
                      <a:r>
                        <a:rPr lang="hr-HR" sz="1400" dirty="0"/>
                        <a:t>1.833</a:t>
                      </a:r>
                    </a:p>
                  </a:txBody>
                  <a:tcPr marL="91439" marR="91439"/>
                </a:tc>
                <a:tc>
                  <a:txBody>
                    <a:bodyPr/>
                    <a:lstStyle/>
                    <a:p>
                      <a:r>
                        <a:rPr lang="hr-HR" sz="1400" dirty="0"/>
                        <a:t>2.262</a:t>
                      </a:r>
                    </a:p>
                  </a:txBody>
                  <a:tcPr marL="91439" marR="91439"/>
                </a:tc>
                <a:tc>
                  <a:txBody>
                    <a:bodyPr/>
                    <a:lstStyle/>
                    <a:p>
                      <a:r>
                        <a:rPr lang="hr-HR" sz="1400" dirty="0"/>
                        <a:t>3.250</a:t>
                      </a:r>
                    </a:p>
                  </a:txBody>
                  <a:tcPr marL="91439" marR="91439"/>
                </a:tc>
                <a:extLst>
                  <a:ext uri="{0D108BD9-81ED-4DB2-BD59-A6C34878D82A}">
                    <a16:rowId xmlns:a16="http://schemas.microsoft.com/office/drawing/2014/main" val="10002"/>
                  </a:ext>
                </a:extLst>
              </a:tr>
            </a:tbl>
          </a:graphicData>
        </a:graphic>
      </p:graphicFrame>
      <p:sp>
        <p:nvSpPr>
          <p:cNvPr id="20" name="Freeform 19"/>
          <p:cNvSpPr/>
          <p:nvPr/>
        </p:nvSpPr>
        <p:spPr>
          <a:xfrm>
            <a:off x="138977" y="1738912"/>
            <a:ext cx="953731" cy="2523744"/>
          </a:xfrm>
          <a:custGeom>
            <a:avLst/>
            <a:gdLst>
              <a:gd name="connsiteX0" fmla="*/ 633691 w 953731"/>
              <a:gd name="connsiteY0" fmla="*/ 0 h 2523744"/>
              <a:gd name="connsiteX1" fmla="*/ 2755 w 953731"/>
              <a:gd name="connsiteY1" fmla="*/ 621792 h 2523744"/>
              <a:gd name="connsiteX2" fmla="*/ 853147 w 953731"/>
              <a:gd name="connsiteY2" fmla="*/ 1371600 h 2523744"/>
              <a:gd name="connsiteX3" fmla="*/ 441667 w 953731"/>
              <a:gd name="connsiteY3" fmla="*/ 1856232 h 2523744"/>
              <a:gd name="connsiteX4" fmla="*/ 953731 w 953731"/>
              <a:gd name="connsiteY4" fmla="*/ 2523744 h 2523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3731" h="2523744">
                <a:moveTo>
                  <a:pt x="633691" y="0"/>
                </a:moveTo>
                <a:cubicBezTo>
                  <a:pt x="299935" y="196596"/>
                  <a:pt x="-33821" y="393192"/>
                  <a:pt x="2755" y="621792"/>
                </a:cubicBezTo>
                <a:cubicBezTo>
                  <a:pt x="39331" y="850392"/>
                  <a:pt x="779995" y="1165860"/>
                  <a:pt x="853147" y="1371600"/>
                </a:cubicBezTo>
                <a:cubicBezTo>
                  <a:pt x="926299" y="1577340"/>
                  <a:pt x="424903" y="1664208"/>
                  <a:pt x="441667" y="1856232"/>
                </a:cubicBezTo>
                <a:cubicBezTo>
                  <a:pt x="458431" y="2048256"/>
                  <a:pt x="706081" y="2286000"/>
                  <a:pt x="953731" y="2523744"/>
                </a:cubicBezTo>
              </a:path>
            </a:pathLst>
          </a:custGeom>
          <a:noFill/>
          <a:ln w="28575">
            <a:headEnd type="ova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21" name="Oval 20"/>
          <p:cNvSpPr/>
          <p:nvPr/>
        </p:nvSpPr>
        <p:spPr>
          <a:xfrm>
            <a:off x="3470564" y="4759036"/>
            <a:ext cx="1070263" cy="40524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hr-HR"/>
          </a:p>
        </p:txBody>
      </p:sp>
      <p:sp>
        <p:nvSpPr>
          <p:cNvPr id="22" name="Right Arrow 21"/>
          <p:cNvSpPr/>
          <p:nvPr/>
        </p:nvSpPr>
        <p:spPr>
          <a:xfrm>
            <a:off x="3568956" y="5765139"/>
            <a:ext cx="599282" cy="6866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23" name="Rectangle 22"/>
          <p:cNvSpPr/>
          <p:nvPr/>
        </p:nvSpPr>
        <p:spPr>
          <a:xfrm>
            <a:off x="4388000" y="5505145"/>
            <a:ext cx="7239427" cy="1015663"/>
          </a:xfrm>
          <a:prstGeom prst="rect">
            <a:avLst/>
          </a:prstGeom>
          <a:ln w="19050">
            <a:solidFill>
              <a:schemeClr val="tx1"/>
            </a:solidFill>
          </a:ln>
        </p:spPr>
        <p:txBody>
          <a:bodyPr wrap="square">
            <a:spAutoFit/>
          </a:bodyPr>
          <a:lstStyle/>
          <a:p>
            <a:r>
              <a:rPr lang="en-US" sz="2000" dirty="0"/>
              <a:t>The results indicate a </a:t>
            </a:r>
            <a:r>
              <a:rPr lang="en-US" sz="2000" b="1" dirty="0">
                <a:solidFill>
                  <a:srgbClr val="FF0000"/>
                </a:solidFill>
              </a:rPr>
              <a:t>not significant</a:t>
            </a:r>
            <a:r>
              <a:rPr lang="en-US" sz="2000" dirty="0"/>
              <a:t> difference between Finger input (M=5.94</a:t>
            </a:r>
            <a:r>
              <a:rPr lang="en-US" sz="2000" dirty="0">
                <a:cs typeface="Calibri" panose="020F0502020204030204" pitchFamily="34" charset="0"/>
              </a:rPr>
              <a:t>±1.06 s)</a:t>
            </a:r>
            <a:r>
              <a:rPr lang="en-US" sz="2000" dirty="0"/>
              <a:t> and Stylus input (M=5.12</a:t>
            </a:r>
            <a:r>
              <a:rPr lang="en-US" sz="2000" dirty="0">
                <a:cs typeface="Calibri" panose="020F0502020204030204" pitchFamily="34" charset="0"/>
              </a:rPr>
              <a:t>±0.79 s</a:t>
            </a:r>
            <a:r>
              <a:rPr lang="en-US" sz="2000" dirty="0"/>
              <a:t>), </a:t>
            </a:r>
            <a:br>
              <a:rPr lang="hr-HR" sz="2000" dirty="0"/>
            </a:br>
            <a:r>
              <a:rPr lang="en-US" sz="2000" b="1" dirty="0">
                <a:solidFill>
                  <a:srgbClr val="FF0000"/>
                </a:solidFill>
              </a:rPr>
              <a:t>t(9) = 1.55, p &gt; .05</a:t>
            </a:r>
            <a:r>
              <a:rPr lang="en-US" sz="2000" dirty="0"/>
              <a:t>. </a:t>
            </a:r>
          </a:p>
        </p:txBody>
      </p:sp>
    </p:spTree>
    <p:extLst>
      <p:ext uri="{BB962C8B-B14F-4D97-AF65-F5344CB8AC3E}">
        <p14:creationId xmlns:p14="http://schemas.microsoft.com/office/powerpoint/2010/main" val="1699318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Unrelated</a:t>
            </a:r>
            <a:r>
              <a:rPr lang="hr-HR" sz="4800" dirty="0"/>
              <a:t> t-test (</a:t>
            </a:r>
            <a:r>
              <a:rPr lang="en-US" sz="4800" dirty="0"/>
              <a:t>by</a:t>
            </a:r>
            <a:r>
              <a:rPr lang="hr-HR" sz="4800" dirty="0"/>
              <a:t> </a:t>
            </a:r>
            <a:r>
              <a:rPr lang="en-US" sz="4800" dirty="0"/>
              <a:t>hand</a:t>
            </a:r>
            <a:r>
              <a:rPr lang="hr-HR" sz="4800" dirty="0"/>
              <a:t>)</a:t>
            </a:r>
            <a:endParaRPr lang="en-US" sz="4800" dirty="0"/>
          </a:p>
        </p:txBody>
      </p:sp>
      <p:sp>
        <p:nvSpPr>
          <p:cNvPr id="6" name="TextBox 5"/>
          <p:cNvSpPr txBox="1"/>
          <p:nvPr/>
        </p:nvSpPr>
        <p:spPr>
          <a:xfrm>
            <a:off x="469323" y="1050385"/>
            <a:ext cx="7587944" cy="3877985"/>
          </a:xfrm>
          <a:prstGeom prst="rect">
            <a:avLst/>
          </a:prstGeom>
          <a:noFill/>
        </p:spPr>
        <p:txBody>
          <a:bodyPr wrap="square" rtlCol="0">
            <a:spAutoFit/>
          </a:bodyPr>
          <a:lstStyle/>
          <a:p>
            <a:pPr marL="457200" indent="-457200">
              <a:buFont typeface="Arial" panose="020B0604020202020204" pitchFamily="34" charset="0"/>
              <a:buChar char="•"/>
            </a:pPr>
            <a:r>
              <a:rPr lang="en-US" sz="3000" dirty="0"/>
              <a:t>Example</a:t>
            </a:r>
            <a:endParaRPr lang="en-US" sz="2400" dirty="0"/>
          </a:p>
          <a:p>
            <a:pPr marL="914400" lvl="1" indent="-457200">
              <a:buFont typeface="Calibri" panose="020F0502020204030204" pitchFamily="34" charset="0"/>
              <a:buChar char="−"/>
            </a:pPr>
            <a:r>
              <a:rPr lang="en-US" sz="2400" dirty="0"/>
              <a:t>Investigating the use of a mobile application based on the user's gender</a:t>
            </a:r>
          </a:p>
          <a:p>
            <a:pPr lvl="1"/>
            <a:endParaRPr lang="en-US" sz="2400" dirty="0"/>
          </a:p>
          <a:p>
            <a:pPr marL="914400" lvl="1" indent="-457200">
              <a:buFont typeface="Calibri" panose="020F0502020204030204" pitchFamily="34" charset="0"/>
              <a:buChar char="−"/>
            </a:pPr>
            <a:r>
              <a:rPr lang="en-US" sz="2400" dirty="0"/>
              <a:t>Possible task: „With the help of an available mobile application, find the bus timetable of a local public transport company”</a:t>
            </a:r>
          </a:p>
          <a:p>
            <a:pPr marL="914400" lvl="1" indent="-457200">
              <a:buFont typeface="Calibri" panose="020F0502020204030204" pitchFamily="34" charset="0"/>
              <a:buChar char="−"/>
            </a:pPr>
            <a:endParaRPr lang="en-US" sz="2400" dirty="0"/>
          </a:p>
          <a:p>
            <a:pPr marL="914400" lvl="1" indent="-457200">
              <a:buFont typeface="Calibri" panose="020F0502020204030204" pitchFamily="34" charset="0"/>
              <a:buChar char="−"/>
            </a:pPr>
            <a:r>
              <a:rPr lang="en-US" sz="2400" dirty="0"/>
              <a:t>Experiment with independent design: two groups of users (men, women)</a:t>
            </a:r>
          </a:p>
        </p:txBody>
      </p:sp>
      <p:graphicFrame>
        <p:nvGraphicFramePr>
          <p:cNvPr id="9" name="Table 8"/>
          <p:cNvGraphicFramePr>
            <a:graphicFrameLocks noGrp="1"/>
          </p:cNvGraphicFramePr>
          <p:nvPr>
            <p:extLst>
              <p:ext uri="{D42A27DB-BD31-4B8C-83A1-F6EECF244321}">
                <p14:modId xmlns:p14="http://schemas.microsoft.com/office/powerpoint/2010/main" val="1665423107"/>
              </p:ext>
            </p:extLst>
          </p:nvPr>
        </p:nvGraphicFramePr>
        <p:xfrm>
          <a:off x="8423237" y="2818509"/>
          <a:ext cx="3351394" cy="3606152"/>
        </p:xfrm>
        <a:graphic>
          <a:graphicData uri="http://schemas.openxmlformats.org/drawingml/2006/table">
            <a:tbl>
              <a:tblPr firstRow="1" bandRow="1">
                <a:tableStyleId>{5C22544A-7EE6-4342-B048-85BDC9FD1C3A}</a:tableStyleId>
              </a:tblPr>
              <a:tblGrid>
                <a:gridCol w="1675697">
                  <a:extLst>
                    <a:ext uri="{9D8B030D-6E8A-4147-A177-3AD203B41FA5}">
                      <a16:colId xmlns:a16="http://schemas.microsoft.com/office/drawing/2014/main" val="20000"/>
                    </a:ext>
                  </a:extLst>
                </a:gridCol>
                <a:gridCol w="1675697">
                  <a:extLst>
                    <a:ext uri="{9D8B030D-6E8A-4147-A177-3AD203B41FA5}">
                      <a16:colId xmlns:a16="http://schemas.microsoft.com/office/drawing/2014/main" val="20001"/>
                    </a:ext>
                  </a:extLst>
                </a:gridCol>
              </a:tblGrid>
              <a:tr h="327832">
                <a:tc>
                  <a:txBody>
                    <a:bodyPr/>
                    <a:lstStyle/>
                    <a:p>
                      <a:r>
                        <a:rPr lang="en-US" sz="1400" noProof="0" dirty="0"/>
                        <a:t>Female Times [s]</a:t>
                      </a:r>
                    </a:p>
                  </a:txBody>
                  <a:tcPr/>
                </a:tc>
                <a:tc>
                  <a:txBody>
                    <a:bodyPr/>
                    <a:lstStyle/>
                    <a:p>
                      <a:r>
                        <a:rPr lang="en-US" sz="1400" noProof="0" dirty="0"/>
                        <a:t>Male Times [s]</a:t>
                      </a:r>
                    </a:p>
                  </a:txBody>
                  <a:tcPr/>
                </a:tc>
                <a:extLst>
                  <a:ext uri="{0D108BD9-81ED-4DB2-BD59-A6C34878D82A}">
                    <a16:rowId xmlns:a16="http://schemas.microsoft.com/office/drawing/2014/main" val="10000"/>
                  </a:ext>
                </a:extLst>
              </a:tr>
              <a:tr h="327832">
                <a:tc>
                  <a:txBody>
                    <a:bodyPr/>
                    <a:lstStyle/>
                    <a:p>
                      <a:r>
                        <a:rPr lang="hr-HR" sz="1400" dirty="0"/>
                        <a:t>176</a:t>
                      </a:r>
                    </a:p>
                  </a:txBody>
                  <a:tcPr/>
                </a:tc>
                <a:tc>
                  <a:txBody>
                    <a:bodyPr/>
                    <a:lstStyle/>
                    <a:p>
                      <a:r>
                        <a:rPr lang="hr-HR" sz="1400" dirty="0"/>
                        <a:t>190</a:t>
                      </a:r>
                    </a:p>
                  </a:txBody>
                  <a:tcPr/>
                </a:tc>
                <a:extLst>
                  <a:ext uri="{0D108BD9-81ED-4DB2-BD59-A6C34878D82A}">
                    <a16:rowId xmlns:a16="http://schemas.microsoft.com/office/drawing/2014/main" val="10001"/>
                  </a:ext>
                </a:extLst>
              </a:tr>
              <a:tr h="327832">
                <a:tc>
                  <a:txBody>
                    <a:bodyPr/>
                    <a:lstStyle/>
                    <a:p>
                      <a:r>
                        <a:rPr lang="hr-HR" sz="1400" dirty="0"/>
                        <a:t>256</a:t>
                      </a:r>
                    </a:p>
                  </a:txBody>
                  <a:tcPr/>
                </a:tc>
                <a:tc>
                  <a:txBody>
                    <a:bodyPr/>
                    <a:lstStyle/>
                    <a:p>
                      <a:r>
                        <a:rPr lang="hr-HR" sz="1400" dirty="0"/>
                        <a:t>245</a:t>
                      </a:r>
                    </a:p>
                  </a:txBody>
                  <a:tcPr/>
                </a:tc>
                <a:extLst>
                  <a:ext uri="{0D108BD9-81ED-4DB2-BD59-A6C34878D82A}">
                    <a16:rowId xmlns:a16="http://schemas.microsoft.com/office/drawing/2014/main" val="10002"/>
                  </a:ext>
                </a:extLst>
              </a:tr>
              <a:tr h="327832">
                <a:tc>
                  <a:txBody>
                    <a:bodyPr/>
                    <a:lstStyle/>
                    <a:p>
                      <a:r>
                        <a:rPr lang="hr-HR" sz="1400" dirty="0"/>
                        <a:t>278</a:t>
                      </a:r>
                    </a:p>
                  </a:txBody>
                  <a:tcPr/>
                </a:tc>
                <a:tc>
                  <a:txBody>
                    <a:bodyPr/>
                    <a:lstStyle/>
                    <a:p>
                      <a:r>
                        <a:rPr lang="hr-HR" sz="1400" dirty="0"/>
                        <a:t>260</a:t>
                      </a:r>
                    </a:p>
                  </a:txBody>
                  <a:tcPr/>
                </a:tc>
                <a:extLst>
                  <a:ext uri="{0D108BD9-81ED-4DB2-BD59-A6C34878D82A}">
                    <a16:rowId xmlns:a16="http://schemas.microsoft.com/office/drawing/2014/main" val="10003"/>
                  </a:ext>
                </a:extLst>
              </a:tr>
              <a:tr h="327832">
                <a:tc>
                  <a:txBody>
                    <a:bodyPr/>
                    <a:lstStyle/>
                    <a:p>
                      <a:r>
                        <a:rPr lang="hr-HR" sz="1400" dirty="0"/>
                        <a:t>187</a:t>
                      </a:r>
                    </a:p>
                  </a:txBody>
                  <a:tcPr/>
                </a:tc>
                <a:tc>
                  <a:txBody>
                    <a:bodyPr/>
                    <a:lstStyle/>
                    <a:p>
                      <a:r>
                        <a:rPr lang="hr-HR" sz="1400" dirty="0"/>
                        <a:t>185</a:t>
                      </a:r>
                    </a:p>
                  </a:txBody>
                  <a:tcPr/>
                </a:tc>
                <a:extLst>
                  <a:ext uri="{0D108BD9-81ED-4DB2-BD59-A6C34878D82A}">
                    <a16:rowId xmlns:a16="http://schemas.microsoft.com/office/drawing/2014/main" val="10004"/>
                  </a:ext>
                </a:extLst>
              </a:tr>
              <a:tr h="327832">
                <a:tc>
                  <a:txBody>
                    <a:bodyPr/>
                    <a:lstStyle/>
                    <a:p>
                      <a:r>
                        <a:rPr lang="hr-HR" sz="1400" dirty="0"/>
                        <a:t>260</a:t>
                      </a:r>
                    </a:p>
                  </a:txBody>
                  <a:tcPr/>
                </a:tc>
                <a:tc>
                  <a:txBody>
                    <a:bodyPr/>
                    <a:lstStyle/>
                    <a:p>
                      <a:r>
                        <a:rPr lang="hr-HR" sz="1400" dirty="0"/>
                        <a:t>245</a:t>
                      </a:r>
                    </a:p>
                  </a:txBody>
                  <a:tcPr/>
                </a:tc>
                <a:extLst>
                  <a:ext uri="{0D108BD9-81ED-4DB2-BD59-A6C34878D82A}">
                    <a16:rowId xmlns:a16="http://schemas.microsoft.com/office/drawing/2014/main" val="10005"/>
                  </a:ext>
                </a:extLst>
              </a:tr>
              <a:tr h="327832">
                <a:tc>
                  <a:txBody>
                    <a:bodyPr/>
                    <a:lstStyle/>
                    <a:p>
                      <a:r>
                        <a:rPr lang="hr-HR" sz="1400" dirty="0"/>
                        <a:t>234</a:t>
                      </a:r>
                    </a:p>
                  </a:txBody>
                  <a:tcPr/>
                </a:tc>
                <a:tc>
                  <a:txBody>
                    <a:bodyPr/>
                    <a:lstStyle/>
                    <a:p>
                      <a:r>
                        <a:rPr lang="hr-HR" sz="1400" dirty="0"/>
                        <a:t>189</a:t>
                      </a:r>
                    </a:p>
                  </a:txBody>
                  <a:tcPr/>
                </a:tc>
                <a:extLst>
                  <a:ext uri="{0D108BD9-81ED-4DB2-BD59-A6C34878D82A}">
                    <a16:rowId xmlns:a16="http://schemas.microsoft.com/office/drawing/2014/main" val="10006"/>
                  </a:ext>
                </a:extLst>
              </a:tr>
              <a:tr h="327832">
                <a:tc>
                  <a:txBody>
                    <a:bodyPr/>
                    <a:lstStyle/>
                    <a:p>
                      <a:r>
                        <a:rPr lang="hr-HR" sz="1400" dirty="0"/>
                        <a:t>190</a:t>
                      </a:r>
                    </a:p>
                  </a:txBody>
                  <a:tcPr/>
                </a:tc>
                <a:tc>
                  <a:txBody>
                    <a:bodyPr/>
                    <a:lstStyle/>
                    <a:p>
                      <a:r>
                        <a:rPr lang="hr-HR" sz="1400" dirty="0"/>
                        <a:t>230</a:t>
                      </a:r>
                    </a:p>
                  </a:txBody>
                  <a:tcPr/>
                </a:tc>
                <a:extLst>
                  <a:ext uri="{0D108BD9-81ED-4DB2-BD59-A6C34878D82A}">
                    <a16:rowId xmlns:a16="http://schemas.microsoft.com/office/drawing/2014/main" val="10007"/>
                  </a:ext>
                </a:extLst>
              </a:tr>
              <a:tr h="327832">
                <a:tc>
                  <a:txBody>
                    <a:bodyPr/>
                    <a:lstStyle/>
                    <a:p>
                      <a:r>
                        <a:rPr lang="hr-HR" sz="1400" dirty="0"/>
                        <a:t>184</a:t>
                      </a:r>
                    </a:p>
                  </a:txBody>
                  <a:tcPr/>
                </a:tc>
                <a:tc>
                  <a:txBody>
                    <a:bodyPr/>
                    <a:lstStyle/>
                    <a:p>
                      <a:r>
                        <a:rPr lang="hr-HR" sz="1400" dirty="0"/>
                        <a:t>187</a:t>
                      </a:r>
                    </a:p>
                  </a:txBody>
                  <a:tcPr/>
                </a:tc>
                <a:extLst>
                  <a:ext uri="{0D108BD9-81ED-4DB2-BD59-A6C34878D82A}">
                    <a16:rowId xmlns:a16="http://schemas.microsoft.com/office/drawing/2014/main" val="10008"/>
                  </a:ext>
                </a:extLst>
              </a:tr>
              <a:tr h="327832">
                <a:tc>
                  <a:txBody>
                    <a:bodyPr/>
                    <a:lstStyle/>
                    <a:p>
                      <a:r>
                        <a:rPr lang="hr-HR" sz="1400" dirty="0"/>
                        <a:t>293</a:t>
                      </a:r>
                    </a:p>
                  </a:txBody>
                  <a:tcPr/>
                </a:tc>
                <a:tc>
                  <a:txBody>
                    <a:bodyPr/>
                    <a:lstStyle/>
                    <a:p>
                      <a:r>
                        <a:rPr lang="hr-HR" sz="1400" dirty="0"/>
                        <a:t>190</a:t>
                      </a:r>
                    </a:p>
                  </a:txBody>
                  <a:tcPr/>
                </a:tc>
                <a:extLst>
                  <a:ext uri="{0D108BD9-81ED-4DB2-BD59-A6C34878D82A}">
                    <a16:rowId xmlns:a16="http://schemas.microsoft.com/office/drawing/2014/main" val="10009"/>
                  </a:ext>
                </a:extLst>
              </a:tr>
              <a:tr h="327832">
                <a:tc>
                  <a:txBody>
                    <a:bodyPr/>
                    <a:lstStyle/>
                    <a:p>
                      <a:r>
                        <a:rPr lang="hr-HR" sz="1400" dirty="0"/>
                        <a:t>193</a:t>
                      </a:r>
                    </a:p>
                  </a:txBody>
                  <a:tcPr/>
                </a:tc>
                <a:tc>
                  <a:txBody>
                    <a:bodyPr/>
                    <a:lstStyle/>
                    <a:p>
                      <a:r>
                        <a:rPr lang="hr-HR" sz="1400" dirty="0"/>
                        <a:t>180</a:t>
                      </a:r>
                    </a:p>
                  </a:txBody>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42226128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Unrelated</a:t>
            </a:r>
            <a:r>
              <a:rPr lang="hr-HR" sz="4800" dirty="0"/>
              <a:t> t-test (</a:t>
            </a:r>
            <a:r>
              <a:rPr lang="en-US" sz="4800" dirty="0"/>
              <a:t>by</a:t>
            </a:r>
            <a:r>
              <a:rPr lang="hr-HR" sz="4800" dirty="0"/>
              <a:t> </a:t>
            </a:r>
            <a:r>
              <a:rPr lang="en-US" sz="4800" dirty="0"/>
              <a:t>hand</a:t>
            </a:r>
            <a:r>
              <a:rPr lang="hr-HR" sz="4800" dirty="0"/>
              <a:t>)</a:t>
            </a:r>
            <a:endParaRPr lang="en-US" sz="4800" dirty="0"/>
          </a:p>
        </p:txBody>
      </p:sp>
      <p:sp>
        <p:nvSpPr>
          <p:cNvPr id="6" name="TextBox 5"/>
          <p:cNvSpPr txBox="1"/>
          <p:nvPr/>
        </p:nvSpPr>
        <p:spPr>
          <a:xfrm>
            <a:off x="152194" y="1043318"/>
            <a:ext cx="5968052" cy="553998"/>
          </a:xfrm>
          <a:prstGeom prst="rect">
            <a:avLst/>
          </a:prstGeom>
          <a:noFill/>
        </p:spPr>
        <p:txBody>
          <a:bodyPr wrap="square" rtlCol="0">
            <a:spAutoFit/>
          </a:bodyPr>
          <a:lstStyle/>
          <a:p>
            <a:pPr marL="457200" indent="-457200">
              <a:buFont typeface="Arial" panose="020B0604020202020204" pitchFamily="34" charset="0"/>
              <a:buChar char="•"/>
            </a:pPr>
            <a:r>
              <a:rPr lang="hr-HR" sz="3000" dirty="0"/>
              <a:t>(</a:t>
            </a:r>
            <a:r>
              <a:rPr lang="en-US" sz="3000" dirty="0"/>
              <a:t>Unrelated</a:t>
            </a:r>
            <a:r>
              <a:rPr lang="hr-HR" sz="3000" dirty="0"/>
              <a:t>) t</a:t>
            </a:r>
            <a:r>
              <a:rPr lang="en-US" sz="3000" dirty="0"/>
              <a:t>-statistics</a:t>
            </a:r>
            <a:r>
              <a:rPr lang="hr-HR" sz="3000" dirty="0"/>
              <a:t> </a:t>
            </a:r>
            <a:r>
              <a:rPr lang="en-US" sz="3000" dirty="0"/>
              <a:t>calculation</a:t>
            </a:r>
            <a:endParaRPr lang="en-US" sz="2400" dirty="0"/>
          </a:p>
        </p:txBody>
      </p:sp>
      <p:sp>
        <p:nvSpPr>
          <p:cNvPr id="11" name="TextBox 8"/>
          <p:cNvSpPr txBox="1">
            <a:spLocks noChangeArrowheads="1"/>
          </p:cNvSpPr>
          <p:nvPr/>
        </p:nvSpPr>
        <p:spPr bwMode="auto">
          <a:xfrm>
            <a:off x="7707688" y="4897232"/>
            <a:ext cx="1211262" cy="369888"/>
          </a:xfrm>
          <a:prstGeom prst="rect">
            <a:avLst/>
          </a:prstGeom>
          <a:solidFill>
            <a:schemeClr val="accent1">
              <a:alpha val="47058"/>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sr-Latn-RS" sz="1800" i="1" dirty="0">
                <a:latin typeface="Arial" panose="020B0604020202020204" pitchFamily="34" charset="0"/>
              </a:rPr>
              <a:t>t-statistics</a:t>
            </a:r>
          </a:p>
        </p:txBody>
      </p:sp>
      <p:sp>
        <p:nvSpPr>
          <p:cNvPr id="16" name="TextBox 10"/>
          <p:cNvSpPr txBox="1">
            <a:spLocks noChangeArrowheads="1"/>
          </p:cNvSpPr>
          <p:nvPr/>
        </p:nvSpPr>
        <p:spPr bwMode="auto">
          <a:xfrm>
            <a:off x="7736835" y="6125508"/>
            <a:ext cx="2196870" cy="369887"/>
          </a:xfrm>
          <a:prstGeom prst="rect">
            <a:avLst/>
          </a:prstGeom>
          <a:solidFill>
            <a:schemeClr val="accent1">
              <a:alpha val="47058"/>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sr-Latn-RS" sz="1800" i="1" dirty="0">
                <a:latin typeface="Arial" panose="020B0604020202020204" pitchFamily="34" charset="0"/>
              </a:rPr>
              <a:t>degrees</a:t>
            </a:r>
            <a:r>
              <a:rPr lang="hr-HR" altLang="sr-Latn-RS" sz="1800" i="1" dirty="0">
                <a:latin typeface="Arial" panose="020B0604020202020204" pitchFamily="34" charset="0"/>
              </a:rPr>
              <a:t> </a:t>
            </a:r>
            <a:r>
              <a:rPr lang="en-US" altLang="sr-Latn-RS" sz="1800" i="1" dirty="0">
                <a:latin typeface="Arial" panose="020B0604020202020204" pitchFamily="34" charset="0"/>
              </a:rPr>
              <a:t>of</a:t>
            </a:r>
            <a:r>
              <a:rPr lang="hr-HR" altLang="sr-Latn-RS" sz="1800" i="1" dirty="0">
                <a:latin typeface="Arial" panose="020B0604020202020204" pitchFamily="34" charset="0"/>
              </a:rPr>
              <a:t> </a:t>
            </a:r>
            <a:r>
              <a:rPr lang="en-US" altLang="sr-Latn-RS" sz="1800" i="1" dirty="0">
                <a:latin typeface="Arial" panose="020B0604020202020204" pitchFamily="34" charset="0"/>
              </a:rPr>
              <a:t>freedom</a:t>
            </a:r>
          </a:p>
        </p:txBody>
      </p:sp>
      <p:sp>
        <p:nvSpPr>
          <p:cNvPr id="18" name="Rectangle 17"/>
          <p:cNvSpPr/>
          <p:nvPr/>
        </p:nvSpPr>
        <p:spPr>
          <a:xfrm>
            <a:off x="10300048" y="5413727"/>
            <a:ext cx="1757212" cy="492443"/>
          </a:xfrm>
          <a:prstGeom prst="rect">
            <a:avLst/>
          </a:prstGeom>
        </p:spPr>
        <p:txBody>
          <a:bodyPr wrap="none">
            <a:spAutoFit/>
          </a:bodyPr>
          <a:lstStyle/>
          <a:p>
            <a:r>
              <a:rPr lang="en-US" sz="2600" b="1" dirty="0">
                <a:solidFill>
                  <a:srgbClr val="FF0000"/>
                </a:solidFill>
              </a:rPr>
              <a:t>t(</a:t>
            </a:r>
            <a:r>
              <a:rPr lang="hr-HR" sz="2600" b="1" dirty="0">
                <a:solidFill>
                  <a:srgbClr val="FF0000"/>
                </a:solidFill>
              </a:rPr>
              <a:t>18</a:t>
            </a:r>
            <a:r>
              <a:rPr lang="en-US" sz="2600" b="1" dirty="0">
                <a:solidFill>
                  <a:srgbClr val="FF0000"/>
                </a:solidFill>
              </a:rPr>
              <a:t>) = </a:t>
            </a:r>
            <a:r>
              <a:rPr lang="hr-HR" sz="2600" b="1" dirty="0">
                <a:solidFill>
                  <a:srgbClr val="FF0000"/>
                </a:solidFill>
              </a:rPr>
              <a:t>0.88</a:t>
            </a:r>
            <a:endParaRPr lang="hr-HR" sz="2600" dirty="0"/>
          </a:p>
        </p:txBody>
      </p:sp>
      <p:sp>
        <p:nvSpPr>
          <p:cNvPr id="19" name="Right Brace 18"/>
          <p:cNvSpPr/>
          <p:nvPr/>
        </p:nvSpPr>
        <p:spPr>
          <a:xfrm>
            <a:off x="9957524" y="4800384"/>
            <a:ext cx="247497" cy="1825210"/>
          </a:xfrm>
          <a:prstGeom prst="rightBrace">
            <a:avLst>
              <a:gd name="adj1" fmla="val 8333"/>
              <a:gd name="adj2" fmla="val 49439"/>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hr-HR"/>
          </a:p>
        </p:txBody>
      </p:sp>
      <p:graphicFrame>
        <p:nvGraphicFramePr>
          <p:cNvPr id="17" name="Object 2"/>
          <p:cNvGraphicFramePr>
            <a:graphicFrameLocks noChangeAspect="1"/>
          </p:cNvGraphicFramePr>
          <p:nvPr>
            <p:extLst>
              <p:ext uri="{D42A27DB-BD31-4B8C-83A1-F6EECF244321}">
                <p14:modId xmlns:p14="http://schemas.microsoft.com/office/powerpoint/2010/main" val="3200156142"/>
              </p:ext>
            </p:extLst>
          </p:nvPr>
        </p:nvGraphicFramePr>
        <p:xfrm>
          <a:off x="766876" y="1807646"/>
          <a:ext cx="5266963" cy="1985036"/>
        </p:xfrm>
        <a:graphic>
          <a:graphicData uri="http://schemas.openxmlformats.org/presentationml/2006/ole">
            <mc:AlternateContent xmlns:mc="http://schemas.openxmlformats.org/markup-compatibility/2006">
              <mc:Choice xmlns:v="urn:schemas-microsoft-com:vml" Requires="v">
                <p:oleObj name="Equation" r:id="rId3" imgW="3670300" imgH="1384300" progId="Equation.3">
                  <p:embed/>
                </p:oleObj>
              </mc:Choice>
              <mc:Fallback>
                <p:oleObj name="Equation" r:id="rId3" imgW="3670300" imgH="1384300" progId="Equation.3">
                  <p:embed/>
                  <p:pic>
                    <p:nvPicPr>
                      <p:cNvPr id="17"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6876" y="1807646"/>
                        <a:ext cx="5266963" cy="1985036"/>
                      </a:xfrm>
                      <a:prstGeom prst="rect">
                        <a:avLst/>
                      </a:prstGeom>
                      <a:noFill/>
                      <a:ln>
                        <a:noFill/>
                      </a:ln>
                    </p:spPr>
                  </p:pic>
                </p:oleObj>
              </mc:Fallback>
            </mc:AlternateContent>
          </a:graphicData>
        </a:graphic>
      </p:graphicFrame>
      <p:graphicFrame>
        <p:nvGraphicFramePr>
          <p:cNvPr id="20" name="Table 19"/>
          <p:cNvGraphicFramePr>
            <a:graphicFrameLocks noGrp="1"/>
          </p:cNvGraphicFramePr>
          <p:nvPr>
            <p:extLst>
              <p:ext uri="{D42A27DB-BD31-4B8C-83A1-F6EECF244321}">
                <p14:modId xmlns:p14="http://schemas.microsoft.com/office/powerpoint/2010/main" val="280079999"/>
              </p:ext>
            </p:extLst>
          </p:nvPr>
        </p:nvGraphicFramePr>
        <p:xfrm>
          <a:off x="8881006" y="890176"/>
          <a:ext cx="2974108" cy="3352800"/>
        </p:xfrm>
        <a:graphic>
          <a:graphicData uri="http://schemas.openxmlformats.org/drawingml/2006/table">
            <a:tbl>
              <a:tblPr firstRow="1" bandRow="1">
                <a:tableStyleId>{5C22544A-7EE6-4342-B048-85BDC9FD1C3A}</a:tableStyleId>
              </a:tblPr>
              <a:tblGrid>
                <a:gridCol w="1487054">
                  <a:extLst>
                    <a:ext uri="{9D8B030D-6E8A-4147-A177-3AD203B41FA5}">
                      <a16:colId xmlns:a16="http://schemas.microsoft.com/office/drawing/2014/main" val="20000"/>
                    </a:ext>
                  </a:extLst>
                </a:gridCol>
                <a:gridCol w="1487054">
                  <a:extLst>
                    <a:ext uri="{9D8B030D-6E8A-4147-A177-3AD203B41FA5}">
                      <a16:colId xmlns:a16="http://schemas.microsoft.com/office/drawing/2014/main" val="20001"/>
                    </a:ext>
                  </a:extLst>
                </a:gridCol>
              </a:tblGrid>
              <a:tr h="299395">
                <a:tc>
                  <a:txBody>
                    <a:bodyPr/>
                    <a:lstStyle/>
                    <a:p>
                      <a:r>
                        <a:rPr lang="en-US" sz="1400" noProof="0" dirty="0"/>
                        <a:t>Female Times [s]</a:t>
                      </a:r>
                    </a:p>
                  </a:txBody>
                  <a:tcPr/>
                </a:tc>
                <a:tc>
                  <a:txBody>
                    <a:bodyPr/>
                    <a:lstStyle/>
                    <a:p>
                      <a:r>
                        <a:rPr lang="en-US" sz="1400" noProof="0" dirty="0"/>
                        <a:t>Male Times [s]</a:t>
                      </a:r>
                    </a:p>
                  </a:txBody>
                  <a:tcPr/>
                </a:tc>
                <a:extLst>
                  <a:ext uri="{0D108BD9-81ED-4DB2-BD59-A6C34878D82A}">
                    <a16:rowId xmlns:a16="http://schemas.microsoft.com/office/drawing/2014/main" val="10000"/>
                  </a:ext>
                </a:extLst>
              </a:tr>
              <a:tr h="299395">
                <a:tc>
                  <a:txBody>
                    <a:bodyPr/>
                    <a:lstStyle/>
                    <a:p>
                      <a:r>
                        <a:rPr lang="hr-HR" sz="1400" dirty="0"/>
                        <a:t>176</a:t>
                      </a:r>
                    </a:p>
                  </a:txBody>
                  <a:tcPr/>
                </a:tc>
                <a:tc>
                  <a:txBody>
                    <a:bodyPr/>
                    <a:lstStyle/>
                    <a:p>
                      <a:r>
                        <a:rPr lang="hr-HR" sz="1400" dirty="0"/>
                        <a:t>190</a:t>
                      </a:r>
                    </a:p>
                  </a:txBody>
                  <a:tcPr/>
                </a:tc>
                <a:extLst>
                  <a:ext uri="{0D108BD9-81ED-4DB2-BD59-A6C34878D82A}">
                    <a16:rowId xmlns:a16="http://schemas.microsoft.com/office/drawing/2014/main" val="10001"/>
                  </a:ext>
                </a:extLst>
              </a:tr>
              <a:tr h="299395">
                <a:tc>
                  <a:txBody>
                    <a:bodyPr/>
                    <a:lstStyle/>
                    <a:p>
                      <a:r>
                        <a:rPr lang="hr-HR" sz="1400" dirty="0"/>
                        <a:t>256</a:t>
                      </a:r>
                    </a:p>
                  </a:txBody>
                  <a:tcPr/>
                </a:tc>
                <a:tc>
                  <a:txBody>
                    <a:bodyPr/>
                    <a:lstStyle/>
                    <a:p>
                      <a:r>
                        <a:rPr lang="hr-HR" sz="1400" dirty="0"/>
                        <a:t>245</a:t>
                      </a:r>
                    </a:p>
                  </a:txBody>
                  <a:tcPr/>
                </a:tc>
                <a:extLst>
                  <a:ext uri="{0D108BD9-81ED-4DB2-BD59-A6C34878D82A}">
                    <a16:rowId xmlns:a16="http://schemas.microsoft.com/office/drawing/2014/main" val="10002"/>
                  </a:ext>
                </a:extLst>
              </a:tr>
              <a:tr h="299395">
                <a:tc>
                  <a:txBody>
                    <a:bodyPr/>
                    <a:lstStyle/>
                    <a:p>
                      <a:r>
                        <a:rPr lang="hr-HR" sz="1400" dirty="0"/>
                        <a:t>278</a:t>
                      </a:r>
                    </a:p>
                  </a:txBody>
                  <a:tcPr/>
                </a:tc>
                <a:tc>
                  <a:txBody>
                    <a:bodyPr/>
                    <a:lstStyle/>
                    <a:p>
                      <a:r>
                        <a:rPr lang="hr-HR" sz="1400" dirty="0"/>
                        <a:t>260</a:t>
                      </a:r>
                    </a:p>
                  </a:txBody>
                  <a:tcPr/>
                </a:tc>
                <a:extLst>
                  <a:ext uri="{0D108BD9-81ED-4DB2-BD59-A6C34878D82A}">
                    <a16:rowId xmlns:a16="http://schemas.microsoft.com/office/drawing/2014/main" val="10003"/>
                  </a:ext>
                </a:extLst>
              </a:tr>
              <a:tr h="299395">
                <a:tc>
                  <a:txBody>
                    <a:bodyPr/>
                    <a:lstStyle/>
                    <a:p>
                      <a:r>
                        <a:rPr lang="hr-HR" sz="1400" dirty="0"/>
                        <a:t>187</a:t>
                      </a:r>
                    </a:p>
                  </a:txBody>
                  <a:tcPr/>
                </a:tc>
                <a:tc>
                  <a:txBody>
                    <a:bodyPr/>
                    <a:lstStyle/>
                    <a:p>
                      <a:r>
                        <a:rPr lang="hr-HR" sz="1400" dirty="0"/>
                        <a:t>185</a:t>
                      </a:r>
                    </a:p>
                  </a:txBody>
                  <a:tcPr/>
                </a:tc>
                <a:extLst>
                  <a:ext uri="{0D108BD9-81ED-4DB2-BD59-A6C34878D82A}">
                    <a16:rowId xmlns:a16="http://schemas.microsoft.com/office/drawing/2014/main" val="10004"/>
                  </a:ext>
                </a:extLst>
              </a:tr>
              <a:tr h="299395">
                <a:tc>
                  <a:txBody>
                    <a:bodyPr/>
                    <a:lstStyle/>
                    <a:p>
                      <a:r>
                        <a:rPr lang="hr-HR" sz="1400" dirty="0"/>
                        <a:t>260</a:t>
                      </a:r>
                    </a:p>
                  </a:txBody>
                  <a:tcPr/>
                </a:tc>
                <a:tc>
                  <a:txBody>
                    <a:bodyPr/>
                    <a:lstStyle/>
                    <a:p>
                      <a:r>
                        <a:rPr lang="hr-HR" sz="1400" dirty="0"/>
                        <a:t>245</a:t>
                      </a:r>
                    </a:p>
                  </a:txBody>
                  <a:tcPr/>
                </a:tc>
                <a:extLst>
                  <a:ext uri="{0D108BD9-81ED-4DB2-BD59-A6C34878D82A}">
                    <a16:rowId xmlns:a16="http://schemas.microsoft.com/office/drawing/2014/main" val="10005"/>
                  </a:ext>
                </a:extLst>
              </a:tr>
              <a:tr h="299395">
                <a:tc>
                  <a:txBody>
                    <a:bodyPr/>
                    <a:lstStyle/>
                    <a:p>
                      <a:r>
                        <a:rPr lang="hr-HR" sz="1400" dirty="0"/>
                        <a:t>234</a:t>
                      </a:r>
                    </a:p>
                  </a:txBody>
                  <a:tcPr/>
                </a:tc>
                <a:tc>
                  <a:txBody>
                    <a:bodyPr/>
                    <a:lstStyle/>
                    <a:p>
                      <a:r>
                        <a:rPr lang="hr-HR" sz="1400" dirty="0"/>
                        <a:t>189</a:t>
                      </a:r>
                    </a:p>
                  </a:txBody>
                  <a:tcPr/>
                </a:tc>
                <a:extLst>
                  <a:ext uri="{0D108BD9-81ED-4DB2-BD59-A6C34878D82A}">
                    <a16:rowId xmlns:a16="http://schemas.microsoft.com/office/drawing/2014/main" val="10006"/>
                  </a:ext>
                </a:extLst>
              </a:tr>
              <a:tr h="299395">
                <a:tc>
                  <a:txBody>
                    <a:bodyPr/>
                    <a:lstStyle/>
                    <a:p>
                      <a:r>
                        <a:rPr lang="hr-HR" sz="1400" dirty="0"/>
                        <a:t>190</a:t>
                      </a:r>
                    </a:p>
                  </a:txBody>
                  <a:tcPr/>
                </a:tc>
                <a:tc>
                  <a:txBody>
                    <a:bodyPr/>
                    <a:lstStyle/>
                    <a:p>
                      <a:r>
                        <a:rPr lang="hr-HR" sz="1400" dirty="0"/>
                        <a:t>230</a:t>
                      </a:r>
                    </a:p>
                  </a:txBody>
                  <a:tcPr/>
                </a:tc>
                <a:extLst>
                  <a:ext uri="{0D108BD9-81ED-4DB2-BD59-A6C34878D82A}">
                    <a16:rowId xmlns:a16="http://schemas.microsoft.com/office/drawing/2014/main" val="10007"/>
                  </a:ext>
                </a:extLst>
              </a:tr>
              <a:tr h="299395">
                <a:tc>
                  <a:txBody>
                    <a:bodyPr/>
                    <a:lstStyle/>
                    <a:p>
                      <a:r>
                        <a:rPr lang="hr-HR" sz="1400" dirty="0"/>
                        <a:t>184</a:t>
                      </a:r>
                    </a:p>
                  </a:txBody>
                  <a:tcPr/>
                </a:tc>
                <a:tc>
                  <a:txBody>
                    <a:bodyPr/>
                    <a:lstStyle/>
                    <a:p>
                      <a:r>
                        <a:rPr lang="hr-HR" sz="1400" dirty="0"/>
                        <a:t>187</a:t>
                      </a:r>
                    </a:p>
                  </a:txBody>
                  <a:tcPr/>
                </a:tc>
                <a:extLst>
                  <a:ext uri="{0D108BD9-81ED-4DB2-BD59-A6C34878D82A}">
                    <a16:rowId xmlns:a16="http://schemas.microsoft.com/office/drawing/2014/main" val="10008"/>
                  </a:ext>
                </a:extLst>
              </a:tr>
              <a:tr h="299395">
                <a:tc>
                  <a:txBody>
                    <a:bodyPr/>
                    <a:lstStyle/>
                    <a:p>
                      <a:r>
                        <a:rPr lang="hr-HR" sz="1400" dirty="0"/>
                        <a:t>293</a:t>
                      </a:r>
                    </a:p>
                  </a:txBody>
                  <a:tcPr/>
                </a:tc>
                <a:tc>
                  <a:txBody>
                    <a:bodyPr/>
                    <a:lstStyle/>
                    <a:p>
                      <a:r>
                        <a:rPr lang="hr-HR" sz="1400" dirty="0"/>
                        <a:t>190</a:t>
                      </a:r>
                    </a:p>
                  </a:txBody>
                  <a:tcPr/>
                </a:tc>
                <a:extLst>
                  <a:ext uri="{0D108BD9-81ED-4DB2-BD59-A6C34878D82A}">
                    <a16:rowId xmlns:a16="http://schemas.microsoft.com/office/drawing/2014/main" val="10009"/>
                  </a:ext>
                </a:extLst>
              </a:tr>
              <a:tr h="299395">
                <a:tc>
                  <a:txBody>
                    <a:bodyPr/>
                    <a:lstStyle/>
                    <a:p>
                      <a:r>
                        <a:rPr lang="hr-HR" sz="1400" dirty="0"/>
                        <a:t>193</a:t>
                      </a:r>
                    </a:p>
                  </a:txBody>
                  <a:tcPr/>
                </a:tc>
                <a:tc>
                  <a:txBody>
                    <a:bodyPr/>
                    <a:lstStyle/>
                    <a:p>
                      <a:r>
                        <a:rPr lang="hr-HR" sz="1400" dirty="0"/>
                        <a:t>180</a:t>
                      </a:r>
                    </a:p>
                  </a:txBody>
                  <a:tcPr/>
                </a:tc>
                <a:extLst>
                  <a:ext uri="{0D108BD9-81ED-4DB2-BD59-A6C34878D82A}">
                    <a16:rowId xmlns:a16="http://schemas.microsoft.com/office/drawing/2014/main" val="10010"/>
                  </a:ext>
                </a:extLst>
              </a:tr>
            </a:tbl>
          </a:graphicData>
        </a:graphic>
      </p:graphicFrame>
      <p:pic>
        <p:nvPicPr>
          <p:cNvPr id="5" name="Picture 4"/>
          <p:cNvPicPr>
            <a:picLocks noChangeAspect="1"/>
          </p:cNvPicPr>
          <p:nvPr/>
        </p:nvPicPr>
        <p:blipFill>
          <a:blip r:embed="rId5"/>
          <a:stretch>
            <a:fillRect/>
          </a:stretch>
        </p:blipFill>
        <p:spPr>
          <a:xfrm>
            <a:off x="278462" y="4294192"/>
            <a:ext cx="6816361" cy="2239071"/>
          </a:xfrm>
          <a:prstGeom prst="rect">
            <a:avLst/>
          </a:prstGeom>
        </p:spPr>
      </p:pic>
      <p:graphicFrame>
        <p:nvGraphicFramePr>
          <p:cNvPr id="23" name="Object 4"/>
          <p:cNvGraphicFramePr>
            <a:graphicFrameLocks noChangeAspect="1"/>
          </p:cNvGraphicFramePr>
          <p:nvPr>
            <p:extLst>
              <p:ext uri="{D42A27DB-BD31-4B8C-83A1-F6EECF244321}">
                <p14:modId xmlns:p14="http://schemas.microsoft.com/office/powerpoint/2010/main" val="1755939975"/>
              </p:ext>
            </p:extLst>
          </p:nvPr>
        </p:nvGraphicFramePr>
        <p:xfrm>
          <a:off x="7736835" y="5724994"/>
          <a:ext cx="2125662" cy="336550"/>
        </p:xfrm>
        <a:graphic>
          <a:graphicData uri="http://schemas.openxmlformats.org/presentationml/2006/ole">
            <mc:AlternateContent xmlns:mc="http://schemas.openxmlformats.org/markup-compatibility/2006">
              <mc:Choice xmlns:v="urn:schemas-microsoft-com:vml" Requires="v">
                <p:oleObj name="Equation" r:id="rId6" imgW="1371600" imgH="215900" progId="Equation.3">
                  <p:embed/>
                </p:oleObj>
              </mc:Choice>
              <mc:Fallback>
                <p:oleObj name="Equation" r:id="rId6" imgW="1371600" imgH="215900" progId="Equation.3">
                  <p:embed/>
                  <p:pic>
                    <p:nvPicPr>
                      <p:cNvPr id="23"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36835" y="5724994"/>
                        <a:ext cx="21256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Right Arrow 13"/>
          <p:cNvSpPr/>
          <p:nvPr/>
        </p:nvSpPr>
        <p:spPr>
          <a:xfrm>
            <a:off x="6991514" y="4800384"/>
            <a:ext cx="599282" cy="6866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25" name="Rectangle 24"/>
          <p:cNvSpPr/>
          <p:nvPr/>
        </p:nvSpPr>
        <p:spPr>
          <a:xfrm>
            <a:off x="7685823" y="5255655"/>
            <a:ext cx="1003924" cy="400110"/>
          </a:xfrm>
          <a:prstGeom prst="rect">
            <a:avLst/>
          </a:prstGeom>
        </p:spPr>
        <p:txBody>
          <a:bodyPr wrap="square">
            <a:spAutoFit/>
          </a:bodyPr>
          <a:lstStyle/>
          <a:p>
            <a:r>
              <a:rPr lang="hr-HR" sz="2000" i="1" dirty="0">
                <a:latin typeface="Times New Roman" panose="02020603050405020304" pitchFamily="18" charset="0"/>
                <a:cs typeface="Times New Roman" panose="02020603050405020304" pitchFamily="18" charset="0"/>
              </a:rPr>
              <a:t>t = </a:t>
            </a:r>
            <a:r>
              <a:rPr lang="hr-HR" sz="2000" dirty="0">
                <a:latin typeface="Times New Roman" panose="02020603050405020304" pitchFamily="18" charset="0"/>
                <a:cs typeface="Times New Roman" panose="02020603050405020304" pitchFamily="18" charset="0"/>
              </a:rPr>
              <a:t>0.88</a:t>
            </a:r>
          </a:p>
        </p:txBody>
      </p:sp>
    </p:spTree>
    <p:extLst>
      <p:ext uri="{BB962C8B-B14F-4D97-AF65-F5344CB8AC3E}">
        <p14:creationId xmlns:p14="http://schemas.microsoft.com/office/powerpoint/2010/main" val="36316021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2"/>
          <p:cNvGraphicFramePr>
            <a:graphicFrameLocks noGrp="1"/>
          </p:cNvGraphicFramePr>
          <p:nvPr>
            <p:extLst>
              <p:ext uri="{D42A27DB-BD31-4B8C-83A1-F6EECF244321}">
                <p14:modId xmlns:p14="http://schemas.microsoft.com/office/powerpoint/2010/main" val="1651640940"/>
              </p:ext>
            </p:extLst>
          </p:nvPr>
        </p:nvGraphicFramePr>
        <p:xfrm>
          <a:off x="1407648" y="4159641"/>
          <a:ext cx="4795724" cy="914400"/>
        </p:xfrm>
        <a:graphic>
          <a:graphicData uri="http://schemas.openxmlformats.org/drawingml/2006/table">
            <a:tbl>
              <a:tblPr firstRow="1" bandRow="1">
                <a:tableStyleId>{5C22544A-7EE6-4342-B048-85BDC9FD1C3A}</a:tableStyleId>
              </a:tblPr>
              <a:tblGrid>
                <a:gridCol w="749332">
                  <a:extLst>
                    <a:ext uri="{9D8B030D-6E8A-4147-A177-3AD203B41FA5}">
                      <a16:colId xmlns:a16="http://schemas.microsoft.com/office/drawing/2014/main" val="20000"/>
                    </a:ext>
                  </a:extLst>
                </a:gridCol>
                <a:gridCol w="1648530">
                  <a:extLst>
                    <a:ext uri="{9D8B030D-6E8A-4147-A177-3AD203B41FA5}">
                      <a16:colId xmlns:a16="http://schemas.microsoft.com/office/drawing/2014/main" val="20001"/>
                    </a:ext>
                  </a:extLst>
                </a:gridCol>
                <a:gridCol w="1198931">
                  <a:extLst>
                    <a:ext uri="{9D8B030D-6E8A-4147-A177-3AD203B41FA5}">
                      <a16:colId xmlns:a16="http://schemas.microsoft.com/office/drawing/2014/main" val="20002"/>
                    </a:ext>
                  </a:extLst>
                </a:gridCol>
                <a:gridCol w="1198931">
                  <a:extLst>
                    <a:ext uri="{9D8B030D-6E8A-4147-A177-3AD203B41FA5}">
                      <a16:colId xmlns:a16="http://schemas.microsoft.com/office/drawing/2014/main" val="20003"/>
                    </a:ext>
                  </a:extLst>
                </a:gridCol>
              </a:tblGrid>
              <a:tr h="0">
                <a:tc rowSpan="2">
                  <a:txBody>
                    <a:bodyPr/>
                    <a:lstStyle/>
                    <a:p>
                      <a:r>
                        <a:rPr lang="en-US" sz="1400" noProof="0" dirty="0" err="1"/>
                        <a:t>df</a:t>
                      </a:r>
                      <a:endParaRPr lang="en-US" sz="1400" noProof="0" dirty="0"/>
                    </a:p>
                  </a:txBody>
                  <a:tcPr marL="91439" marR="91439"/>
                </a:tc>
                <a:tc gridSpan="3">
                  <a:txBody>
                    <a:bodyPr/>
                    <a:lstStyle/>
                    <a:p>
                      <a:r>
                        <a:rPr lang="en-US" sz="1400" noProof="0" dirty="0"/>
                        <a:t>Level of significance for an unrelated two-tailed test</a:t>
                      </a:r>
                    </a:p>
                  </a:txBody>
                  <a:tcPr marL="91439" marR="91439"/>
                </a:tc>
                <a:tc hMerge="1">
                  <a:txBody>
                    <a:bodyPr/>
                    <a:lstStyle/>
                    <a:p>
                      <a:endParaRPr lang="hr-HR" dirty="0"/>
                    </a:p>
                  </a:txBody>
                  <a:tcPr/>
                </a:tc>
                <a:tc hMerge="1">
                  <a:txBody>
                    <a:bodyPr/>
                    <a:lstStyle/>
                    <a:p>
                      <a:endParaRPr lang="hr-HR" dirty="0"/>
                    </a:p>
                  </a:txBody>
                  <a:tcPr/>
                </a:tc>
                <a:extLst>
                  <a:ext uri="{0D108BD9-81ED-4DB2-BD59-A6C34878D82A}">
                    <a16:rowId xmlns:a16="http://schemas.microsoft.com/office/drawing/2014/main" val="10000"/>
                  </a:ext>
                </a:extLst>
              </a:tr>
              <a:tr h="0">
                <a:tc vMerge="1">
                  <a:txBody>
                    <a:bodyPr/>
                    <a:lstStyle/>
                    <a:p>
                      <a:endParaRPr lang="hr-HR" dirty="0"/>
                    </a:p>
                  </a:txBody>
                  <a:tcPr/>
                </a:tc>
                <a:tc>
                  <a:txBody>
                    <a:bodyPr/>
                    <a:lstStyle/>
                    <a:p>
                      <a:r>
                        <a:rPr lang="hr-HR" sz="1400" dirty="0"/>
                        <a:t>0.10</a:t>
                      </a:r>
                    </a:p>
                  </a:txBody>
                  <a:tcPr marL="91439" marR="91439"/>
                </a:tc>
                <a:tc>
                  <a:txBody>
                    <a:bodyPr/>
                    <a:lstStyle/>
                    <a:p>
                      <a:r>
                        <a:rPr lang="hr-HR" sz="1400" dirty="0"/>
                        <a:t>0.05</a:t>
                      </a:r>
                    </a:p>
                  </a:txBody>
                  <a:tcPr marL="91439" marR="91439"/>
                </a:tc>
                <a:tc>
                  <a:txBody>
                    <a:bodyPr/>
                    <a:lstStyle/>
                    <a:p>
                      <a:r>
                        <a:rPr lang="hr-HR" sz="1400" dirty="0"/>
                        <a:t>0.01</a:t>
                      </a:r>
                    </a:p>
                  </a:txBody>
                  <a:tcPr marL="91439" marR="91439"/>
                </a:tc>
                <a:extLst>
                  <a:ext uri="{0D108BD9-81ED-4DB2-BD59-A6C34878D82A}">
                    <a16:rowId xmlns:a16="http://schemas.microsoft.com/office/drawing/2014/main" val="10001"/>
                  </a:ext>
                </a:extLst>
              </a:tr>
              <a:tr h="0">
                <a:tc>
                  <a:txBody>
                    <a:bodyPr/>
                    <a:lstStyle/>
                    <a:p>
                      <a:r>
                        <a:rPr lang="hr-HR" sz="1400" dirty="0"/>
                        <a:t>18</a:t>
                      </a:r>
                    </a:p>
                  </a:txBody>
                  <a:tcPr marL="91439" marR="91439"/>
                </a:tc>
                <a:tc>
                  <a:txBody>
                    <a:bodyPr/>
                    <a:lstStyle/>
                    <a:p>
                      <a:r>
                        <a:rPr lang="hr-HR" sz="1400" dirty="0"/>
                        <a:t>1.734</a:t>
                      </a:r>
                    </a:p>
                  </a:txBody>
                  <a:tcPr marL="91439" marR="91439"/>
                </a:tc>
                <a:tc>
                  <a:txBody>
                    <a:bodyPr/>
                    <a:lstStyle/>
                    <a:p>
                      <a:r>
                        <a:rPr lang="hr-HR" sz="1400" dirty="0"/>
                        <a:t>2.101</a:t>
                      </a:r>
                    </a:p>
                  </a:txBody>
                  <a:tcPr marL="91439" marR="91439"/>
                </a:tc>
                <a:tc>
                  <a:txBody>
                    <a:bodyPr/>
                    <a:lstStyle/>
                    <a:p>
                      <a:r>
                        <a:rPr lang="hr-HR" sz="1400" dirty="0"/>
                        <a:t>2.878</a:t>
                      </a:r>
                    </a:p>
                  </a:txBody>
                  <a:tcPr marL="91439" marR="91439"/>
                </a:tc>
                <a:extLst>
                  <a:ext uri="{0D108BD9-81ED-4DB2-BD59-A6C34878D82A}">
                    <a16:rowId xmlns:a16="http://schemas.microsoft.com/office/drawing/2014/main" val="10002"/>
                  </a:ext>
                </a:extLst>
              </a:tr>
            </a:tbl>
          </a:graphicData>
        </a:graphic>
      </p:graphicFrame>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2" y="122080"/>
            <a:ext cx="9478601" cy="646016"/>
          </a:xfrm>
        </p:spPr>
        <p:txBody>
          <a:bodyPr anchor="t" anchorCtr="0">
            <a:normAutofit fontScale="90000"/>
          </a:bodyPr>
          <a:lstStyle/>
          <a:p>
            <a:pPr algn="l"/>
            <a:r>
              <a:rPr lang="en-US" sz="4800" dirty="0"/>
              <a:t>Unrelated</a:t>
            </a:r>
            <a:r>
              <a:rPr lang="hr-HR" sz="4800" dirty="0"/>
              <a:t> t-test (</a:t>
            </a:r>
            <a:r>
              <a:rPr lang="en-US" sz="4800" dirty="0"/>
              <a:t>by</a:t>
            </a:r>
            <a:r>
              <a:rPr lang="hr-HR" sz="4800" dirty="0"/>
              <a:t> </a:t>
            </a:r>
            <a:r>
              <a:rPr lang="en-US" sz="4800" dirty="0"/>
              <a:t>hand</a:t>
            </a:r>
            <a:r>
              <a:rPr lang="hr-HR" sz="4800" dirty="0"/>
              <a:t>)</a:t>
            </a:r>
            <a:endParaRPr lang="en-US" sz="4800" dirty="0"/>
          </a:p>
        </p:txBody>
      </p:sp>
      <p:sp>
        <p:nvSpPr>
          <p:cNvPr id="5" name="Rectangle 4"/>
          <p:cNvSpPr/>
          <p:nvPr/>
        </p:nvSpPr>
        <p:spPr>
          <a:xfrm>
            <a:off x="1266444" y="5412813"/>
            <a:ext cx="2082750" cy="1200329"/>
          </a:xfrm>
          <a:prstGeom prst="rect">
            <a:avLst/>
          </a:prstGeom>
        </p:spPr>
        <p:txBody>
          <a:bodyPr wrap="none">
            <a:spAutoFit/>
          </a:bodyPr>
          <a:lstStyle/>
          <a:p>
            <a:r>
              <a:rPr lang="en-US" sz="2400" b="1" dirty="0" err="1">
                <a:solidFill>
                  <a:srgbClr val="FF0000"/>
                </a:solidFill>
              </a:rPr>
              <a:t>t</a:t>
            </a:r>
            <a:r>
              <a:rPr lang="en-US" sz="2400" b="1" baseline="-25000" dirty="0" err="1">
                <a:solidFill>
                  <a:srgbClr val="FF0000"/>
                </a:solidFill>
              </a:rPr>
              <a:t>obtained</a:t>
            </a:r>
            <a:r>
              <a:rPr lang="en-US" sz="2400" b="1" dirty="0">
                <a:solidFill>
                  <a:srgbClr val="FF0000"/>
                </a:solidFill>
              </a:rPr>
              <a:t> = </a:t>
            </a:r>
            <a:r>
              <a:rPr lang="hr-HR" sz="2400" b="1" dirty="0">
                <a:solidFill>
                  <a:srgbClr val="FF0000"/>
                </a:solidFill>
              </a:rPr>
              <a:t>0</a:t>
            </a:r>
            <a:r>
              <a:rPr lang="en-US" sz="2400" b="1" dirty="0">
                <a:solidFill>
                  <a:srgbClr val="FF0000"/>
                </a:solidFill>
              </a:rPr>
              <a:t>.</a:t>
            </a:r>
            <a:r>
              <a:rPr lang="hr-HR" sz="2400" b="1" dirty="0">
                <a:solidFill>
                  <a:srgbClr val="FF0000"/>
                </a:solidFill>
              </a:rPr>
              <a:t>88</a:t>
            </a:r>
            <a:endParaRPr lang="hr-HR" sz="2400" dirty="0"/>
          </a:p>
          <a:p>
            <a:r>
              <a:rPr lang="en-US" sz="2400" b="1" dirty="0" err="1">
                <a:solidFill>
                  <a:srgbClr val="FF0000"/>
                </a:solidFill>
              </a:rPr>
              <a:t>t</a:t>
            </a:r>
            <a:r>
              <a:rPr lang="en-US" sz="2400" b="1" baseline="-25000" dirty="0" err="1">
                <a:solidFill>
                  <a:srgbClr val="FF0000"/>
                </a:solidFill>
              </a:rPr>
              <a:t>critical</a:t>
            </a:r>
            <a:r>
              <a:rPr lang="en-US" sz="2400" b="1" dirty="0">
                <a:solidFill>
                  <a:srgbClr val="FF0000"/>
                </a:solidFill>
              </a:rPr>
              <a:t> = </a:t>
            </a:r>
            <a:r>
              <a:rPr lang="hr-HR" sz="2400" b="1" dirty="0">
                <a:solidFill>
                  <a:srgbClr val="FF0000"/>
                </a:solidFill>
              </a:rPr>
              <a:t>2.101</a:t>
            </a:r>
          </a:p>
          <a:p>
            <a:r>
              <a:rPr lang="en-US" sz="2400" b="1" dirty="0" err="1">
                <a:solidFill>
                  <a:srgbClr val="FF0000"/>
                </a:solidFill>
              </a:rPr>
              <a:t>t</a:t>
            </a:r>
            <a:r>
              <a:rPr lang="en-US" sz="2400" b="1" baseline="-25000" dirty="0" err="1">
                <a:solidFill>
                  <a:srgbClr val="FF0000"/>
                </a:solidFill>
              </a:rPr>
              <a:t>obtained</a:t>
            </a:r>
            <a:r>
              <a:rPr lang="en-US" sz="2400" b="1" dirty="0">
                <a:solidFill>
                  <a:srgbClr val="FF0000"/>
                </a:solidFill>
              </a:rPr>
              <a:t> </a:t>
            </a:r>
            <a:r>
              <a:rPr lang="hr-HR" sz="2400" b="1" dirty="0">
                <a:solidFill>
                  <a:srgbClr val="FF0000"/>
                </a:solidFill>
              </a:rPr>
              <a:t>&lt;</a:t>
            </a:r>
            <a:r>
              <a:rPr lang="en-US" sz="2400" b="1" dirty="0">
                <a:solidFill>
                  <a:srgbClr val="FF0000"/>
                </a:solidFill>
              </a:rPr>
              <a:t> </a:t>
            </a:r>
            <a:r>
              <a:rPr lang="en-US" sz="2400" b="1" dirty="0" err="1">
                <a:solidFill>
                  <a:srgbClr val="FF0000"/>
                </a:solidFill>
              </a:rPr>
              <a:t>t</a:t>
            </a:r>
            <a:r>
              <a:rPr lang="en-US" sz="2400" b="1" baseline="-25000" dirty="0" err="1">
                <a:solidFill>
                  <a:srgbClr val="FF0000"/>
                </a:solidFill>
              </a:rPr>
              <a:t>critical</a:t>
            </a:r>
            <a:r>
              <a:rPr lang="en-US" sz="2400" b="1" dirty="0">
                <a:solidFill>
                  <a:srgbClr val="FF0000"/>
                </a:solidFill>
              </a:rPr>
              <a:t> </a:t>
            </a:r>
            <a:endParaRPr lang="hr-HR" sz="2400" dirty="0"/>
          </a:p>
        </p:txBody>
      </p:sp>
      <p:sp>
        <p:nvSpPr>
          <p:cNvPr id="17" name="TextBox 16"/>
          <p:cNvSpPr txBox="1"/>
          <p:nvPr/>
        </p:nvSpPr>
        <p:spPr>
          <a:xfrm>
            <a:off x="386921" y="1039264"/>
            <a:ext cx="8534607" cy="2862322"/>
          </a:xfrm>
          <a:prstGeom prst="rect">
            <a:avLst/>
          </a:prstGeom>
          <a:noFill/>
        </p:spPr>
        <p:txBody>
          <a:bodyPr wrap="square" rtlCol="0">
            <a:spAutoFit/>
          </a:bodyPr>
          <a:lstStyle/>
          <a:p>
            <a:pPr marL="457200" indent="-457200">
              <a:buFont typeface="Arial" panose="020B0604020202020204" pitchFamily="34" charset="0"/>
              <a:buChar char="•"/>
            </a:pPr>
            <a:r>
              <a:rPr lang="en-US" sz="3000" dirty="0"/>
              <a:t>Consulting statistical tables for critical </a:t>
            </a:r>
            <a:br>
              <a:rPr lang="en-US" sz="3000" dirty="0"/>
            </a:br>
            <a:r>
              <a:rPr lang="en-US" sz="3000" dirty="0"/>
              <a:t>t-values ​​(statistical manuals, web)</a:t>
            </a:r>
          </a:p>
          <a:p>
            <a:pPr marL="914400" lvl="1" indent="-457200">
              <a:buFont typeface="Calibri" panose="020F0502020204030204" pitchFamily="34" charset="0"/>
              <a:buChar char="−"/>
            </a:pPr>
            <a:endParaRPr lang="en-US" sz="2400" dirty="0"/>
          </a:p>
          <a:p>
            <a:pPr marL="914400" lvl="1" indent="-457200">
              <a:buFont typeface="Calibri" panose="020F0502020204030204" pitchFamily="34" charset="0"/>
              <a:buChar char="−"/>
            </a:pPr>
            <a:r>
              <a:rPr lang="en-US" sz="2400" dirty="0"/>
              <a:t>If the obtained value of the t-statistic is greater than the critical value (for the given </a:t>
            </a:r>
            <a:r>
              <a:rPr lang="en-US" sz="2400" i="1" dirty="0" err="1"/>
              <a:t>df</a:t>
            </a:r>
            <a:r>
              <a:rPr lang="en-US" sz="2400" i="1" dirty="0"/>
              <a:t> </a:t>
            </a:r>
            <a:r>
              <a:rPr lang="en-US" sz="2400" dirty="0"/>
              <a:t>and </a:t>
            </a:r>
            <a:r>
              <a:rPr lang="en-US" sz="2400" i="1" dirty="0"/>
              <a:t>p</a:t>
            </a:r>
            <a:r>
              <a:rPr lang="en-US" sz="2400" dirty="0"/>
              <a:t>=0.05), a significant difference was found. If it is smaller, there is no significant difference.</a:t>
            </a:r>
          </a:p>
        </p:txBody>
      </p:sp>
      <p:sp>
        <p:nvSpPr>
          <p:cNvPr id="20" name="Freeform 19"/>
          <p:cNvSpPr/>
          <p:nvPr/>
        </p:nvSpPr>
        <p:spPr>
          <a:xfrm>
            <a:off x="138977" y="1738912"/>
            <a:ext cx="953731" cy="2523744"/>
          </a:xfrm>
          <a:custGeom>
            <a:avLst/>
            <a:gdLst>
              <a:gd name="connsiteX0" fmla="*/ 633691 w 953731"/>
              <a:gd name="connsiteY0" fmla="*/ 0 h 2523744"/>
              <a:gd name="connsiteX1" fmla="*/ 2755 w 953731"/>
              <a:gd name="connsiteY1" fmla="*/ 621792 h 2523744"/>
              <a:gd name="connsiteX2" fmla="*/ 853147 w 953731"/>
              <a:gd name="connsiteY2" fmla="*/ 1371600 h 2523744"/>
              <a:gd name="connsiteX3" fmla="*/ 441667 w 953731"/>
              <a:gd name="connsiteY3" fmla="*/ 1856232 h 2523744"/>
              <a:gd name="connsiteX4" fmla="*/ 953731 w 953731"/>
              <a:gd name="connsiteY4" fmla="*/ 2523744 h 2523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3731" h="2523744">
                <a:moveTo>
                  <a:pt x="633691" y="0"/>
                </a:moveTo>
                <a:cubicBezTo>
                  <a:pt x="299935" y="196596"/>
                  <a:pt x="-33821" y="393192"/>
                  <a:pt x="2755" y="621792"/>
                </a:cubicBezTo>
                <a:cubicBezTo>
                  <a:pt x="39331" y="850392"/>
                  <a:pt x="779995" y="1165860"/>
                  <a:pt x="853147" y="1371600"/>
                </a:cubicBezTo>
                <a:cubicBezTo>
                  <a:pt x="926299" y="1577340"/>
                  <a:pt x="424903" y="1664208"/>
                  <a:pt x="441667" y="1856232"/>
                </a:cubicBezTo>
                <a:cubicBezTo>
                  <a:pt x="458431" y="2048256"/>
                  <a:pt x="706081" y="2286000"/>
                  <a:pt x="953731" y="2523744"/>
                </a:cubicBezTo>
              </a:path>
            </a:pathLst>
          </a:custGeom>
          <a:noFill/>
          <a:ln w="28575">
            <a:headEnd type="ova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21" name="Oval 20"/>
          <p:cNvSpPr/>
          <p:nvPr/>
        </p:nvSpPr>
        <p:spPr>
          <a:xfrm>
            <a:off x="3522519" y="4759036"/>
            <a:ext cx="1070263" cy="40524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hr-HR"/>
          </a:p>
        </p:txBody>
      </p:sp>
      <p:sp>
        <p:nvSpPr>
          <p:cNvPr id="22" name="Right Arrow 21"/>
          <p:cNvSpPr/>
          <p:nvPr/>
        </p:nvSpPr>
        <p:spPr>
          <a:xfrm>
            <a:off x="3568956" y="5765139"/>
            <a:ext cx="599282" cy="6866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23" name="Rectangle 22"/>
          <p:cNvSpPr/>
          <p:nvPr/>
        </p:nvSpPr>
        <p:spPr>
          <a:xfrm>
            <a:off x="4388000" y="5505145"/>
            <a:ext cx="7467114" cy="1015663"/>
          </a:xfrm>
          <a:prstGeom prst="rect">
            <a:avLst/>
          </a:prstGeom>
          <a:ln w="19050">
            <a:solidFill>
              <a:schemeClr val="tx1"/>
            </a:solidFill>
          </a:ln>
        </p:spPr>
        <p:txBody>
          <a:bodyPr wrap="square">
            <a:spAutoFit/>
          </a:bodyPr>
          <a:lstStyle/>
          <a:p>
            <a:r>
              <a:rPr lang="en-US" sz="2000" dirty="0"/>
              <a:t>The mean time of performing the task by women (M=225.1 </a:t>
            </a:r>
            <a:r>
              <a:rPr lang="en-US" sz="2000" dirty="0">
                <a:cs typeface="Calibri" panose="020F0502020204030204" pitchFamily="34" charset="0"/>
              </a:rPr>
              <a:t>± 44.06 </a:t>
            </a:r>
            <a:r>
              <a:rPr lang="en-US" sz="2000" dirty="0"/>
              <a:t>s) is </a:t>
            </a:r>
            <a:r>
              <a:rPr lang="en-US" sz="2000" b="1" dirty="0">
                <a:solidFill>
                  <a:srgbClr val="FF0000"/>
                </a:solidFill>
              </a:rPr>
              <a:t>not significantly different </a:t>
            </a:r>
            <a:r>
              <a:rPr lang="en-US" sz="2000" dirty="0"/>
              <a:t>than the mean time obtained by men (M=210.1 </a:t>
            </a:r>
            <a:r>
              <a:rPr lang="en-US" sz="2000" dirty="0">
                <a:cs typeface="Calibri" panose="020F0502020204030204" pitchFamily="34" charset="0"/>
              </a:rPr>
              <a:t>± 30.99 </a:t>
            </a:r>
            <a:r>
              <a:rPr lang="en-US" sz="2000" dirty="0"/>
              <a:t>s), </a:t>
            </a:r>
            <a:r>
              <a:rPr lang="en-US" sz="2000" b="1" dirty="0">
                <a:solidFill>
                  <a:srgbClr val="FF0000"/>
                </a:solidFill>
              </a:rPr>
              <a:t>t(18) = 0.88, p &gt; .05</a:t>
            </a:r>
            <a:r>
              <a:rPr lang="en-US" sz="2000" dirty="0"/>
              <a:t>.</a:t>
            </a:r>
          </a:p>
        </p:txBody>
      </p:sp>
      <p:graphicFrame>
        <p:nvGraphicFramePr>
          <p:cNvPr id="14" name="Table 13"/>
          <p:cNvGraphicFramePr>
            <a:graphicFrameLocks noGrp="1"/>
          </p:cNvGraphicFramePr>
          <p:nvPr>
            <p:extLst>
              <p:ext uri="{D42A27DB-BD31-4B8C-83A1-F6EECF244321}">
                <p14:modId xmlns:p14="http://schemas.microsoft.com/office/powerpoint/2010/main" val="3034496159"/>
              </p:ext>
            </p:extLst>
          </p:nvPr>
        </p:nvGraphicFramePr>
        <p:xfrm>
          <a:off x="8881006" y="890176"/>
          <a:ext cx="2974108" cy="3352800"/>
        </p:xfrm>
        <a:graphic>
          <a:graphicData uri="http://schemas.openxmlformats.org/drawingml/2006/table">
            <a:tbl>
              <a:tblPr firstRow="1" bandRow="1">
                <a:tableStyleId>{5C22544A-7EE6-4342-B048-85BDC9FD1C3A}</a:tableStyleId>
              </a:tblPr>
              <a:tblGrid>
                <a:gridCol w="1487054">
                  <a:extLst>
                    <a:ext uri="{9D8B030D-6E8A-4147-A177-3AD203B41FA5}">
                      <a16:colId xmlns:a16="http://schemas.microsoft.com/office/drawing/2014/main" val="20000"/>
                    </a:ext>
                  </a:extLst>
                </a:gridCol>
                <a:gridCol w="1487054">
                  <a:extLst>
                    <a:ext uri="{9D8B030D-6E8A-4147-A177-3AD203B41FA5}">
                      <a16:colId xmlns:a16="http://schemas.microsoft.com/office/drawing/2014/main" val="20001"/>
                    </a:ext>
                  </a:extLst>
                </a:gridCol>
              </a:tblGrid>
              <a:tr h="299395">
                <a:tc>
                  <a:txBody>
                    <a:bodyPr/>
                    <a:lstStyle/>
                    <a:p>
                      <a:r>
                        <a:rPr lang="en-US" sz="1400" noProof="0" dirty="0"/>
                        <a:t>Female Times [s]</a:t>
                      </a:r>
                    </a:p>
                  </a:txBody>
                  <a:tcPr/>
                </a:tc>
                <a:tc>
                  <a:txBody>
                    <a:bodyPr/>
                    <a:lstStyle/>
                    <a:p>
                      <a:r>
                        <a:rPr lang="en-US" sz="1400" noProof="0" dirty="0"/>
                        <a:t>Male Times [s]</a:t>
                      </a:r>
                    </a:p>
                  </a:txBody>
                  <a:tcPr/>
                </a:tc>
                <a:extLst>
                  <a:ext uri="{0D108BD9-81ED-4DB2-BD59-A6C34878D82A}">
                    <a16:rowId xmlns:a16="http://schemas.microsoft.com/office/drawing/2014/main" val="10000"/>
                  </a:ext>
                </a:extLst>
              </a:tr>
              <a:tr h="299395">
                <a:tc>
                  <a:txBody>
                    <a:bodyPr/>
                    <a:lstStyle/>
                    <a:p>
                      <a:r>
                        <a:rPr lang="hr-HR" sz="1400" dirty="0"/>
                        <a:t>176</a:t>
                      </a:r>
                    </a:p>
                  </a:txBody>
                  <a:tcPr/>
                </a:tc>
                <a:tc>
                  <a:txBody>
                    <a:bodyPr/>
                    <a:lstStyle/>
                    <a:p>
                      <a:r>
                        <a:rPr lang="hr-HR" sz="1400" dirty="0"/>
                        <a:t>190</a:t>
                      </a:r>
                    </a:p>
                  </a:txBody>
                  <a:tcPr/>
                </a:tc>
                <a:extLst>
                  <a:ext uri="{0D108BD9-81ED-4DB2-BD59-A6C34878D82A}">
                    <a16:rowId xmlns:a16="http://schemas.microsoft.com/office/drawing/2014/main" val="10001"/>
                  </a:ext>
                </a:extLst>
              </a:tr>
              <a:tr h="299395">
                <a:tc>
                  <a:txBody>
                    <a:bodyPr/>
                    <a:lstStyle/>
                    <a:p>
                      <a:r>
                        <a:rPr lang="hr-HR" sz="1400" dirty="0"/>
                        <a:t>256</a:t>
                      </a:r>
                    </a:p>
                  </a:txBody>
                  <a:tcPr/>
                </a:tc>
                <a:tc>
                  <a:txBody>
                    <a:bodyPr/>
                    <a:lstStyle/>
                    <a:p>
                      <a:r>
                        <a:rPr lang="hr-HR" sz="1400" dirty="0"/>
                        <a:t>245</a:t>
                      </a:r>
                    </a:p>
                  </a:txBody>
                  <a:tcPr/>
                </a:tc>
                <a:extLst>
                  <a:ext uri="{0D108BD9-81ED-4DB2-BD59-A6C34878D82A}">
                    <a16:rowId xmlns:a16="http://schemas.microsoft.com/office/drawing/2014/main" val="10002"/>
                  </a:ext>
                </a:extLst>
              </a:tr>
              <a:tr h="299395">
                <a:tc>
                  <a:txBody>
                    <a:bodyPr/>
                    <a:lstStyle/>
                    <a:p>
                      <a:r>
                        <a:rPr lang="hr-HR" sz="1400" dirty="0"/>
                        <a:t>278</a:t>
                      </a:r>
                    </a:p>
                  </a:txBody>
                  <a:tcPr/>
                </a:tc>
                <a:tc>
                  <a:txBody>
                    <a:bodyPr/>
                    <a:lstStyle/>
                    <a:p>
                      <a:r>
                        <a:rPr lang="hr-HR" sz="1400" dirty="0"/>
                        <a:t>260</a:t>
                      </a:r>
                    </a:p>
                  </a:txBody>
                  <a:tcPr/>
                </a:tc>
                <a:extLst>
                  <a:ext uri="{0D108BD9-81ED-4DB2-BD59-A6C34878D82A}">
                    <a16:rowId xmlns:a16="http://schemas.microsoft.com/office/drawing/2014/main" val="10003"/>
                  </a:ext>
                </a:extLst>
              </a:tr>
              <a:tr h="299395">
                <a:tc>
                  <a:txBody>
                    <a:bodyPr/>
                    <a:lstStyle/>
                    <a:p>
                      <a:r>
                        <a:rPr lang="hr-HR" sz="1400" dirty="0"/>
                        <a:t>187</a:t>
                      </a:r>
                    </a:p>
                  </a:txBody>
                  <a:tcPr/>
                </a:tc>
                <a:tc>
                  <a:txBody>
                    <a:bodyPr/>
                    <a:lstStyle/>
                    <a:p>
                      <a:r>
                        <a:rPr lang="hr-HR" sz="1400" dirty="0"/>
                        <a:t>185</a:t>
                      </a:r>
                    </a:p>
                  </a:txBody>
                  <a:tcPr/>
                </a:tc>
                <a:extLst>
                  <a:ext uri="{0D108BD9-81ED-4DB2-BD59-A6C34878D82A}">
                    <a16:rowId xmlns:a16="http://schemas.microsoft.com/office/drawing/2014/main" val="10004"/>
                  </a:ext>
                </a:extLst>
              </a:tr>
              <a:tr h="299395">
                <a:tc>
                  <a:txBody>
                    <a:bodyPr/>
                    <a:lstStyle/>
                    <a:p>
                      <a:r>
                        <a:rPr lang="hr-HR" sz="1400" dirty="0"/>
                        <a:t>260</a:t>
                      </a:r>
                    </a:p>
                  </a:txBody>
                  <a:tcPr/>
                </a:tc>
                <a:tc>
                  <a:txBody>
                    <a:bodyPr/>
                    <a:lstStyle/>
                    <a:p>
                      <a:r>
                        <a:rPr lang="hr-HR" sz="1400" dirty="0"/>
                        <a:t>245</a:t>
                      </a:r>
                    </a:p>
                  </a:txBody>
                  <a:tcPr/>
                </a:tc>
                <a:extLst>
                  <a:ext uri="{0D108BD9-81ED-4DB2-BD59-A6C34878D82A}">
                    <a16:rowId xmlns:a16="http://schemas.microsoft.com/office/drawing/2014/main" val="10005"/>
                  </a:ext>
                </a:extLst>
              </a:tr>
              <a:tr h="299395">
                <a:tc>
                  <a:txBody>
                    <a:bodyPr/>
                    <a:lstStyle/>
                    <a:p>
                      <a:r>
                        <a:rPr lang="hr-HR" sz="1400" dirty="0"/>
                        <a:t>234</a:t>
                      </a:r>
                    </a:p>
                  </a:txBody>
                  <a:tcPr/>
                </a:tc>
                <a:tc>
                  <a:txBody>
                    <a:bodyPr/>
                    <a:lstStyle/>
                    <a:p>
                      <a:r>
                        <a:rPr lang="hr-HR" sz="1400" dirty="0"/>
                        <a:t>189</a:t>
                      </a:r>
                    </a:p>
                  </a:txBody>
                  <a:tcPr/>
                </a:tc>
                <a:extLst>
                  <a:ext uri="{0D108BD9-81ED-4DB2-BD59-A6C34878D82A}">
                    <a16:rowId xmlns:a16="http://schemas.microsoft.com/office/drawing/2014/main" val="10006"/>
                  </a:ext>
                </a:extLst>
              </a:tr>
              <a:tr h="299395">
                <a:tc>
                  <a:txBody>
                    <a:bodyPr/>
                    <a:lstStyle/>
                    <a:p>
                      <a:r>
                        <a:rPr lang="hr-HR" sz="1400" dirty="0"/>
                        <a:t>190</a:t>
                      </a:r>
                    </a:p>
                  </a:txBody>
                  <a:tcPr/>
                </a:tc>
                <a:tc>
                  <a:txBody>
                    <a:bodyPr/>
                    <a:lstStyle/>
                    <a:p>
                      <a:r>
                        <a:rPr lang="hr-HR" sz="1400" dirty="0"/>
                        <a:t>230</a:t>
                      </a:r>
                    </a:p>
                  </a:txBody>
                  <a:tcPr/>
                </a:tc>
                <a:extLst>
                  <a:ext uri="{0D108BD9-81ED-4DB2-BD59-A6C34878D82A}">
                    <a16:rowId xmlns:a16="http://schemas.microsoft.com/office/drawing/2014/main" val="10007"/>
                  </a:ext>
                </a:extLst>
              </a:tr>
              <a:tr h="299395">
                <a:tc>
                  <a:txBody>
                    <a:bodyPr/>
                    <a:lstStyle/>
                    <a:p>
                      <a:r>
                        <a:rPr lang="hr-HR" sz="1400" dirty="0"/>
                        <a:t>184</a:t>
                      </a:r>
                    </a:p>
                  </a:txBody>
                  <a:tcPr/>
                </a:tc>
                <a:tc>
                  <a:txBody>
                    <a:bodyPr/>
                    <a:lstStyle/>
                    <a:p>
                      <a:r>
                        <a:rPr lang="hr-HR" sz="1400" dirty="0"/>
                        <a:t>187</a:t>
                      </a:r>
                    </a:p>
                  </a:txBody>
                  <a:tcPr/>
                </a:tc>
                <a:extLst>
                  <a:ext uri="{0D108BD9-81ED-4DB2-BD59-A6C34878D82A}">
                    <a16:rowId xmlns:a16="http://schemas.microsoft.com/office/drawing/2014/main" val="10008"/>
                  </a:ext>
                </a:extLst>
              </a:tr>
              <a:tr h="299395">
                <a:tc>
                  <a:txBody>
                    <a:bodyPr/>
                    <a:lstStyle/>
                    <a:p>
                      <a:r>
                        <a:rPr lang="hr-HR" sz="1400" dirty="0"/>
                        <a:t>293</a:t>
                      </a:r>
                    </a:p>
                  </a:txBody>
                  <a:tcPr/>
                </a:tc>
                <a:tc>
                  <a:txBody>
                    <a:bodyPr/>
                    <a:lstStyle/>
                    <a:p>
                      <a:r>
                        <a:rPr lang="hr-HR" sz="1400" dirty="0"/>
                        <a:t>190</a:t>
                      </a:r>
                    </a:p>
                  </a:txBody>
                  <a:tcPr/>
                </a:tc>
                <a:extLst>
                  <a:ext uri="{0D108BD9-81ED-4DB2-BD59-A6C34878D82A}">
                    <a16:rowId xmlns:a16="http://schemas.microsoft.com/office/drawing/2014/main" val="10009"/>
                  </a:ext>
                </a:extLst>
              </a:tr>
              <a:tr h="299395">
                <a:tc>
                  <a:txBody>
                    <a:bodyPr/>
                    <a:lstStyle/>
                    <a:p>
                      <a:r>
                        <a:rPr lang="hr-HR" sz="1400" dirty="0"/>
                        <a:t>193</a:t>
                      </a:r>
                    </a:p>
                  </a:txBody>
                  <a:tcPr/>
                </a:tc>
                <a:tc>
                  <a:txBody>
                    <a:bodyPr/>
                    <a:lstStyle/>
                    <a:p>
                      <a:r>
                        <a:rPr lang="hr-HR" sz="1400" dirty="0"/>
                        <a:t>180</a:t>
                      </a:r>
                    </a:p>
                  </a:txBody>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33550949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768096"/>
          </a:xfrm>
          <a:prstGeom prst="rect">
            <a:avLst/>
          </a:prstGeom>
          <a:gradFill flip="none" rotWithShape="1">
            <a:gsLst>
              <a:gs pos="7000">
                <a:srgbClr val="FFFFFF"/>
              </a:gs>
              <a:gs pos="0">
                <a:schemeClr val="accent3">
                  <a:lumMod val="0"/>
                  <a:lumOff val="100000"/>
                </a:schemeClr>
              </a:gs>
              <a:gs pos="10000">
                <a:schemeClr val="accent3">
                  <a:lumMod val="0"/>
                  <a:lumOff val="100000"/>
                </a:schemeClr>
              </a:gs>
              <a:gs pos="100000">
                <a:schemeClr val="accent3">
                  <a:lumMod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sz="1600" dirty="0"/>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8219"/>
          <a:stretch/>
        </p:blipFill>
        <p:spPr>
          <a:xfrm>
            <a:off x="10266217" y="127342"/>
            <a:ext cx="1782041" cy="523298"/>
          </a:xfrm>
          <a:prstGeom prst="rect">
            <a:avLst/>
          </a:prstGeom>
        </p:spPr>
      </p:pic>
      <p:sp>
        <p:nvSpPr>
          <p:cNvPr id="2" name="Title 1"/>
          <p:cNvSpPr>
            <a:spLocks noGrp="1"/>
          </p:cNvSpPr>
          <p:nvPr>
            <p:ph type="ctrTitle"/>
          </p:nvPr>
        </p:nvSpPr>
        <p:spPr>
          <a:xfrm>
            <a:off x="278461" y="122080"/>
            <a:ext cx="9844013" cy="646016"/>
          </a:xfrm>
        </p:spPr>
        <p:txBody>
          <a:bodyPr anchor="t" anchorCtr="0">
            <a:noAutofit/>
          </a:bodyPr>
          <a:lstStyle/>
          <a:p>
            <a:pPr algn="l"/>
            <a:r>
              <a:rPr lang="en-US" sz="3800" dirty="0"/>
              <a:t>Pearson's Product-Moment Correlation</a:t>
            </a:r>
            <a:r>
              <a:rPr lang="hr-HR" sz="3800" dirty="0"/>
              <a:t> (</a:t>
            </a:r>
            <a:r>
              <a:rPr lang="en-US" sz="3800" dirty="0"/>
              <a:t>by</a:t>
            </a:r>
            <a:r>
              <a:rPr lang="hr-HR" sz="3800" dirty="0"/>
              <a:t> </a:t>
            </a:r>
            <a:r>
              <a:rPr lang="en-US" sz="3800" dirty="0"/>
              <a:t>hand</a:t>
            </a:r>
            <a:r>
              <a:rPr lang="hr-HR" sz="3800" dirty="0"/>
              <a:t>)</a:t>
            </a:r>
            <a:r>
              <a:rPr lang="en-US" sz="3800" dirty="0"/>
              <a:t> </a:t>
            </a:r>
          </a:p>
        </p:txBody>
      </p:sp>
      <p:sp>
        <p:nvSpPr>
          <p:cNvPr id="6" name="TextBox 5"/>
          <p:cNvSpPr txBox="1"/>
          <p:nvPr/>
        </p:nvSpPr>
        <p:spPr>
          <a:xfrm>
            <a:off x="406612" y="890176"/>
            <a:ext cx="7435714" cy="5447645"/>
          </a:xfrm>
          <a:prstGeom prst="rect">
            <a:avLst/>
          </a:prstGeom>
          <a:noFill/>
        </p:spPr>
        <p:txBody>
          <a:bodyPr wrap="square" rtlCol="0">
            <a:spAutoFit/>
          </a:bodyPr>
          <a:lstStyle/>
          <a:p>
            <a:pPr marL="457200" indent="-457200">
              <a:buFont typeface="Arial" panose="020B0604020202020204" pitchFamily="34" charset="0"/>
              <a:buChar char="•"/>
            </a:pPr>
            <a:r>
              <a:rPr lang="en-US" sz="3000" dirty="0"/>
              <a:t>Research Question example</a:t>
            </a:r>
            <a:endParaRPr lang="en-US" sz="2400" dirty="0"/>
          </a:p>
          <a:p>
            <a:pPr marL="914400" lvl="1" indent="-457200">
              <a:buFont typeface="Calibri" panose="020F0502020204030204" pitchFamily="34" charset="0"/>
              <a:buChar char="−"/>
            </a:pPr>
            <a:endParaRPr lang="en-US" sz="2400" dirty="0"/>
          </a:p>
          <a:p>
            <a:pPr marL="914400" lvl="1" indent="-457200">
              <a:buFont typeface="Calibri" panose="020F0502020204030204" pitchFamily="34" charset="0"/>
              <a:buChar char="−"/>
            </a:pPr>
            <a:r>
              <a:rPr lang="en-US" sz="2400" dirty="0"/>
              <a:t>Is there a (statistically justified) connection / correlation between the efficiency of performing tasks and the age of the user (on the example of using the voice interface of a mobile application)?</a:t>
            </a:r>
          </a:p>
          <a:p>
            <a:pPr marL="914400" lvl="1" indent="-457200">
              <a:buFont typeface="Calibri" panose="020F0502020204030204" pitchFamily="34" charset="0"/>
              <a:buChar char="−"/>
            </a:pPr>
            <a:endParaRPr lang="en-US" sz="2400" dirty="0"/>
          </a:p>
          <a:p>
            <a:pPr marL="342900" indent="-342900">
              <a:buFont typeface="Arial" panose="020B0604020202020204" pitchFamily="34" charset="0"/>
              <a:buChar char="•"/>
            </a:pPr>
            <a:r>
              <a:rPr lang="en-US" sz="3000" dirty="0"/>
              <a:t>Procedure</a:t>
            </a:r>
          </a:p>
          <a:p>
            <a:pPr marL="800100" lvl="1" indent="-342900">
              <a:buFont typeface="Calibri" panose="020F0502020204030204" pitchFamily="34" charset="0"/>
              <a:buChar char="−"/>
            </a:pPr>
            <a:endParaRPr lang="en-US" sz="2400" dirty="0"/>
          </a:p>
          <a:p>
            <a:pPr marL="800100" lvl="1" indent="-342900">
              <a:buFont typeface="Calibri" panose="020F0502020204030204" pitchFamily="34" charset="0"/>
              <a:buChar char="−"/>
            </a:pPr>
            <a:r>
              <a:rPr lang="en-US" sz="2400" dirty="0"/>
              <a:t>10 test users, aged between 18 and 65, successfully completed the specific tasks. As a measure of efficiency, we did not take the task execution times, but </a:t>
            </a:r>
            <a:r>
              <a:rPr lang="en-US" sz="2400" dirty="0">
                <a:solidFill>
                  <a:srgbClr val="FF0000"/>
                </a:solidFill>
              </a:rPr>
              <a:t>the total number of errors </a:t>
            </a:r>
            <a:r>
              <a:rPr lang="en-US" sz="2400" dirty="0"/>
              <a:t>in the interaction when using the application.</a:t>
            </a:r>
          </a:p>
        </p:txBody>
      </p:sp>
      <p:graphicFrame>
        <p:nvGraphicFramePr>
          <p:cNvPr id="9" name="Table 8"/>
          <p:cNvGraphicFramePr>
            <a:graphicFrameLocks noGrp="1"/>
          </p:cNvGraphicFramePr>
          <p:nvPr>
            <p:extLst>
              <p:ext uri="{D42A27DB-BD31-4B8C-83A1-F6EECF244321}">
                <p14:modId xmlns:p14="http://schemas.microsoft.com/office/powerpoint/2010/main" val="3369655353"/>
              </p:ext>
            </p:extLst>
          </p:nvPr>
        </p:nvGraphicFramePr>
        <p:xfrm>
          <a:off x="8339194" y="2170294"/>
          <a:ext cx="3300582" cy="3929290"/>
        </p:xfrm>
        <a:graphic>
          <a:graphicData uri="http://schemas.openxmlformats.org/drawingml/2006/table">
            <a:tbl>
              <a:tblPr firstRow="1" bandRow="1">
                <a:tableStyleId>{5C22544A-7EE6-4342-B048-85BDC9FD1C3A}</a:tableStyleId>
              </a:tblPr>
              <a:tblGrid>
                <a:gridCol w="1100194">
                  <a:extLst>
                    <a:ext uri="{9D8B030D-6E8A-4147-A177-3AD203B41FA5}">
                      <a16:colId xmlns:a16="http://schemas.microsoft.com/office/drawing/2014/main" val="20000"/>
                    </a:ext>
                  </a:extLst>
                </a:gridCol>
                <a:gridCol w="1100194">
                  <a:extLst>
                    <a:ext uri="{9D8B030D-6E8A-4147-A177-3AD203B41FA5}">
                      <a16:colId xmlns:a16="http://schemas.microsoft.com/office/drawing/2014/main" val="20001"/>
                    </a:ext>
                  </a:extLst>
                </a:gridCol>
                <a:gridCol w="1100194">
                  <a:extLst>
                    <a:ext uri="{9D8B030D-6E8A-4147-A177-3AD203B41FA5}">
                      <a16:colId xmlns:a16="http://schemas.microsoft.com/office/drawing/2014/main" val="20002"/>
                    </a:ext>
                  </a:extLst>
                </a:gridCol>
              </a:tblGrid>
              <a:tr h="600200">
                <a:tc>
                  <a:txBody>
                    <a:bodyPr/>
                    <a:lstStyle/>
                    <a:p>
                      <a:r>
                        <a:rPr lang="en-US" sz="1400" noProof="0" dirty="0"/>
                        <a:t>Participant</a:t>
                      </a:r>
                    </a:p>
                  </a:txBody>
                  <a:tcPr marL="91439" marR="91439" marT="45730" marB="45730"/>
                </a:tc>
                <a:tc>
                  <a:txBody>
                    <a:bodyPr/>
                    <a:lstStyle/>
                    <a:p>
                      <a:r>
                        <a:rPr lang="en-US" sz="1400" noProof="0" dirty="0"/>
                        <a:t>Age</a:t>
                      </a:r>
                    </a:p>
                  </a:txBody>
                  <a:tcPr marL="91439" marR="91439" marT="45730" marB="45730"/>
                </a:tc>
                <a:tc>
                  <a:txBody>
                    <a:bodyPr/>
                    <a:lstStyle/>
                    <a:p>
                      <a:r>
                        <a:rPr lang="en-US" sz="1400" noProof="0" dirty="0"/>
                        <a:t>Errors made</a:t>
                      </a:r>
                    </a:p>
                  </a:txBody>
                  <a:tcPr marL="91439" marR="91439" marT="45730" marB="45730"/>
                </a:tc>
                <a:extLst>
                  <a:ext uri="{0D108BD9-81ED-4DB2-BD59-A6C34878D82A}">
                    <a16:rowId xmlns:a16="http://schemas.microsoft.com/office/drawing/2014/main" val="10000"/>
                  </a:ext>
                </a:extLst>
              </a:tr>
              <a:tr h="332909">
                <a:tc>
                  <a:txBody>
                    <a:bodyPr/>
                    <a:lstStyle/>
                    <a:p>
                      <a:r>
                        <a:rPr lang="en-US" sz="1400" noProof="0" dirty="0"/>
                        <a:t>1</a:t>
                      </a:r>
                    </a:p>
                  </a:txBody>
                  <a:tcPr marL="91439" marR="91439" marT="45730" marB="45730"/>
                </a:tc>
                <a:tc>
                  <a:txBody>
                    <a:bodyPr/>
                    <a:lstStyle/>
                    <a:p>
                      <a:r>
                        <a:rPr lang="en-US" sz="1400" noProof="0" dirty="0"/>
                        <a:t>18</a:t>
                      </a:r>
                    </a:p>
                  </a:txBody>
                  <a:tcPr marL="91439" marR="91439" marT="45730" marB="45730"/>
                </a:tc>
                <a:tc>
                  <a:txBody>
                    <a:bodyPr/>
                    <a:lstStyle/>
                    <a:p>
                      <a:r>
                        <a:rPr lang="en-US" sz="1400" noProof="0" dirty="0"/>
                        <a:t>7</a:t>
                      </a:r>
                    </a:p>
                  </a:txBody>
                  <a:tcPr marL="91439" marR="91439" marT="45730" marB="45730"/>
                </a:tc>
                <a:extLst>
                  <a:ext uri="{0D108BD9-81ED-4DB2-BD59-A6C34878D82A}">
                    <a16:rowId xmlns:a16="http://schemas.microsoft.com/office/drawing/2014/main" val="10001"/>
                  </a:ext>
                </a:extLst>
              </a:tr>
              <a:tr h="332909">
                <a:tc>
                  <a:txBody>
                    <a:bodyPr/>
                    <a:lstStyle/>
                    <a:p>
                      <a:r>
                        <a:rPr lang="en-US" sz="1400" noProof="0" dirty="0"/>
                        <a:t>2</a:t>
                      </a:r>
                    </a:p>
                  </a:txBody>
                  <a:tcPr marL="91439" marR="91439" marT="45730" marB="45730"/>
                </a:tc>
                <a:tc>
                  <a:txBody>
                    <a:bodyPr/>
                    <a:lstStyle/>
                    <a:p>
                      <a:r>
                        <a:rPr lang="en-US" sz="1400" noProof="0" dirty="0"/>
                        <a:t>20</a:t>
                      </a:r>
                    </a:p>
                  </a:txBody>
                  <a:tcPr marL="91439" marR="91439" marT="45730" marB="45730"/>
                </a:tc>
                <a:tc>
                  <a:txBody>
                    <a:bodyPr/>
                    <a:lstStyle/>
                    <a:p>
                      <a:r>
                        <a:rPr lang="en-US" sz="1400" noProof="0" dirty="0"/>
                        <a:t>6</a:t>
                      </a:r>
                    </a:p>
                  </a:txBody>
                  <a:tcPr marL="91439" marR="91439" marT="45730" marB="45730"/>
                </a:tc>
                <a:extLst>
                  <a:ext uri="{0D108BD9-81ED-4DB2-BD59-A6C34878D82A}">
                    <a16:rowId xmlns:a16="http://schemas.microsoft.com/office/drawing/2014/main" val="10002"/>
                  </a:ext>
                </a:extLst>
              </a:tr>
              <a:tr h="332909">
                <a:tc>
                  <a:txBody>
                    <a:bodyPr/>
                    <a:lstStyle/>
                    <a:p>
                      <a:r>
                        <a:rPr lang="en-US" sz="1400" noProof="0" dirty="0"/>
                        <a:t>3</a:t>
                      </a:r>
                    </a:p>
                  </a:txBody>
                  <a:tcPr marL="91439" marR="91439" marT="45730" marB="45730"/>
                </a:tc>
                <a:tc>
                  <a:txBody>
                    <a:bodyPr/>
                    <a:lstStyle/>
                    <a:p>
                      <a:r>
                        <a:rPr lang="en-US" sz="1400" noProof="0" dirty="0"/>
                        <a:t>21</a:t>
                      </a:r>
                    </a:p>
                  </a:txBody>
                  <a:tcPr marL="91439" marR="91439" marT="45730" marB="45730"/>
                </a:tc>
                <a:tc>
                  <a:txBody>
                    <a:bodyPr/>
                    <a:lstStyle/>
                    <a:p>
                      <a:r>
                        <a:rPr lang="en-US" sz="1400" noProof="0" dirty="0"/>
                        <a:t>6</a:t>
                      </a:r>
                    </a:p>
                  </a:txBody>
                  <a:tcPr marL="91439" marR="91439" marT="45730" marB="45730"/>
                </a:tc>
                <a:extLst>
                  <a:ext uri="{0D108BD9-81ED-4DB2-BD59-A6C34878D82A}">
                    <a16:rowId xmlns:a16="http://schemas.microsoft.com/office/drawing/2014/main" val="10003"/>
                  </a:ext>
                </a:extLst>
              </a:tr>
              <a:tr h="332909">
                <a:tc>
                  <a:txBody>
                    <a:bodyPr/>
                    <a:lstStyle/>
                    <a:p>
                      <a:r>
                        <a:rPr lang="en-US" sz="1400" noProof="0" dirty="0"/>
                        <a:t>4</a:t>
                      </a:r>
                    </a:p>
                  </a:txBody>
                  <a:tcPr marL="91439" marR="91439" marT="45730" marB="45730"/>
                </a:tc>
                <a:tc>
                  <a:txBody>
                    <a:bodyPr/>
                    <a:lstStyle/>
                    <a:p>
                      <a:r>
                        <a:rPr lang="en-US" sz="1400" noProof="0" dirty="0"/>
                        <a:t>35</a:t>
                      </a:r>
                    </a:p>
                  </a:txBody>
                  <a:tcPr marL="91439" marR="91439" marT="45730" marB="45730"/>
                </a:tc>
                <a:tc>
                  <a:txBody>
                    <a:bodyPr/>
                    <a:lstStyle/>
                    <a:p>
                      <a:r>
                        <a:rPr lang="en-US" sz="1400" noProof="0" dirty="0"/>
                        <a:t>8</a:t>
                      </a:r>
                    </a:p>
                  </a:txBody>
                  <a:tcPr marL="91439" marR="91439" marT="45730" marB="45730"/>
                </a:tc>
                <a:extLst>
                  <a:ext uri="{0D108BD9-81ED-4DB2-BD59-A6C34878D82A}">
                    <a16:rowId xmlns:a16="http://schemas.microsoft.com/office/drawing/2014/main" val="10004"/>
                  </a:ext>
                </a:extLst>
              </a:tr>
              <a:tr h="332909">
                <a:tc>
                  <a:txBody>
                    <a:bodyPr/>
                    <a:lstStyle/>
                    <a:p>
                      <a:r>
                        <a:rPr lang="en-US" sz="1400" noProof="0" dirty="0"/>
                        <a:t>5</a:t>
                      </a:r>
                    </a:p>
                  </a:txBody>
                  <a:tcPr marL="91439" marR="91439" marT="45730" marB="45730"/>
                </a:tc>
                <a:tc>
                  <a:txBody>
                    <a:bodyPr/>
                    <a:lstStyle/>
                    <a:p>
                      <a:r>
                        <a:rPr lang="en-US" sz="1400" noProof="0" dirty="0"/>
                        <a:t>39</a:t>
                      </a:r>
                    </a:p>
                  </a:txBody>
                  <a:tcPr marL="91439" marR="91439" marT="45730" marB="45730"/>
                </a:tc>
                <a:tc>
                  <a:txBody>
                    <a:bodyPr/>
                    <a:lstStyle/>
                    <a:p>
                      <a:r>
                        <a:rPr lang="en-US" sz="1400" noProof="0" dirty="0"/>
                        <a:t>5</a:t>
                      </a:r>
                    </a:p>
                  </a:txBody>
                  <a:tcPr marL="91439" marR="91439" marT="45730" marB="45730"/>
                </a:tc>
                <a:extLst>
                  <a:ext uri="{0D108BD9-81ED-4DB2-BD59-A6C34878D82A}">
                    <a16:rowId xmlns:a16="http://schemas.microsoft.com/office/drawing/2014/main" val="10005"/>
                  </a:ext>
                </a:extLst>
              </a:tr>
              <a:tr h="332909">
                <a:tc>
                  <a:txBody>
                    <a:bodyPr/>
                    <a:lstStyle/>
                    <a:p>
                      <a:r>
                        <a:rPr lang="en-US" sz="1400" noProof="0" dirty="0"/>
                        <a:t>6</a:t>
                      </a:r>
                    </a:p>
                  </a:txBody>
                  <a:tcPr marL="91439" marR="91439" marT="45730" marB="45730"/>
                </a:tc>
                <a:tc>
                  <a:txBody>
                    <a:bodyPr/>
                    <a:lstStyle/>
                    <a:p>
                      <a:r>
                        <a:rPr lang="en-US" sz="1400" noProof="0" dirty="0"/>
                        <a:t>45</a:t>
                      </a:r>
                    </a:p>
                  </a:txBody>
                  <a:tcPr marL="91439" marR="91439" marT="45730" marB="45730"/>
                </a:tc>
                <a:tc>
                  <a:txBody>
                    <a:bodyPr/>
                    <a:lstStyle/>
                    <a:p>
                      <a:r>
                        <a:rPr lang="en-US" sz="1400" noProof="0" dirty="0"/>
                        <a:t>3</a:t>
                      </a:r>
                    </a:p>
                  </a:txBody>
                  <a:tcPr marL="91439" marR="91439" marT="45730" marB="45730"/>
                </a:tc>
                <a:extLst>
                  <a:ext uri="{0D108BD9-81ED-4DB2-BD59-A6C34878D82A}">
                    <a16:rowId xmlns:a16="http://schemas.microsoft.com/office/drawing/2014/main" val="10006"/>
                  </a:ext>
                </a:extLst>
              </a:tr>
              <a:tr h="332909">
                <a:tc>
                  <a:txBody>
                    <a:bodyPr/>
                    <a:lstStyle/>
                    <a:p>
                      <a:r>
                        <a:rPr lang="en-US" sz="1400" noProof="0" dirty="0"/>
                        <a:t>7</a:t>
                      </a:r>
                    </a:p>
                  </a:txBody>
                  <a:tcPr marL="91439" marR="91439" marT="45730" marB="45730"/>
                </a:tc>
                <a:tc>
                  <a:txBody>
                    <a:bodyPr/>
                    <a:lstStyle/>
                    <a:p>
                      <a:r>
                        <a:rPr lang="en-US" sz="1400" noProof="0" dirty="0"/>
                        <a:t>65</a:t>
                      </a:r>
                    </a:p>
                  </a:txBody>
                  <a:tcPr marL="91439" marR="91439" marT="45730" marB="45730"/>
                </a:tc>
                <a:tc>
                  <a:txBody>
                    <a:bodyPr/>
                    <a:lstStyle/>
                    <a:p>
                      <a:r>
                        <a:rPr lang="en-US" sz="1400" noProof="0" dirty="0"/>
                        <a:t>2</a:t>
                      </a:r>
                    </a:p>
                  </a:txBody>
                  <a:tcPr marL="91439" marR="91439" marT="45730" marB="45730"/>
                </a:tc>
                <a:extLst>
                  <a:ext uri="{0D108BD9-81ED-4DB2-BD59-A6C34878D82A}">
                    <a16:rowId xmlns:a16="http://schemas.microsoft.com/office/drawing/2014/main" val="10007"/>
                  </a:ext>
                </a:extLst>
              </a:tr>
              <a:tr h="332909">
                <a:tc>
                  <a:txBody>
                    <a:bodyPr/>
                    <a:lstStyle/>
                    <a:p>
                      <a:r>
                        <a:rPr lang="en-US" sz="1400" noProof="0" dirty="0"/>
                        <a:t>8</a:t>
                      </a:r>
                    </a:p>
                  </a:txBody>
                  <a:tcPr marL="91439" marR="91439" marT="45730" marB="45730"/>
                </a:tc>
                <a:tc>
                  <a:txBody>
                    <a:bodyPr/>
                    <a:lstStyle/>
                    <a:p>
                      <a:r>
                        <a:rPr lang="en-US" sz="1400" noProof="0" dirty="0"/>
                        <a:t>60</a:t>
                      </a:r>
                    </a:p>
                  </a:txBody>
                  <a:tcPr marL="91439" marR="91439" marT="45730" marB="45730"/>
                </a:tc>
                <a:tc>
                  <a:txBody>
                    <a:bodyPr/>
                    <a:lstStyle/>
                    <a:p>
                      <a:r>
                        <a:rPr lang="en-US" sz="1400" noProof="0" dirty="0"/>
                        <a:t>2</a:t>
                      </a:r>
                    </a:p>
                  </a:txBody>
                  <a:tcPr marL="91439" marR="91439" marT="45730" marB="45730"/>
                </a:tc>
                <a:extLst>
                  <a:ext uri="{0D108BD9-81ED-4DB2-BD59-A6C34878D82A}">
                    <a16:rowId xmlns:a16="http://schemas.microsoft.com/office/drawing/2014/main" val="10008"/>
                  </a:ext>
                </a:extLst>
              </a:tr>
              <a:tr h="332909">
                <a:tc>
                  <a:txBody>
                    <a:bodyPr/>
                    <a:lstStyle/>
                    <a:p>
                      <a:r>
                        <a:rPr lang="en-US" sz="1400" noProof="0" dirty="0"/>
                        <a:t>9</a:t>
                      </a:r>
                    </a:p>
                  </a:txBody>
                  <a:tcPr marL="91439" marR="91439" marT="45730" marB="45730"/>
                </a:tc>
                <a:tc>
                  <a:txBody>
                    <a:bodyPr/>
                    <a:lstStyle/>
                    <a:p>
                      <a:r>
                        <a:rPr lang="en-US" sz="1400" noProof="0" dirty="0"/>
                        <a:t>56</a:t>
                      </a:r>
                    </a:p>
                  </a:txBody>
                  <a:tcPr marL="91439" marR="91439" marT="45730" marB="45730"/>
                </a:tc>
                <a:tc>
                  <a:txBody>
                    <a:bodyPr/>
                    <a:lstStyle/>
                    <a:p>
                      <a:r>
                        <a:rPr lang="en-US" sz="1400" noProof="0" dirty="0"/>
                        <a:t>1</a:t>
                      </a:r>
                    </a:p>
                  </a:txBody>
                  <a:tcPr marL="91439" marR="91439" marT="45730" marB="45730"/>
                </a:tc>
                <a:extLst>
                  <a:ext uri="{0D108BD9-81ED-4DB2-BD59-A6C34878D82A}">
                    <a16:rowId xmlns:a16="http://schemas.microsoft.com/office/drawing/2014/main" val="10009"/>
                  </a:ext>
                </a:extLst>
              </a:tr>
              <a:tr h="332909">
                <a:tc>
                  <a:txBody>
                    <a:bodyPr/>
                    <a:lstStyle/>
                    <a:p>
                      <a:r>
                        <a:rPr lang="en-US" sz="1400" noProof="0" dirty="0"/>
                        <a:t>10</a:t>
                      </a:r>
                    </a:p>
                  </a:txBody>
                  <a:tcPr marL="91439" marR="91439" marT="45730" marB="45730"/>
                </a:tc>
                <a:tc>
                  <a:txBody>
                    <a:bodyPr/>
                    <a:lstStyle/>
                    <a:p>
                      <a:r>
                        <a:rPr lang="en-US" sz="1400" noProof="0" dirty="0"/>
                        <a:t>52</a:t>
                      </a:r>
                    </a:p>
                  </a:txBody>
                  <a:tcPr marL="91439" marR="91439" marT="45730" marB="45730"/>
                </a:tc>
                <a:tc>
                  <a:txBody>
                    <a:bodyPr/>
                    <a:lstStyle/>
                    <a:p>
                      <a:r>
                        <a:rPr lang="en-US" sz="1400" noProof="0" dirty="0"/>
                        <a:t>3</a:t>
                      </a:r>
                    </a:p>
                  </a:txBody>
                  <a:tcPr marL="91439" marR="91439" marT="45730" marB="45730"/>
                </a:tc>
                <a:extLst>
                  <a:ext uri="{0D108BD9-81ED-4DB2-BD59-A6C34878D82A}">
                    <a16:rowId xmlns:a16="http://schemas.microsoft.com/office/drawing/2014/main" val="10010"/>
                  </a:ext>
                </a:extLst>
              </a:tr>
            </a:tbl>
          </a:graphicData>
        </a:graphic>
      </p:graphicFrame>
      <p:sp>
        <p:nvSpPr>
          <p:cNvPr id="12" name="Right Arrow 11"/>
          <p:cNvSpPr/>
          <p:nvPr/>
        </p:nvSpPr>
        <p:spPr>
          <a:xfrm rot="13256348">
            <a:off x="4748864" y="5941128"/>
            <a:ext cx="733437" cy="3172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33128359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1132</TotalTime>
  <Words>2247</Words>
  <Application>Microsoft Office PowerPoint</Application>
  <PresentationFormat>Widescreen</PresentationFormat>
  <Paragraphs>741</Paragraphs>
  <Slides>22</Slides>
  <Notes>8</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9" baseType="lpstr">
      <vt:lpstr>Arial</vt:lpstr>
      <vt:lpstr>Calibri</vt:lpstr>
      <vt:lpstr>Calibri Light</vt:lpstr>
      <vt:lpstr>Symbol</vt:lpstr>
      <vt:lpstr>Times New Roman</vt:lpstr>
      <vt:lpstr>Office Theme</vt:lpstr>
      <vt:lpstr>Equation</vt:lpstr>
      <vt:lpstr>Course Human-Computer Interaction</vt:lpstr>
      <vt:lpstr>Contents</vt:lpstr>
      <vt:lpstr>Related t-test (by hand)</vt:lpstr>
      <vt:lpstr>Related t-test (by hand)</vt:lpstr>
      <vt:lpstr>Related t-test (by hand)</vt:lpstr>
      <vt:lpstr>Unrelated t-test (by hand)</vt:lpstr>
      <vt:lpstr>Unrelated t-test (by hand)</vt:lpstr>
      <vt:lpstr>Unrelated t-test (by hand)</vt:lpstr>
      <vt:lpstr>Pearson's Product-Moment Correlation (by hand) </vt:lpstr>
      <vt:lpstr>Pearson's Product-Moment Correlation (by hand) </vt:lpstr>
      <vt:lpstr>Pearson's Product-Moment Correlation (by hand) </vt:lpstr>
      <vt:lpstr>Spearman's Rho Correlation (by hand)  </vt:lpstr>
      <vt:lpstr>Spearman's Rho Correlation (by hand) </vt:lpstr>
      <vt:lpstr>Spearman's Rho Correlation (by hand) </vt:lpstr>
      <vt:lpstr>One-Way RM ANOVA (by hand)  </vt:lpstr>
      <vt:lpstr>One-Way RM ANOVA (by hand) </vt:lpstr>
      <vt:lpstr>One-Way RM ANOVA (by hand) </vt:lpstr>
      <vt:lpstr>One-Way RM ANOVA (by hand) </vt:lpstr>
      <vt:lpstr>One-Way RM ANOVA (by hand) </vt:lpstr>
      <vt:lpstr>One-Way RM ANOVA (by hand) </vt:lpstr>
      <vt:lpstr>One-Way RM ANOVA (by hand) </vt:lpstr>
      <vt:lpstr>One-Way RM ANOVA (by hand)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Sandi</dc:creator>
  <cp:lastModifiedBy>Antonio Maffei</cp:lastModifiedBy>
  <cp:revision>151</cp:revision>
  <dcterms:created xsi:type="dcterms:W3CDTF">2024-06-11T06:20:01Z</dcterms:created>
  <dcterms:modified xsi:type="dcterms:W3CDTF">2025-04-25T11:21:35Z</dcterms:modified>
</cp:coreProperties>
</file>